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8" r:id="rId3"/>
    <p:sldId id="260" r:id="rId4"/>
    <p:sldId id="285" r:id="rId5"/>
    <p:sldId id="342" r:id="rId6"/>
    <p:sldId id="343" r:id="rId7"/>
    <p:sldId id="332" r:id="rId8"/>
    <p:sldId id="261" r:id="rId9"/>
    <p:sldId id="262" r:id="rId10"/>
    <p:sldId id="263" r:id="rId11"/>
    <p:sldId id="259" r:id="rId12"/>
    <p:sldId id="265" r:id="rId13"/>
    <p:sldId id="266" r:id="rId14"/>
    <p:sldId id="333" r:id="rId15"/>
    <p:sldId id="267" r:id="rId16"/>
    <p:sldId id="334" r:id="rId17"/>
    <p:sldId id="335" r:id="rId18"/>
    <p:sldId id="268" r:id="rId19"/>
    <p:sldId id="269" r:id="rId20"/>
    <p:sldId id="336" r:id="rId21"/>
    <p:sldId id="348" r:id="rId22"/>
    <p:sldId id="270" r:id="rId23"/>
    <p:sldId id="271" r:id="rId24"/>
    <p:sldId id="272" r:id="rId25"/>
    <p:sldId id="337"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9" r:id="rId39"/>
    <p:sldId id="292" r:id="rId40"/>
    <p:sldId id="295" r:id="rId41"/>
    <p:sldId id="298" r:id="rId42"/>
    <p:sldId id="301" r:id="rId43"/>
    <p:sldId id="304" r:id="rId44"/>
    <p:sldId id="307" r:id="rId45"/>
    <p:sldId id="309" r:id="rId46"/>
    <p:sldId id="311" r:id="rId47"/>
    <p:sldId id="314" r:id="rId48"/>
    <p:sldId id="317" r:id="rId49"/>
    <p:sldId id="320" r:id="rId50"/>
    <p:sldId id="323" r:id="rId51"/>
    <p:sldId id="326" r:id="rId52"/>
    <p:sldId id="329" r:id="rId53"/>
    <p:sldId id="286" r:id="rId54"/>
    <p:sldId id="338" r:id="rId55"/>
    <p:sldId id="287" r:id="rId56"/>
    <p:sldId id="339" r:id="rId57"/>
    <p:sldId id="340" r:id="rId58"/>
    <p:sldId id="288" r:id="rId59"/>
    <p:sldId id="345" r:id="rId60"/>
    <p:sldId id="346" r:id="rId61"/>
    <p:sldId id="34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74ECA-5155-4FD5-AA94-44505D58AFDC}" v="1" dt="2022-06-04T10:53:47.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23"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luca Ruberto" userId="f278aeea-2b90-4e09-b169-65ae54a0ab31" providerId="ADAL" clId="{D8F74ECA-5155-4FD5-AA94-44505D58AFDC}"/>
    <pc:docChg chg="modSld">
      <pc:chgData name="Gianluca Ruberto" userId="f278aeea-2b90-4e09-b169-65ae54a0ab31" providerId="ADAL" clId="{D8F74ECA-5155-4FD5-AA94-44505D58AFDC}" dt="2022-06-04T10:54:37.225" v="12" actId="20577"/>
      <pc:docMkLst>
        <pc:docMk/>
      </pc:docMkLst>
      <pc:sldChg chg="addSp modSp mod">
        <pc:chgData name="Gianluca Ruberto" userId="f278aeea-2b90-4e09-b169-65ae54a0ab31" providerId="ADAL" clId="{D8F74ECA-5155-4FD5-AA94-44505D58AFDC}" dt="2022-06-04T10:54:19.526" v="9" actId="20577"/>
        <pc:sldMkLst>
          <pc:docMk/>
          <pc:sldMk cId="1488432630" sldId="289"/>
        </pc:sldMkLst>
        <pc:spChg chg="add mod">
          <ac:chgData name="Gianluca Ruberto" userId="f278aeea-2b90-4e09-b169-65ae54a0ab31" providerId="ADAL" clId="{D8F74ECA-5155-4FD5-AA94-44505D58AFDC}" dt="2022-06-04T10:53:50.914" v="2" actId="20577"/>
          <ac:spMkLst>
            <pc:docMk/>
            <pc:sldMk cId="1488432630" sldId="289"/>
            <ac:spMk id="4" creationId="{C2B953F2-292C-D338-9836-A6016162B8C3}"/>
          </ac:spMkLst>
        </pc:spChg>
        <pc:spChg chg="mod">
          <ac:chgData name="Gianluca Ruberto" userId="f278aeea-2b90-4e09-b169-65ae54a0ab31" providerId="ADAL" clId="{D8F74ECA-5155-4FD5-AA94-44505D58AFDC}" dt="2022-06-04T10:54:19.526" v="9" actId="20577"/>
          <ac:spMkLst>
            <pc:docMk/>
            <pc:sldMk cId="1488432630" sldId="289"/>
            <ac:spMk id="6" creationId="{C9D89530-FE45-A830-F942-BCB407B50497}"/>
          </ac:spMkLst>
        </pc:spChg>
      </pc:sldChg>
      <pc:sldChg chg="modSp mod">
        <pc:chgData name="Gianluca Ruberto" userId="f278aeea-2b90-4e09-b169-65ae54a0ab31" providerId="ADAL" clId="{D8F74ECA-5155-4FD5-AA94-44505D58AFDC}" dt="2022-06-04T10:54:37.225" v="12" actId="20577"/>
        <pc:sldMkLst>
          <pc:docMk/>
          <pc:sldMk cId="182568701" sldId="301"/>
        </pc:sldMkLst>
        <pc:spChg chg="mod">
          <ac:chgData name="Gianluca Ruberto" userId="f278aeea-2b90-4e09-b169-65ae54a0ab31" providerId="ADAL" clId="{D8F74ECA-5155-4FD5-AA94-44505D58AFDC}" dt="2022-06-04T10:54:37.225" v="12" actId="20577"/>
          <ac:spMkLst>
            <pc:docMk/>
            <pc:sldMk cId="182568701" sldId="301"/>
            <ac:spMk id="4" creationId="{92B60D53-6BA1-7DFC-4E8E-95CA3FC24BF5}"/>
          </ac:spMkLst>
        </pc:spChg>
      </pc:sldChg>
      <pc:sldChg chg="modSp mod">
        <pc:chgData name="Gianluca Ruberto" userId="f278aeea-2b90-4e09-b169-65ae54a0ab31" providerId="ADAL" clId="{D8F74ECA-5155-4FD5-AA94-44505D58AFDC}" dt="2022-06-04T10:54:08.202" v="8" actId="20577"/>
        <pc:sldMkLst>
          <pc:docMk/>
          <pc:sldMk cId="2079643365" sldId="317"/>
        </pc:sldMkLst>
        <pc:spChg chg="mod">
          <ac:chgData name="Gianluca Ruberto" userId="f278aeea-2b90-4e09-b169-65ae54a0ab31" providerId="ADAL" clId="{D8F74ECA-5155-4FD5-AA94-44505D58AFDC}" dt="2022-06-04T10:54:08.202" v="8" actId="20577"/>
          <ac:spMkLst>
            <pc:docMk/>
            <pc:sldMk cId="2079643365" sldId="317"/>
            <ac:spMk id="4" creationId="{59DDE6A2-5487-E3F8-3E2A-334D2261FB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72981-CD59-425A-9D4A-A4F0D3996408}" type="datetimeFigureOut">
              <a:rPr lang="en-US" smtClean="0"/>
              <a:t>6/4/2022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DBD1A-E0E2-4422-9BE4-09E1EF6A910C}" type="slidenum">
              <a:rPr lang="en-US" smtClean="0"/>
              <a:t>‹#›</a:t>
            </a:fld>
            <a:endParaRPr lang="en-US"/>
          </a:p>
        </p:txBody>
      </p:sp>
    </p:spTree>
    <p:extLst>
      <p:ext uri="{BB962C8B-B14F-4D97-AF65-F5344CB8AC3E}">
        <p14:creationId xmlns:p14="http://schemas.microsoft.com/office/powerpoint/2010/main" val="40028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F2DBD1A-E0E2-4422-9BE4-09E1EF6A910C}" type="slidenum">
              <a:rPr lang="en-US" smtClean="0"/>
              <a:t>44</a:t>
            </a:fld>
            <a:endParaRPr lang="en-US"/>
          </a:p>
        </p:txBody>
      </p:sp>
    </p:spTree>
    <p:extLst>
      <p:ext uri="{BB962C8B-B14F-4D97-AF65-F5344CB8AC3E}">
        <p14:creationId xmlns:p14="http://schemas.microsoft.com/office/powerpoint/2010/main" val="1778500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446C9-DE96-410E-49CB-0F10965ABE0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03DDA1A0-26CD-70E4-A45F-F1B2F51D1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C20C94A7-3BFE-E2BF-2A95-6BC6A44F395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49A0C512-218D-353E-F477-82708A910EB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BFC68A5-C946-B5F9-DC73-1A5B9DD15A5A}"/>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79512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EE8753-05A4-59E2-882A-B8757D10F42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8CE634F-F171-49E2-2B13-417C01CA45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A04C0DB-063C-89D9-2F39-BFB60C7E5600}"/>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F1FA1F80-B9BD-9B2B-E9D5-7162E8034F7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509F2D2-6F1E-BB7D-09C6-931A17A2142E}"/>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19867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89D82C0-35B8-C207-E361-17D9FF7F5CC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F67F7E3-FE0E-7F37-DA8F-9934AF717B3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7280D4B-05F0-417F-9E9E-FF8857C9658B}"/>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C379A47C-BCD8-6AE3-067F-FD91C475926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DFFCFF2-A503-9BC8-E334-8CAB2E3B2872}"/>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04718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60DDE-3618-D763-C0BB-3A72C52FF79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E664985-7F18-7B5E-C4A0-39D8C07BB9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F018D8E-7B8C-9B69-07BA-47B4F65BC1A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33783EBD-D8C6-7FA3-5803-781D5484EFE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F417453-A4B3-F51B-A4D3-6BF509BFBF0F}"/>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77120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0AFFD-D7D7-B3AE-FAD2-2D186D6C165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E9698DD5-185E-B170-DFB3-093A94077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5DE1207-3198-D384-2CCE-947866BAC918}"/>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D454F277-8AC9-29D9-D243-C26001A5602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E98CA523-BF66-82A4-AE75-02175877BEAC}"/>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36517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E9B20-0AE5-DD1F-7864-756F6726917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E1E4A1B-5137-9657-EC38-607A2D10C08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1CC942C4-A7E4-2D93-1D5B-5504E77219E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9A40AFE9-21EB-851E-DE56-CCF13B7D9AAA}"/>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667023B0-6DB7-6F2B-C0DF-1F2E4B2B097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FDFDE83-C013-CF2A-A83A-3F0958027D47}"/>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88469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DE9CC3-D679-5CCB-E5EB-FF258A75C94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37D1F42-B9FF-5F1D-B291-648546D44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4F2F600-46DE-07C4-214A-D9312B0E0EC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ACDDA5C-759C-9EAC-2096-E8DDF10CA5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2AD7F7D-4A6F-3B79-DABD-4DCF9976946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8F6894B5-A5C5-777C-58B4-FF8248BABDD7}"/>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8" name="Segnaposto piè di pagina 7">
            <a:extLst>
              <a:ext uri="{FF2B5EF4-FFF2-40B4-BE49-F238E27FC236}">
                <a16:creationId xmlns:a16="http://schemas.microsoft.com/office/drawing/2014/main" id="{AF74A6A7-E9BD-0A6A-D5C5-0A561368EFE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1C30860-C35F-49EA-25BB-CA8FEB9A7BE6}"/>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12774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0B85D4-E0D7-2B85-89D6-2ABB4CA5EDA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BDAAD47-592B-982D-9607-DC02A02C02BC}"/>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4" name="Segnaposto piè di pagina 3">
            <a:extLst>
              <a:ext uri="{FF2B5EF4-FFF2-40B4-BE49-F238E27FC236}">
                <a16:creationId xmlns:a16="http://schemas.microsoft.com/office/drawing/2014/main" id="{015B70F7-E367-7D4D-5227-83C66D097F41}"/>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3EFEDD0-59C2-99F8-D886-29C10D5B389A}"/>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4029910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DDBDCC5-085D-9A63-258F-6C99C2AC7219}"/>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3" name="Segnaposto piè di pagina 2">
            <a:extLst>
              <a:ext uri="{FF2B5EF4-FFF2-40B4-BE49-F238E27FC236}">
                <a16:creationId xmlns:a16="http://schemas.microsoft.com/office/drawing/2014/main" id="{F638DCC9-C155-F49A-0DB7-E77D33936F7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49119E9A-40FE-BF80-D9B4-E25F60A86753}"/>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43443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845B3-4B28-B4CD-A4DD-A9256A61D61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D2E80D5-3C19-2344-DD8B-6439AA2E5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4EA2E135-DC25-9493-8799-A12F195A5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8CB42A-DD62-FA74-4C26-F0752FA6844F}"/>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F28D96CF-69F4-280D-86CF-FCA088BC1CF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2D01D74-4148-5726-781B-401F8D38C821}"/>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384616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2CD3F-F48E-20E5-E85A-21B363149BF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7D39D90-FE21-B810-72BB-663DA3556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66BF5394-552F-DBE4-3375-EDE8D4C75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ED7F0D9-84A7-17AD-071C-F6816B5FBE97}"/>
              </a:ext>
            </a:extLst>
          </p:cNvPr>
          <p:cNvSpPr>
            <a:spLocks noGrp="1"/>
          </p:cNvSpPr>
          <p:nvPr>
            <p:ph type="dt" sz="half" idx="10"/>
          </p:nvPr>
        </p:nvSpPr>
        <p:spPr/>
        <p:txBody>
          <a:bodyPr/>
          <a:lstStyle/>
          <a:p>
            <a:fld id="{DBF94BA6-B7AD-4ED6-831C-7568A84EED3A}" type="datetimeFigureOut">
              <a:rPr lang="en-US" smtClean="0"/>
              <a:t>6/4/2022</a:t>
            </a:fld>
            <a:endParaRPr lang="en-US"/>
          </a:p>
        </p:txBody>
      </p:sp>
      <p:sp>
        <p:nvSpPr>
          <p:cNvPr id="6" name="Segnaposto piè di pagina 5">
            <a:extLst>
              <a:ext uri="{FF2B5EF4-FFF2-40B4-BE49-F238E27FC236}">
                <a16:creationId xmlns:a16="http://schemas.microsoft.com/office/drawing/2014/main" id="{6FA0D2C2-EEB0-6725-E038-4955C5ACEBED}"/>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AC50826-77A7-0148-8442-2A9F56D8C96B}"/>
              </a:ext>
            </a:extLst>
          </p:cNvPr>
          <p:cNvSpPr>
            <a:spLocks noGrp="1"/>
          </p:cNvSpPr>
          <p:nvPr>
            <p:ph type="sldNum" sz="quarter" idx="12"/>
          </p:nvPr>
        </p:nvSpPr>
        <p:spPr/>
        <p:txBody>
          <a:bodyPr/>
          <a:lstStyle/>
          <a:p>
            <a:fld id="{F8D2DDCA-50DB-479F-9957-228AAF6E6199}" type="slidenum">
              <a:rPr lang="en-US" smtClean="0"/>
              <a:t>‹#›</a:t>
            </a:fld>
            <a:endParaRPr lang="en-US"/>
          </a:p>
        </p:txBody>
      </p:sp>
    </p:spTree>
    <p:extLst>
      <p:ext uri="{BB962C8B-B14F-4D97-AF65-F5344CB8AC3E}">
        <p14:creationId xmlns:p14="http://schemas.microsoft.com/office/powerpoint/2010/main" val="2943308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03194D9-6834-B534-8E62-94C17E9FB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419AC22-7067-A520-C227-FCD98FDA6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1F11D69-BABA-D7C3-FD96-1FE4D7739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4BA6-B7AD-4ED6-831C-7568A84EED3A}" type="datetimeFigureOut">
              <a:rPr lang="en-US" smtClean="0"/>
              <a:t>6/4/2022</a:t>
            </a:fld>
            <a:endParaRPr lang="en-US"/>
          </a:p>
        </p:txBody>
      </p:sp>
      <p:sp>
        <p:nvSpPr>
          <p:cNvPr id="5" name="Segnaposto piè di pagina 4">
            <a:extLst>
              <a:ext uri="{FF2B5EF4-FFF2-40B4-BE49-F238E27FC236}">
                <a16:creationId xmlns:a16="http://schemas.microsoft.com/office/drawing/2014/main" id="{134C27E7-6444-A2E6-EB30-B6CFFBC74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65E64D80-622D-EC6E-0635-6913CE8AE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2DDCA-50DB-479F-9957-228AAF6E6199}" type="slidenum">
              <a:rPr lang="en-US" smtClean="0"/>
              <a:t>‹#›</a:t>
            </a:fld>
            <a:endParaRPr lang="en-US"/>
          </a:p>
        </p:txBody>
      </p:sp>
    </p:spTree>
    <p:extLst>
      <p:ext uri="{BB962C8B-B14F-4D97-AF65-F5344CB8AC3E}">
        <p14:creationId xmlns:p14="http://schemas.microsoft.com/office/powerpoint/2010/main" val="123858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C376C3-95AF-EA89-A9A8-AB6F7DDF1A83}"/>
              </a:ext>
            </a:extLst>
          </p:cNvPr>
          <p:cNvSpPr>
            <a:spLocks noGrp="1"/>
          </p:cNvSpPr>
          <p:nvPr>
            <p:ph type="ctrTitle"/>
          </p:nvPr>
        </p:nvSpPr>
        <p:spPr>
          <a:xfrm>
            <a:off x="1523998" y="2471657"/>
            <a:ext cx="9144000" cy="1655762"/>
          </a:xfrm>
        </p:spPr>
        <p:txBody>
          <a:bodyPr>
            <a:normAutofit/>
          </a:bodyPr>
          <a:lstStyle/>
          <a:p>
            <a:r>
              <a:rPr lang="en-GB" sz="4000" b="1" kern="1400" spc="-50" dirty="0">
                <a:effectLst/>
                <a:latin typeface="Arial" panose="020B0604020202020204" pitchFamily="34" charset="0"/>
                <a:ea typeface="Times New Roman" panose="02020603050405020304" pitchFamily="18" charset="0"/>
                <a:cs typeface="Times New Roman" panose="02020603050405020304" pitchFamily="18" charset="0"/>
              </a:rPr>
              <a:t>Data Base 2 Project</a:t>
            </a:r>
            <a:endParaRPr lang="en-US" sz="11500" b="1" dirty="0"/>
          </a:p>
        </p:txBody>
      </p:sp>
      <p:sp>
        <p:nvSpPr>
          <p:cNvPr id="3" name="Sottotitolo 2">
            <a:extLst>
              <a:ext uri="{FF2B5EF4-FFF2-40B4-BE49-F238E27FC236}">
                <a16:creationId xmlns:a16="http://schemas.microsoft.com/office/drawing/2014/main" id="{E05E6268-99C5-5EE6-A830-5D63ADE73C6C}"/>
              </a:ext>
            </a:extLst>
          </p:cNvPr>
          <p:cNvSpPr>
            <a:spLocks noGrp="1"/>
          </p:cNvSpPr>
          <p:nvPr>
            <p:ph type="subTitle" idx="1"/>
          </p:nvPr>
        </p:nvSpPr>
        <p:spPr>
          <a:xfrm>
            <a:off x="1523999" y="4446100"/>
            <a:ext cx="9144000" cy="1655762"/>
          </a:xfrm>
        </p:spPr>
        <p:txBody>
          <a:bodyPr/>
          <a:lstStyle/>
          <a:p>
            <a:pPr algn="ctr">
              <a:lnSpc>
                <a:spcPct val="107000"/>
              </a:lnSpc>
              <a:spcAft>
                <a:spcPts val="800"/>
              </a:spcAft>
            </a:pPr>
            <a:r>
              <a:rPr lang="en-GB" sz="1800" b="1" dirty="0">
                <a:effectLst/>
                <a:latin typeface="Arial" panose="020B0604020202020204" pitchFamily="34" charset="0"/>
                <a:ea typeface="Calibri" panose="020F0502020204030204" pitchFamily="34" charset="0"/>
                <a:cs typeface="Arial" panose="020B0604020202020204" pitchFamily="34" charset="0"/>
              </a:rPr>
              <a:t>Group 132</a:t>
            </a:r>
            <a:endParaRPr lang="en-GB" sz="1800" b="1"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Gianluca Ruberto – 10607366</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GB" sz="1800" dirty="0">
                <a:effectLst/>
                <a:latin typeface="Arial" panose="020B0604020202020204" pitchFamily="34" charset="0"/>
                <a:ea typeface="Calibri" panose="020F0502020204030204" pitchFamily="34" charset="0"/>
                <a:cs typeface="Arial" panose="020B0604020202020204" pitchFamily="34" charset="0"/>
              </a:rPr>
              <a:t>Andrea </a:t>
            </a:r>
            <a:r>
              <a:rPr lang="en-GB" sz="1800" dirty="0" err="1">
                <a:effectLst/>
                <a:latin typeface="Arial" panose="020B0604020202020204" pitchFamily="34" charset="0"/>
                <a:ea typeface="Calibri" panose="020F0502020204030204" pitchFamily="34" charset="0"/>
                <a:cs typeface="Arial" panose="020B0604020202020204" pitchFamily="34" charset="0"/>
              </a:rPr>
              <a:t>Prisciantelli</a:t>
            </a:r>
            <a:r>
              <a:rPr lang="en-GB" sz="1800" dirty="0">
                <a:effectLst/>
                <a:latin typeface="Arial" panose="020B0604020202020204" pitchFamily="34" charset="0"/>
                <a:ea typeface="Calibri" panose="020F0502020204030204" pitchFamily="34" charset="0"/>
                <a:cs typeface="Arial" panose="020B0604020202020204" pitchFamily="34" charset="0"/>
              </a:rPr>
              <a:t> - 10618568</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1026" name="Picture 2">
            <a:extLst>
              <a:ext uri="{FF2B5EF4-FFF2-40B4-BE49-F238E27FC236}">
                <a16:creationId xmlns:a16="http://schemas.microsoft.com/office/drawing/2014/main" id="{1DA5E9D9-E363-3E3B-9D37-EEDDE8F4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864" y="646234"/>
            <a:ext cx="2232269" cy="164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4">
            <a:extLst>
              <a:ext uri="{FF2B5EF4-FFF2-40B4-BE49-F238E27FC236}">
                <a16:creationId xmlns:a16="http://schemas.microsoft.com/office/drawing/2014/main" id="{200D0092-19B1-2068-DEC8-EC8CFC481C69}"/>
              </a:ext>
            </a:extLst>
          </p:cNvPr>
          <p:cNvSpPr txBox="1">
            <a:spLocks/>
          </p:cNvSpPr>
          <p:nvPr/>
        </p:nvSpPr>
        <p:spPr>
          <a:xfrm>
            <a:off x="182881" y="1950790"/>
            <a:ext cx="11853948" cy="4795243"/>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sz="1600" dirty="0"/>
              <a:t>Orders(</a:t>
            </a:r>
            <a:r>
              <a:rPr lang="en-US" sz="1600" b="1" dirty="0" err="1"/>
              <a:t>OrderID</a:t>
            </a:r>
            <a:r>
              <a:rPr lang="en-US" sz="1600" dirty="0"/>
              <a:t>, </a:t>
            </a:r>
            <a:r>
              <a:rPr lang="en-US" sz="1600" dirty="0" err="1"/>
              <a:t>CreationDateTime</a:t>
            </a:r>
            <a:r>
              <a:rPr lang="en-US" sz="1600" dirty="0"/>
              <a:t>, </a:t>
            </a:r>
            <a:r>
              <a:rPr lang="en-US" sz="1600" dirty="0" err="1"/>
              <a:t>TotalFee</a:t>
            </a:r>
            <a:r>
              <a:rPr lang="en-US" sz="1600" dirty="0"/>
              <a:t>, </a:t>
            </a:r>
            <a:r>
              <a:rPr lang="en-US" sz="1600" dirty="0" err="1"/>
              <a:t>StartTime</a:t>
            </a:r>
            <a:r>
              <a:rPr lang="en-US" sz="1600" dirty="0"/>
              <a:t>, </a:t>
            </a:r>
            <a:r>
              <a:rPr lang="en-US" sz="1600" dirty="0" err="1"/>
              <a:t>EndTime</a:t>
            </a:r>
            <a:r>
              <a:rPr lang="en-US" sz="1600" dirty="0"/>
              <a:t>, </a:t>
            </a:r>
            <a:r>
              <a:rPr lang="en-US" sz="1600" dirty="0" err="1"/>
              <a:t>OrderState,</a:t>
            </a:r>
            <a:r>
              <a:rPr lang="en-US" sz="1600" u="sng" dirty="0" err="1"/>
              <a:t>Username,PeriodID</a:t>
            </a:r>
            <a:r>
              <a:rPr lang="en-US" sz="1600" u="sng" dirty="0"/>
              <a:t>)</a:t>
            </a:r>
          </a:p>
          <a:p>
            <a:pPr>
              <a:lnSpc>
                <a:spcPct val="250000"/>
              </a:lnSpc>
            </a:pPr>
            <a:r>
              <a:rPr lang="en-US" sz="1600" dirty="0"/>
              <a:t>User(</a:t>
            </a:r>
            <a:r>
              <a:rPr lang="en-US" sz="1600" b="1" dirty="0"/>
              <a:t>Username</a:t>
            </a:r>
            <a:r>
              <a:rPr lang="en-US" sz="1600" dirty="0"/>
              <a:t>, Email, Password, </a:t>
            </a:r>
            <a:r>
              <a:rPr lang="en-US" sz="1600" dirty="0" err="1"/>
              <a:t>isInsolvent,FailedAttempts</a:t>
            </a:r>
            <a:r>
              <a:rPr lang="en-US" sz="1600" dirty="0"/>
              <a:t>)</a:t>
            </a:r>
          </a:p>
          <a:p>
            <a:pPr>
              <a:lnSpc>
                <a:spcPct val="250000"/>
              </a:lnSpc>
            </a:pPr>
            <a:r>
              <a:rPr lang="en-US" sz="1600" dirty="0"/>
              <a:t>Alert(</a:t>
            </a:r>
            <a:r>
              <a:rPr lang="en-US" sz="1600" b="1" dirty="0" err="1"/>
              <a:t>AlertID</a:t>
            </a:r>
            <a:r>
              <a:rPr lang="en-US" sz="1600" dirty="0" err="1"/>
              <a:t>,</a:t>
            </a:r>
            <a:r>
              <a:rPr lang="en-US" sz="1600" u="sng" dirty="0" err="1"/>
              <a:t>Username</a:t>
            </a:r>
            <a:r>
              <a:rPr lang="en-US" sz="1600" b="1" u="sng" dirty="0" err="1"/>
              <a:t>,</a:t>
            </a:r>
            <a:r>
              <a:rPr lang="en-US" sz="1600" dirty="0" err="1"/>
              <a:t>Email</a:t>
            </a:r>
            <a:r>
              <a:rPr lang="en-US" sz="1600" b="1" u="sng" dirty="0"/>
              <a:t>,</a:t>
            </a:r>
            <a:r>
              <a:rPr lang="en-US" sz="1600" dirty="0"/>
              <a:t> </a:t>
            </a:r>
            <a:r>
              <a:rPr lang="en-US" sz="1600" dirty="0" err="1"/>
              <a:t>Amount,LastRejectionDateTime</a:t>
            </a:r>
            <a:r>
              <a:rPr lang="en-US" sz="1600" dirty="0"/>
              <a:t>)</a:t>
            </a:r>
          </a:p>
          <a:p>
            <a:pPr>
              <a:lnSpc>
                <a:spcPct val="250000"/>
              </a:lnSpc>
            </a:pPr>
            <a:r>
              <a:rPr lang="en-US" sz="1600" dirty="0"/>
              <a:t>Optional Product(</a:t>
            </a:r>
            <a:r>
              <a:rPr lang="en-US" sz="1600" b="1" dirty="0" err="1"/>
              <a:t>ProductID</a:t>
            </a:r>
            <a:r>
              <a:rPr lang="en-US" sz="1600" dirty="0"/>
              <a:t>, Name, </a:t>
            </a:r>
            <a:r>
              <a:rPr lang="en-US" sz="1600" dirty="0" err="1"/>
              <a:t>MonthlyFee</a:t>
            </a:r>
            <a:r>
              <a:rPr lang="en-US" sz="1600" dirty="0"/>
              <a:t>)</a:t>
            </a:r>
          </a:p>
          <a:p>
            <a:pPr>
              <a:lnSpc>
                <a:spcPct val="250000"/>
              </a:lnSpc>
            </a:pPr>
            <a:r>
              <a:rPr lang="en-US" sz="1600" dirty="0"/>
              <a:t>Service Package(</a:t>
            </a:r>
            <a:r>
              <a:rPr lang="en-US" sz="1600" b="1" dirty="0" err="1"/>
              <a:t>PackageID,</a:t>
            </a:r>
            <a:r>
              <a:rPr lang="en-US" sz="1600" dirty="0" err="1"/>
              <a:t>Name</a:t>
            </a:r>
            <a:r>
              <a:rPr lang="en-US" sz="1600" dirty="0"/>
              <a:t>)</a:t>
            </a:r>
          </a:p>
          <a:p>
            <a:pPr>
              <a:lnSpc>
                <a:spcPct val="250000"/>
              </a:lnSpc>
            </a:pPr>
            <a:r>
              <a:rPr lang="en-US" sz="1600" dirty="0"/>
              <a:t>Period(</a:t>
            </a:r>
            <a:r>
              <a:rPr lang="en-US" sz="1600" b="1" dirty="0"/>
              <a:t>ID</a:t>
            </a:r>
            <a:r>
              <a:rPr lang="en-US" sz="1600" dirty="0"/>
              <a:t>, </a:t>
            </a:r>
            <a:r>
              <a:rPr lang="en-US" sz="1600" dirty="0" err="1"/>
              <a:t>ValidityPeriod</a:t>
            </a:r>
            <a:r>
              <a:rPr lang="en-US" sz="1600" dirty="0"/>
              <a:t>, </a:t>
            </a:r>
            <a:r>
              <a:rPr lang="en-US" sz="1600" dirty="0" err="1"/>
              <a:t>MonthlyFee</a:t>
            </a:r>
            <a:r>
              <a:rPr lang="en-US" sz="1600" dirty="0"/>
              <a:t>, </a:t>
            </a:r>
            <a:r>
              <a:rPr lang="en-US" sz="1600" u="sng" dirty="0" err="1"/>
              <a:t>PackageID</a:t>
            </a:r>
            <a:r>
              <a:rPr lang="en-US" sz="1600" u="sng" dirty="0"/>
              <a:t>)</a:t>
            </a:r>
          </a:p>
          <a:p>
            <a:pPr>
              <a:lnSpc>
                <a:spcPct val="250000"/>
              </a:lnSpc>
            </a:pPr>
            <a:r>
              <a:rPr lang="en-US" sz="1600" dirty="0"/>
              <a:t>Service(</a:t>
            </a:r>
            <a:r>
              <a:rPr lang="en-US" sz="1600" b="1" dirty="0" err="1"/>
              <a:t>ServiceID</a:t>
            </a:r>
            <a:r>
              <a:rPr lang="en-US" sz="1600" dirty="0"/>
              <a:t>, </a:t>
            </a:r>
            <a:r>
              <a:rPr lang="en-US" sz="1600" dirty="0" err="1"/>
              <a:t>ServiceType</a:t>
            </a:r>
            <a:r>
              <a:rPr lang="en-US" sz="1600" dirty="0"/>
              <a:t>, </a:t>
            </a:r>
            <a:r>
              <a:rPr lang="en-US" sz="1600" dirty="0" err="1"/>
              <a:t>IncludedMinutes,IncludedSMS</a:t>
            </a:r>
            <a:r>
              <a:rPr lang="en-US" sz="1600" dirty="0"/>
              <a:t>, </a:t>
            </a:r>
            <a:r>
              <a:rPr lang="en-US" sz="1600" dirty="0" err="1"/>
              <a:t>FeeMinutes</a:t>
            </a:r>
            <a:r>
              <a:rPr lang="en-US" sz="1600" dirty="0"/>
              <a:t>, </a:t>
            </a:r>
            <a:r>
              <a:rPr lang="en-US" sz="1600" dirty="0" err="1"/>
              <a:t>FeeSMS</a:t>
            </a:r>
            <a:r>
              <a:rPr lang="en-US" sz="1600" dirty="0"/>
              <a:t>, </a:t>
            </a:r>
            <a:r>
              <a:rPr lang="en-US" sz="1600" dirty="0" err="1"/>
              <a:t>IncludedGB</a:t>
            </a:r>
            <a:r>
              <a:rPr lang="en-US" sz="1600" dirty="0"/>
              <a:t>, </a:t>
            </a:r>
            <a:r>
              <a:rPr lang="en-US" sz="1600" dirty="0" err="1"/>
              <a:t>FeeGB</a:t>
            </a:r>
            <a:r>
              <a:rPr lang="en-US" sz="1600" dirty="0"/>
              <a:t>)</a:t>
            </a:r>
          </a:p>
          <a:p>
            <a:pPr>
              <a:lnSpc>
                <a:spcPct val="250000"/>
              </a:lnSpc>
            </a:pPr>
            <a:r>
              <a:rPr lang="en-US" sz="1600" dirty="0"/>
              <a:t>Employee(</a:t>
            </a:r>
            <a:r>
              <a:rPr lang="en-US" sz="1600" b="1" dirty="0" err="1"/>
              <a:t>ID</a:t>
            </a:r>
            <a:r>
              <a:rPr lang="en-US" sz="1600" dirty="0" err="1"/>
              <a:t>,Password</a:t>
            </a:r>
            <a:r>
              <a:rPr lang="en-US" sz="1600" dirty="0"/>
              <a:t>)</a:t>
            </a:r>
          </a:p>
          <a:p>
            <a:pPr>
              <a:lnSpc>
                <a:spcPct val="250000"/>
              </a:lnSpc>
            </a:pPr>
            <a:endParaRPr lang="en-US" sz="1600" dirty="0"/>
          </a:p>
          <a:p>
            <a:endParaRPr lang="en-US" dirty="0"/>
          </a:p>
        </p:txBody>
      </p:sp>
      <p:cxnSp>
        <p:nvCxnSpPr>
          <p:cNvPr id="5" name="Connettore diritto 4">
            <a:extLst>
              <a:ext uri="{FF2B5EF4-FFF2-40B4-BE49-F238E27FC236}">
                <a16:creationId xmlns:a16="http://schemas.microsoft.com/office/drawing/2014/main" id="{951E53C0-DA0C-0832-6FB8-A6A8AD5AF87D}"/>
              </a:ext>
            </a:extLst>
          </p:cNvPr>
          <p:cNvCxnSpPr>
            <a:cxnSpLocks/>
          </p:cNvCxnSpPr>
          <p:nvPr/>
        </p:nvCxnSpPr>
        <p:spPr>
          <a:xfrm flipV="1">
            <a:off x="5430416" y="2295095"/>
            <a:ext cx="0" cy="242451"/>
          </a:xfrm>
          <a:prstGeom prst="line">
            <a:avLst/>
          </a:prstGeom>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39577D28-6CF7-3721-BD1E-4D63BFEC695E}"/>
              </a:ext>
            </a:extLst>
          </p:cNvPr>
          <p:cNvCxnSpPr>
            <a:cxnSpLocks/>
          </p:cNvCxnSpPr>
          <p:nvPr/>
        </p:nvCxnSpPr>
        <p:spPr>
          <a:xfrm flipV="1">
            <a:off x="964708" y="2546287"/>
            <a:ext cx="4465708" cy="17755"/>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Connettore 2 6">
            <a:extLst>
              <a:ext uri="{FF2B5EF4-FFF2-40B4-BE49-F238E27FC236}">
                <a16:creationId xmlns:a16="http://schemas.microsoft.com/office/drawing/2014/main" id="{45068926-03A8-9608-6B1B-C9A19615D6B0}"/>
              </a:ext>
            </a:extLst>
          </p:cNvPr>
          <p:cNvCxnSpPr>
            <a:cxnSpLocks/>
          </p:cNvCxnSpPr>
          <p:nvPr/>
        </p:nvCxnSpPr>
        <p:spPr>
          <a:xfrm>
            <a:off x="987053" y="2546287"/>
            <a:ext cx="0" cy="2424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onnettore 2 7">
            <a:extLst>
              <a:ext uri="{FF2B5EF4-FFF2-40B4-BE49-F238E27FC236}">
                <a16:creationId xmlns:a16="http://schemas.microsoft.com/office/drawing/2014/main" id="{B4EDEB7F-F134-FE5E-469E-E462B0A989F9}"/>
              </a:ext>
            </a:extLst>
          </p:cNvPr>
          <p:cNvCxnSpPr>
            <a:cxnSpLocks/>
          </p:cNvCxnSpPr>
          <p:nvPr/>
        </p:nvCxnSpPr>
        <p:spPr>
          <a:xfrm flipH="1" flipV="1">
            <a:off x="1772816" y="4562669"/>
            <a:ext cx="1132810" cy="428155"/>
          </a:xfrm>
          <a:prstGeom prst="straightConnector1">
            <a:avLst/>
          </a:prstGeom>
          <a:ln>
            <a:solidFill>
              <a:srgbClr val="FFFF00"/>
            </a:solidFill>
            <a:tailEnd type="triangle"/>
          </a:ln>
        </p:spPr>
        <p:style>
          <a:lnRef idx="3">
            <a:schemeClr val="accent5"/>
          </a:lnRef>
          <a:fillRef idx="0">
            <a:schemeClr val="accent5"/>
          </a:fillRef>
          <a:effectRef idx="2">
            <a:schemeClr val="accent5"/>
          </a:effectRef>
          <a:fontRef idx="minor">
            <a:schemeClr val="tx1"/>
          </a:fontRef>
        </p:style>
      </p:cxnSp>
      <p:cxnSp>
        <p:nvCxnSpPr>
          <p:cNvPr id="9" name="Connettore diritto 8">
            <a:extLst>
              <a:ext uri="{FF2B5EF4-FFF2-40B4-BE49-F238E27FC236}">
                <a16:creationId xmlns:a16="http://schemas.microsoft.com/office/drawing/2014/main" id="{FE2404DE-48EB-8E01-07D9-5FE08749E14A}"/>
              </a:ext>
            </a:extLst>
          </p:cNvPr>
          <p:cNvCxnSpPr>
            <a:cxnSpLocks/>
          </p:cNvCxnSpPr>
          <p:nvPr/>
        </p:nvCxnSpPr>
        <p:spPr>
          <a:xfrm flipV="1">
            <a:off x="5878285" y="2358887"/>
            <a:ext cx="0" cy="2364396"/>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0" name="Connettore diritto 9">
            <a:extLst>
              <a:ext uri="{FF2B5EF4-FFF2-40B4-BE49-F238E27FC236}">
                <a16:creationId xmlns:a16="http://schemas.microsoft.com/office/drawing/2014/main" id="{758F4B6F-E124-5027-F597-9C4BC75B5927}"/>
              </a:ext>
            </a:extLst>
          </p:cNvPr>
          <p:cNvCxnSpPr>
            <a:cxnSpLocks/>
          </p:cNvCxnSpPr>
          <p:nvPr/>
        </p:nvCxnSpPr>
        <p:spPr>
          <a:xfrm flipV="1">
            <a:off x="768010" y="4723283"/>
            <a:ext cx="5119606" cy="640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1" name="Connettore 2 10">
            <a:extLst>
              <a:ext uri="{FF2B5EF4-FFF2-40B4-BE49-F238E27FC236}">
                <a16:creationId xmlns:a16="http://schemas.microsoft.com/office/drawing/2014/main" id="{CD16B839-35BE-4E1A-0683-3ECE3D76BBC2}"/>
              </a:ext>
            </a:extLst>
          </p:cNvPr>
          <p:cNvCxnSpPr>
            <a:cxnSpLocks/>
          </p:cNvCxnSpPr>
          <p:nvPr/>
        </p:nvCxnSpPr>
        <p:spPr>
          <a:xfrm>
            <a:off x="768010" y="4723283"/>
            <a:ext cx="0" cy="2804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ttore 2 11">
            <a:extLst>
              <a:ext uri="{FF2B5EF4-FFF2-40B4-BE49-F238E27FC236}">
                <a16:creationId xmlns:a16="http://schemas.microsoft.com/office/drawing/2014/main" id="{54CEED34-252E-70F5-B0C6-36B608BC78E7}"/>
              </a:ext>
            </a:extLst>
          </p:cNvPr>
          <p:cNvCxnSpPr>
            <a:cxnSpLocks/>
          </p:cNvCxnSpPr>
          <p:nvPr/>
        </p:nvCxnSpPr>
        <p:spPr>
          <a:xfrm flipH="1" flipV="1">
            <a:off x="889518" y="2827568"/>
            <a:ext cx="634482" cy="530567"/>
          </a:xfrm>
          <a:prstGeom prst="straightConnector1">
            <a:avLst/>
          </a:prstGeom>
          <a:ln>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4" name="Titolo 1">
            <a:extLst>
              <a:ext uri="{FF2B5EF4-FFF2-40B4-BE49-F238E27FC236}">
                <a16:creationId xmlns:a16="http://schemas.microsoft.com/office/drawing/2014/main" id="{D102A296-C048-0B64-785A-09C1E29A93E8}"/>
              </a:ext>
            </a:extLst>
          </p:cNvPr>
          <p:cNvSpPr txBox="1">
            <a:spLocks/>
          </p:cNvSpPr>
          <p:nvPr/>
        </p:nvSpPr>
        <p:spPr>
          <a:xfrm>
            <a:off x="838199" y="365125"/>
            <a:ext cx="72663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effectLst/>
                <a:latin typeface="Arial" panose="020B0604020202020204" pitchFamily="34" charset="0"/>
                <a:ea typeface="Calibri" panose="020F0502020204030204" pitchFamily="34" charset="0"/>
                <a:cs typeface="Arial" panose="020B0604020202020204" pitchFamily="34" charset="0"/>
              </a:rPr>
              <a:t>Logical model</a:t>
            </a:r>
            <a:endParaRPr lang="en-US" sz="3200" dirty="0"/>
          </a:p>
        </p:txBody>
      </p:sp>
    </p:spTree>
    <p:extLst>
      <p:ext uri="{BB962C8B-B14F-4D97-AF65-F5344CB8AC3E}">
        <p14:creationId xmlns:p14="http://schemas.microsoft.com/office/powerpoint/2010/main" val="37371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5D5E7-584A-4E69-A332-36328A44C068}"/>
              </a:ext>
            </a:extLst>
          </p:cNvPr>
          <p:cNvSpPr>
            <a:spLocks noGrp="1"/>
          </p:cNvSpPr>
          <p:nvPr>
            <p:ph type="title"/>
          </p:nvPr>
        </p:nvSpPr>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Motivations of the logical design</a:t>
            </a:r>
            <a:endParaRPr lang="en-US" sz="4400" dirty="0"/>
          </a:p>
        </p:txBody>
      </p:sp>
      <p:sp>
        <p:nvSpPr>
          <p:cNvPr id="3" name="Segnaposto contenuto 2">
            <a:extLst>
              <a:ext uri="{FF2B5EF4-FFF2-40B4-BE49-F238E27FC236}">
                <a16:creationId xmlns:a16="http://schemas.microsoft.com/office/drawing/2014/main" id="{BDAEC294-747A-4DAE-9B03-DEFCE0F183E9}"/>
              </a:ext>
            </a:extLst>
          </p:cNvPr>
          <p:cNvSpPr>
            <a:spLocks noGrp="1"/>
          </p:cNvSpPr>
          <p:nvPr>
            <p:ph idx="1"/>
          </p:nvPr>
        </p:nvSpPr>
        <p:spPr/>
        <p:txBody>
          <a:bodyPr/>
          <a:lstStyle/>
          <a:p>
            <a:r>
              <a:rPr lang="en-US" sz="2800" dirty="0">
                <a:latin typeface="Arial" panose="020B0604020202020204" pitchFamily="34" charset="0"/>
                <a:cs typeface="Arial" panose="020B0604020202020204" pitchFamily="34" charset="0"/>
              </a:rPr>
              <a:t>We decided to collapse up the Service classes. The field </a:t>
            </a:r>
            <a:r>
              <a:rPr lang="en-US" sz="2800" dirty="0" err="1">
                <a:latin typeface="Arial" panose="020B0604020202020204" pitchFamily="34" charset="0"/>
                <a:cs typeface="Arial" panose="020B0604020202020204" pitchFamily="34" charset="0"/>
              </a:rPr>
              <a:t>ServiceType</a:t>
            </a:r>
            <a:r>
              <a:rPr lang="en-US" sz="2800" dirty="0">
                <a:latin typeface="Arial" panose="020B0604020202020204" pitchFamily="34" charset="0"/>
                <a:cs typeface="Arial" panose="020B0604020202020204" pitchFamily="34" charset="0"/>
              </a:rPr>
              <a:t> is an Enum that can be: </a:t>
            </a:r>
            <a:r>
              <a:rPr lang="en-US" sz="2800" dirty="0" err="1">
                <a:latin typeface="Arial" panose="020B0604020202020204" pitchFamily="34" charset="0"/>
                <a:cs typeface="Arial" panose="020B0604020202020204" pitchFamily="34" charset="0"/>
              </a:rPr>
              <a:t>FixedPhone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MobilePhone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FixedInternet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MobileInternet</a:t>
            </a:r>
            <a:r>
              <a:rPr lang="en-US" sz="2800"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many to many relationship are not displayed in the logical model and are mapped in bridge tables.</a:t>
            </a: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8307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FFB23B-7A12-B6CC-DE35-A2113048CEFA}"/>
              </a:ext>
            </a:extLst>
          </p:cNvPr>
          <p:cNvSpPr>
            <a:spLocks noGrp="1"/>
          </p:cNvSpPr>
          <p:nvPr>
            <p:ph type="title"/>
          </p:nvPr>
        </p:nvSpPr>
        <p:spPr>
          <a:xfrm>
            <a:off x="838200" y="818512"/>
            <a:ext cx="10515600" cy="1325563"/>
          </a:xfrm>
        </p:spPr>
        <p:txBody>
          <a:bodyPr>
            <a:normAutofit/>
          </a:bodyPr>
          <a:lstStyle/>
          <a:p>
            <a:r>
              <a:rPr lang="en-GB" sz="2400" b="1" dirty="0">
                <a:effectLst/>
                <a:latin typeface="Arial" panose="020B0604020202020204" pitchFamily="34" charset="0"/>
                <a:ea typeface="Calibri" panose="020F0502020204030204" pitchFamily="34" charset="0"/>
                <a:cs typeface="Arial" panose="020B0604020202020204" pitchFamily="34" charset="0"/>
              </a:rPr>
              <a:t>Description of the materialized view tables and code of the materialization triggers</a:t>
            </a:r>
            <a:endParaRPr lang="en-US" sz="2400" dirty="0"/>
          </a:p>
        </p:txBody>
      </p:sp>
      <p:sp>
        <p:nvSpPr>
          <p:cNvPr id="3" name="CasellaDiTesto 2">
            <a:extLst>
              <a:ext uri="{FF2B5EF4-FFF2-40B4-BE49-F238E27FC236}">
                <a16:creationId xmlns:a16="http://schemas.microsoft.com/office/drawing/2014/main" id="{77900689-DDFA-E311-D9F5-203993A170B6}"/>
              </a:ext>
            </a:extLst>
          </p:cNvPr>
          <p:cNvSpPr txBox="1"/>
          <p:nvPr/>
        </p:nvSpPr>
        <p:spPr>
          <a:xfrm>
            <a:off x="838200" y="2230016"/>
            <a:ext cx="10311882"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MySQL doesn’t allow materialized view tables and it needs actual tables. Despite this, the materialized view tables have not been included in the ER schema;</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the materialized view tables are updated and populated solely by the use of triggers, as requested by the specification;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trigger are used to perform updates on different tables, they all are “AFTER” triggers.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UPDATE triggers don’t fire when the new values are the same as the old ones, we decided to solve this corner case with a transaction written within the Java code which calls methods of the services.</a:t>
            </a:r>
          </a:p>
        </p:txBody>
      </p:sp>
    </p:spTree>
    <p:extLst>
      <p:ext uri="{BB962C8B-B14F-4D97-AF65-F5344CB8AC3E}">
        <p14:creationId xmlns:p14="http://schemas.microsoft.com/office/powerpoint/2010/main" val="215305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(1)</a:t>
            </a:r>
            <a:endParaRPr lang="en-US" sz="6000" dirty="0"/>
          </a:p>
        </p:txBody>
      </p:sp>
      <p:sp>
        <p:nvSpPr>
          <p:cNvPr id="4" name="CasellaDiTesto 3">
            <a:extLst>
              <a:ext uri="{FF2B5EF4-FFF2-40B4-BE49-F238E27FC236}">
                <a16:creationId xmlns:a16="http://schemas.microsoft.com/office/drawing/2014/main" id="{5E0197E8-17EF-820A-F001-EB4AC6909A31}"/>
              </a:ext>
            </a:extLst>
          </p:cNvPr>
          <p:cNvSpPr txBox="1"/>
          <p:nvPr/>
        </p:nvSpPr>
        <p:spPr>
          <a:xfrm>
            <a:off x="-94859" y="1549919"/>
            <a:ext cx="4539340"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9" y="1549919"/>
            <a:ext cx="5670063" cy="3361369"/>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trigger </a:t>
            </a:r>
            <a:r>
              <a:rPr lang="en-GB" sz="11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1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for each row</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begin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insert into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total_purchases_per_package</a:t>
            </a:r>
            <a:r>
              <a:rPr lang="en-GB" sz="1100" dirty="0">
                <a:effectLst/>
                <a:latin typeface="Arial" panose="020B0604020202020204" pitchFamily="34" charset="0"/>
                <a:ea typeface="Calibri" panose="020F0502020204030204" pitchFamily="34" charset="0"/>
                <a:cs typeface="Arial" panose="020B0604020202020204" pitchFamily="34" charset="0"/>
              </a:rPr>
              <a:t>(</a:t>
            </a:r>
            <a:r>
              <a:rPr lang="en-GB" sz="1100" dirty="0" err="1">
                <a:effectLst/>
                <a:latin typeface="Arial" panose="020B0604020202020204" pitchFamily="34" charset="0"/>
                <a:ea typeface="Calibri" panose="020F0502020204030204" pitchFamily="34" charset="0"/>
                <a:cs typeface="Arial" panose="020B0604020202020204" pitchFamily="34" charset="0"/>
              </a:rPr>
              <a:t>packageId</a:t>
            </a: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100" dirty="0">
                <a:effectLst/>
                <a:latin typeface="Arial" panose="020B0604020202020204" pitchFamily="34" charset="0"/>
                <a:ea typeface="Calibri" panose="020F0502020204030204" pitchFamily="34" charset="0"/>
                <a:cs typeface="Arial" panose="020B0604020202020204" pitchFamily="34" charset="0"/>
              </a:rPr>
              <a:t>) values (</a:t>
            </a:r>
            <a:r>
              <a:rPr lang="en-GB" sz="11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100" dirty="0">
                <a:effectLst/>
                <a:latin typeface="Arial" panose="020B0604020202020204" pitchFamily="34" charset="0"/>
                <a:ea typeface="Calibri" panose="020F0502020204030204" pitchFamily="34" charset="0"/>
                <a:cs typeface="Arial" panose="020B0604020202020204" pitchFamily="34" charset="0"/>
              </a:rPr>
              <a:t>, 0);</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end$$</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100" b="1"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100" b="1" dirty="0">
                <a:effectLst/>
                <a:latin typeface="Arial" panose="020B0604020202020204" pitchFamily="34" charset="0"/>
                <a:ea typeface="Calibri" panose="020F0502020204030204" pitchFamily="34" charset="0"/>
                <a:cs typeface="Arial" panose="020B0604020202020204" pitchFamily="34" charset="0"/>
              </a:rPr>
              <a:t>It initialize the value of total number of purchases for a service package to 0.</a:t>
            </a:r>
            <a:endParaRPr lang="en-GB" sz="11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8796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ECE4B-12FA-DC29-E1F0-412958AB8676}"/>
              </a:ext>
            </a:extLst>
          </p:cNvPr>
          <p:cNvSpPr>
            <a:spLocks noGrp="1"/>
          </p:cNvSpPr>
          <p:nvPr>
            <p:ph type="title"/>
          </p:nvPr>
        </p:nvSpPr>
        <p:spPr/>
        <p:txBody>
          <a:bodyPr>
            <a:normAutofit/>
          </a:body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(2)</a:t>
            </a:r>
            <a:endParaRPr lang="en-US" sz="6000" dirty="0"/>
          </a:p>
        </p:txBody>
      </p:sp>
      <p:sp>
        <p:nvSpPr>
          <p:cNvPr id="8" name="CasellaDiTesto 7">
            <a:extLst>
              <a:ext uri="{FF2B5EF4-FFF2-40B4-BE49-F238E27FC236}">
                <a16:creationId xmlns:a16="http://schemas.microsoft.com/office/drawing/2014/main" id="{0E02F3C8-E6AC-ED5A-88AE-1E9D9534DEB2}"/>
              </a:ext>
            </a:extLst>
          </p:cNvPr>
          <p:cNvSpPr txBox="1"/>
          <p:nvPr/>
        </p:nvSpPr>
        <p:spPr>
          <a:xfrm>
            <a:off x="0" y="1859571"/>
            <a:ext cx="6096000" cy="497443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latin typeface="Arial" panose="020B0604020202020204" pitchFamily="34" charset="0"/>
                <a:ea typeface="Calibri" panose="020F0502020204030204" pitchFamily="34" charset="0"/>
                <a:cs typeface="Arial" panose="020B0604020202020204" pitchFamily="34" charset="0"/>
              </a:rPr>
              <a:t>	</a:t>
            </a:r>
            <a:r>
              <a:rPr lang="en-GB" sz="1200" dirty="0">
                <a:effectLst/>
                <a:latin typeface="Arial" panose="020B0604020202020204" pitchFamily="34" charset="0"/>
                <a:ea typeface="Calibri" panose="020F0502020204030204" pitchFamily="34" charset="0"/>
                <a:cs typeface="Arial" panose="020B0604020202020204" pitchFamily="34" charset="0"/>
              </a:rPr>
              <a:t>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471032"/>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 (select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from period where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 =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p:txBody>
      </p:sp>
    </p:spTree>
    <p:extLst>
      <p:ext uri="{BB962C8B-B14F-4D97-AF65-F5344CB8AC3E}">
        <p14:creationId xmlns:p14="http://schemas.microsoft.com/office/powerpoint/2010/main" val="409725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2777940"/>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total_purchases_per_package_validityperiod_period</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REFERENCES `period`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number of purchases for each service package at the granularity of the validity period.</a:t>
            </a: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690688"/>
            <a:ext cx="6096001" cy="357476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period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values (new.ID,0);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sets the initial value of purchases per validity period to 0 when a new validity period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5B82DE42-83E6-46CA-FDEB-C5732A06C8DE}"/>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(1)</a:t>
            </a:r>
            <a:endParaRPr lang="en-US" sz="6000" dirty="0"/>
          </a:p>
        </p:txBody>
      </p:sp>
    </p:spTree>
    <p:extLst>
      <p:ext uri="{BB962C8B-B14F-4D97-AF65-F5344CB8AC3E}">
        <p14:creationId xmlns:p14="http://schemas.microsoft.com/office/powerpoint/2010/main" val="7955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0" y="1867054"/>
            <a:ext cx="6096000" cy="467301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update_total_purchases_per_package_validityperiod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if not(</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total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096001" y="1867054"/>
            <a:ext cx="6096000" cy="487941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insert_paid_total_purchases_per_package_validityperiod</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update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total_purchases_per_package_validityperiod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set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total_purchases</a:t>
            </a:r>
            <a:r>
              <a:rPr lang="en-GB" sz="1200" dirty="0">
                <a:effectLst/>
                <a:latin typeface="Arial" panose="020B0604020202020204" pitchFamily="34" charset="0"/>
                <a:ea typeface="Calibri" panose="020F0502020204030204" pitchFamily="34" charset="0"/>
                <a:cs typeface="Arial" panose="020B0604020202020204" pitchFamily="34" charset="0"/>
              </a:rPr>
              <a:t> + 1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periodID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new.periodId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number of service packages per validity period sold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p>
          <a:p>
            <a:pPr marL="914400">
              <a:lnSpc>
                <a:spcPct val="107000"/>
              </a:lnSpc>
              <a:spcAft>
                <a:spcPts val="800"/>
              </a:spcAft>
            </a:pP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22B954B6-4330-C0F6-79F4-5FAD1B41DA6B}"/>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Number of total purchases per package and validity period (2)</a:t>
            </a:r>
            <a:endParaRPr lang="en-US" sz="6000" dirty="0"/>
          </a:p>
        </p:txBody>
      </p:sp>
    </p:spTree>
    <p:extLst>
      <p:ext uri="{BB962C8B-B14F-4D97-AF65-F5344CB8AC3E}">
        <p14:creationId xmlns:p14="http://schemas.microsoft.com/office/powerpoint/2010/main" val="135066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733673"/>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int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total sales (in euros) for each service package with and without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6095998" y="1739971"/>
            <a:ext cx="6096001" cy="357476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total_sales_per_package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totalSales,totalSalesWithOptionalProduct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initializes the initial value of sales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1FB1CC64-1E11-EFA4-8E95-1370D8E95077}"/>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(1)</a:t>
            </a:r>
            <a:endParaRPr lang="en-US" sz="6000" dirty="0"/>
          </a:p>
        </p:txBody>
      </p:sp>
    </p:spTree>
    <p:extLst>
      <p:ext uri="{BB962C8B-B14F-4D97-AF65-F5344CB8AC3E}">
        <p14:creationId xmlns:p14="http://schemas.microsoft.com/office/powerpoint/2010/main" val="170317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579596" y="1374205"/>
            <a:ext cx="6753784" cy="5427255"/>
          </a:xfrm>
          <a:prstGeom prst="rect">
            <a:avLst/>
          </a:prstGeom>
          <a:noFill/>
        </p:spPr>
        <p:txBody>
          <a:bodyPr wrap="square">
            <a:spAutoFit/>
          </a:bodyPr>
          <a:lstStyle/>
          <a:p>
            <a:pPr marL="914400">
              <a:lnSpc>
                <a:spcPct val="107000"/>
              </a:lnSpc>
              <a:spcAft>
                <a:spcPts val="800"/>
              </a:spcAft>
            </a:pPr>
            <a:r>
              <a:rPr lang="en-GB" sz="500" dirty="0">
                <a:effectLst/>
                <a:latin typeface="Arial" panose="020B0604020202020204" pitchFamily="34" charset="0"/>
                <a:ea typeface="Calibri" panose="020F0502020204030204" pitchFamily="34" charset="0"/>
                <a:cs typeface="Arial" panose="020B0604020202020204" pitchFamily="34" charset="0"/>
              </a:rPr>
              <a:t> </a:t>
            </a:r>
            <a:endParaRPr lang="en-GB" sz="5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update_sales_purchases_per_package</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s</a:t>
            </a:r>
            <a:r>
              <a:rPr lang="en-GB" sz="900" dirty="0">
                <a:effectLst/>
                <a:latin typeface="Arial" panose="020B0604020202020204" pitchFamily="34" charset="0"/>
                <a:ea typeface="Calibri" panose="020F0502020204030204" pitchFamily="34" charset="0"/>
                <a:cs typeface="Arial" panose="020B0604020202020204" pitchFamily="34" charset="0"/>
              </a:rPr>
              <a:t>elect</a:t>
            </a:r>
            <a:r>
              <a:rPr lang="en-GB" sz="900" dirty="0">
                <a:latin typeface="Calibri" panose="020F050202020403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a:latin typeface="Calibri" panose="020F050202020403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monthlyFee</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a:latin typeface="Calibri" panose="020F050202020403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validityPeriod</a:t>
            </a:r>
            <a:r>
              <a:rPr lang="en-GB" sz="900" dirty="0">
                <a:latin typeface="Calibri" panose="020F0502020204030204" pitchFamily="34" charset="0"/>
                <a:ea typeface="Calibri" panose="020F0502020204030204" pitchFamily="34" charset="0"/>
                <a:cs typeface="Arial" panose="020B0604020202020204" pitchFamily="34" charset="0"/>
              </a:rPr>
              <a:t> </a:t>
            </a: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i</a:t>
            </a:r>
            <a:r>
              <a:rPr lang="en-GB" sz="900" dirty="0">
                <a:effectLst/>
                <a:latin typeface="Arial" panose="020B0604020202020204" pitchFamily="34" charset="0"/>
                <a:ea typeface="Calibri" panose="020F0502020204030204" pitchFamily="34" charset="0"/>
                <a:cs typeface="Arial" panose="020B0604020202020204" pitchFamily="34" charset="0"/>
              </a:rPr>
              <a:t>nto</a:t>
            </a:r>
            <a:r>
              <a:rPr lang="en-GB" sz="900" dirty="0">
                <a:latin typeface="Calibri" panose="020F0502020204030204" pitchFamily="34" charset="0"/>
                <a:ea typeface="Calibri" panose="020F0502020204030204" pitchFamily="34" charset="0"/>
                <a:cs typeface="Arial" panose="020B0604020202020204" pitchFamily="34" charset="0"/>
              </a:rPr>
              <a:t> </a:t>
            </a:r>
            <a:r>
              <a:rPr lang="en-GB" sz="900" dirty="0">
                <a:effectLst/>
                <a:latin typeface="Arial" panose="020B0604020202020204" pitchFamily="34" charset="0"/>
                <a:ea typeface="Calibri" panose="020F0502020204030204" pitchFamily="34" charset="0"/>
                <a:cs typeface="Arial" panose="020B0604020202020204" pitchFamily="34" charset="0"/>
              </a:rPr>
              <a:t>packageId2, monthlyFee2, validityPeriod2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new.periodId</a:t>
            </a:r>
            <a:r>
              <a:rPr lang="en-GB" sz="900" dirty="0">
                <a:effectLst/>
                <a:latin typeface="Arial" panose="020B0604020202020204" pitchFamily="34" charset="0"/>
                <a:ea typeface="Calibri" panose="020F0502020204030204" pitchFamily="34" charset="0"/>
                <a:cs typeface="Arial" panose="020B0604020202020204" pitchFamily="34" charset="0"/>
              </a:rPr>
              <a:t> = ID;</a:t>
            </a:r>
          </a:p>
          <a:p>
            <a:pPr marL="914400">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if not(</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&lt;=&gt; </a:t>
            </a:r>
            <a:r>
              <a:rPr lang="en-GB" sz="9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a:effectLst/>
                <a:latin typeface="Arial" panose="020B0604020202020204" pitchFamily="34" charset="0"/>
                <a:ea typeface="Calibri" panose="020F0502020204030204" pitchFamily="34" charset="0"/>
                <a:cs typeface="Arial" panose="020B0604020202020204" pitchFamily="34" charset="0"/>
              </a:rPr>
              <a:t>update </a:t>
            </a:r>
            <a:r>
              <a:rPr lang="en-GB" sz="9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a:effectLst/>
                <a:latin typeface="Arial" panose="020B0604020202020204" pitchFamily="34" charset="0"/>
                <a:ea typeface="Calibri" panose="020F0502020204030204" pitchFamily="34" charset="0"/>
                <a:cs typeface="Arial" panose="020B0604020202020204" pitchFamily="34" charset="0"/>
              </a:rPr>
              <a:t>set </a:t>
            </a:r>
            <a:r>
              <a:rPr lang="en-GB" sz="900" dirty="0" err="1">
                <a:effectLst/>
                <a:latin typeface="Arial" panose="020B0604020202020204" pitchFamily="34" charset="0"/>
                <a:ea typeface="Calibri" panose="020F0502020204030204" pitchFamily="34" charset="0"/>
                <a:cs typeface="Arial" panose="020B0604020202020204" pitchFamily="34" charset="0"/>
              </a:rPr>
              <a:t>totalSales</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totalSales</a:t>
            </a:r>
            <a:r>
              <a:rPr lang="en-GB" sz="9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a:effectLst/>
                <a:latin typeface="Arial" panose="020B0604020202020204" pitchFamily="34" charset="0"/>
                <a:ea typeface="Calibri" panose="020F0502020204030204" pitchFamily="34" charset="0"/>
                <a:cs typeface="Arial" panose="020B0604020202020204" pitchFamily="34" charset="0"/>
              </a:rPr>
              <a:t>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a:t>
            </a:r>
            <a:endParaRPr lang="en-GB" sz="9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5758066" y="1545033"/>
            <a:ext cx="6096000" cy="5242333"/>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insert_sales_purchases_per_package</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monthlyFee2 float;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validityPeriod2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s</a:t>
            </a:r>
            <a:r>
              <a:rPr lang="en-GB" sz="900" dirty="0">
                <a:effectLst/>
                <a:latin typeface="Arial" panose="020B0604020202020204" pitchFamily="34" charset="0"/>
                <a:ea typeface="Calibri" panose="020F0502020204030204" pitchFamily="34" charset="0"/>
                <a:cs typeface="Arial" panose="020B0604020202020204" pitchFamily="34" charset="0"/>
              </a:rPr>
              <a:t>elect</a:t>
            </a:r>
            <a:r>
              <a:rPr lang="en-GB" sz="900" dirty="0">
                <a:latin typeface="Calibri" panose="020F050202020403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a:effectLst/>
                <a:latin typeface="Calibri" panose="020F050202020403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monthlyFee</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a:effectLst/>
                <a:latin typeface="Calibri" panose="020F050202020403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validityPeriod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i</a:t>
            </a:r>
            <a:r>
              <a:rPr lang="en-GB" sz="900" dirty="0">
                <a:effectLst/>
                <a:latin typeface="Arial" panose="020B0604020202020204" pitchFamily="34" charset="0"/>
                <a:ea typeface="Calibri" panose="020F0502020204030204" pitchFamily="34" charset="0"/>
                <a:cs typeface="Arial" panose="020B0604020202020204" pitchFamily="34" charset="0"/>
              </a:rPr>
              <a:t>nto packageId2, monthlyFee2, validityPeriod2</a:t>
            </a: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new.periodId</a:t>
            </a:r>
            <a:r>
              <a:rPr lang="en-GB" sz="900" dirty="0">
                <a:effectLst/>
                <a:latin typeface="Arial" panose="020B0604020202020204" pitchFamily="34" charset="0"/>
                <a:ea typeface="Calibri" panose="020F0502020204030204" pitchFamily="34" charset="0"/>
                <a:cs typeface="Arial" panose="020B0604020202020204" pitchFamily="34" charset="0"/>
              </a:rPr>
              <a:t> = ID;</a:t>
            </a:r>
          </a:p>
          <a:p>
            <a:pPr marL="914400">
              <a:lnSpc>
                <a:spcPct val="107000"/>
              </a:lnSpc>
              <a:spcAft>
                <a:spcPts val="800"/>
              </a:spcAft>
            </a:pPr>
            <a:endParaRPr lang="en-GB" sz="9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if </a:t>
            </a:r>
            <a:r>
              <a:rPr lang="en-GB" sz="9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a:t>
            </a:r>
            <a:r>
              <a:rPr lang="en-GB" sz="900" dirty="0" err="1">
                <a:effectLst/>
                <a:latin typeface="Arial" panose="020B0604020202020204" pitchFamily="34" charset="0"/>
                <a:ea typeface="Calibri" panose="020F0502020204030204" pitchFamily="34" charset="0"/>
                <a:cs typeface="Arial" panose="020B0604020202020204" pitchFamily="34" charset="0"/>
              </a:rPr>
              <a:t>total_sales_per_package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a:effectLst/>
                <a:latin typeface="Arial" panose="020B0604020202020204" pitchFamily="34" charset="0"/>
                <a:ea typeface="Calibri" panose="020F0502020204030204" pitchFamily="34" charset="0"/>
                <a:cs typeface="Arial" panose="020B0604020202020204" pitchFamily="34" charset="0"/>
              </a:rPr>
              <a:t>set </a:t>
            </a:r>
            <a:r>
              <a:rPr lang="en-GB" sz="900" dirty="0" err="1">
                <a:effectLst/>
                <a:latin typeface="Arial" panose="020B0604020202020204" pitchFamily="34" charset="0"/>
                <a:ea typeface="Calibri" panose="020F0502020204030204" pitchFamily="34" charset="0"/>
                <a:cs typeface="Arial" panose="020B0604020202020204" pitchFamily="34" charset="0"/>
              </a:rPr>
              <a:t>totalSales</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totalSales</a:t>
            </a:r>
            <a:r>
              <a:rPr lang="en-GB" sz="900" dirty="0">
                <a:effectLst/>
                <a:latin typeface="Arial" panose="020B0604020202020204" pitchFamily="34" charset="0"/>
                <a:ea typeface="Calibri" panose="020F0502020204030204" pitchFamily="34" charset="0"/>
                <a:cs typeface="Arial" panose="020B0604020202020204" pitchFamily="34" charset="0"/>
              </a:rPr>
              <a:t> + monthlyFee2*validityPeriod2,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totalSalesWithOptionalProduct</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new.totalFee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a:effectLst/>
                <a:latin typeface="Arial" panose="020B0604020202020204" pitchFamily="34" charset="0"/>
                <a:ea typeface="Calibri" panose="020F0502020204030204" pitchFamily="34" charset="0"/>
                <a:cs typeface="Arial" panose="020B0604020202020204" pitchFamily="34" charset="0"/>
              </a:rPr>
              <a:t>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updates the value of total sales when the </a:t>
            </a:r>
            <a:r>
              <a:rPr lang="en-GB" sz="1200" b="1" dirty="0">
                <a:effectLst/>
                <a:latin typeface="Arial" panose="020B0604020202020204" pitchFamily="34" charset="0"/>
                <a:ea typeface="Calibri" panose="020F0502020204030204" pitchFamily="34" charset="0"/>
                <a:cs typeface="Arial" panose="020B0604020202020204" pitchFamily="34" charset="0"/>
              </a:rPr>
              <a:t>associated</a:t>
            </a:r>
            <a:r>
              <a:rPr lang="en-GB" sz="1200" b="1" dirty="0">
                <a:latin typeface="Arial" panose="020B0604020202020204" pitchFamily="34" charset="0"/>
                <a:ea typeface="Calibri" panose="020F0502020204030204" pitchFamily="34" charset="0"/>
                <a:cs typeface="Arial" panose="020B0604020202020204" pitchFamily="34" charset="0"/>
              </a:rPr>
              <a:t>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42EA66BB-B322-DEDE-B89B-6B46B5A8002B}"/>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Total sales per package with and without optional product (2)</a:t>
            </a:r>
            <a:endParaRPr lang="en-US" sz="6000" dirty="0"/>
          </a:p>
        </p:txBody>
      </p:sp>
    </p:spTree>
    <p:extLst>
      <p:ext uri="{BB962C8B-B14F-4D97-AF65-F5344CB8AC3E}">
        <p14:creationId xmlns:p14="http://schemas.microsoft.com/office/powerpoint/2010/main" val="268226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171959"/>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float NOT NULL DEFAULT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`average_sales_optionalproduct_per_servicepackage_servicepackage`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contains the average number of optional products for each service package sold.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5990253" y="1690688"/>
            <a:ext cx="5456854" cy="4167616"/>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insert_new_average_sales_optionalproduct_per_servicepackage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200" dirty="0" err="1">
                <a:effectLst/>
                <a:latin typeface="Arial" panose="020B0604020202020204" pitchFamily="34" charset="0"/>
                <a:ea typeface="Calibri" panose="020F0502020204030204" pitchFamily="34" charset="0"/>
                <a:cs typeface="Arial" panose="020B0604020202020204" pitchFamily="34" charset="0"/>
              </a:rPr>
              <a:t>servicepackage</a:t>
            </a: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packageId</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new.packageId</a:t>
            </a:r>
            <a:r>
              <a:rPr lang="en-GB" sz="1200" dirty="0">
                <a:effectLst/>
                <a:latin typeface="Arial" panose="020B0604020202020204" pitchFamily="34" charset="0"/>
                <a:ea typeface="Calibri" panose="020F0502020204030204" pitchFamily="34" charset="0"/>
                <a:cs typeface="Arial" panose="020B0604020202020204" pitchFamily="34" charset="0"/>
              </a:rPr>
              <a:t>, 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initialize the number of average optional products sold with each service package to 0, when a new service package is created.</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0E431210-02AA-B288-41D5-75B00701B573}"/>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 (1)</a:t>
            </a:r>
            <a:endParaRPr lang="en-US" sz="6000" dirty="0"/>
          </a:p>
        </p:txBody>
      </p:sp>
    </p:spTree>
    <p:extLst>
      <p:ext uri="{BB962C8B-B14F-4D97-AF65-F5344CB8AC3E}">
        <p14:creationId xmlns:p14="http://schemas.microsoft.com/office/powerpoint/2010/main" val="273962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7656ADF-E0CF-351E-664F-CDA2EF32B0DA}"/>
              </a:ext>
            </a:extLst>
          </p:cNvPr>
          <p:cNvSpPr txBox="1"/>
          <p:nvPr/>
        </p:nvSpPr>
        <p:spPr>
          <a:xfrm>
            <a:off x="3048778" y="1372123"/>
            <a:ext cx="6097554" cy="2616550"/>
          </a:xfrm>
          <a:prstGeom prst="rect">
            <a:avLst/>
          </a:prstGeom>
          <a:noFill/>
        </p:spPr>
        <p:txBody>
          <a:bodyPr wrap="square">
            <a:spAutoFit/>
          </a:bodyPr>
          <a:lstStyle/>
          <a:p>
            <a:pPr>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Index</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Specification</a:t>
            </a:r>
            <a:r>
              <a:rPr lang="it-IT" sz="1100" dirty="0">
                <a:effectLst/>
                <a:latin typeface="Arial" panose="020B0604020202020204" pitchFamily="34" charset="0"/>
                <a:ea typeface="Calibri" panose="020F0502020204030204" pitchFamily="34" charset="0"/>
                <a:cs typeface="Arial" panose="020B0604020202020204" pitchFamily="34" charset="0"/>
              </a:rPr>
              <a:t> </a:t>
            </a:r>
            <a:r>
              <a:rPr lang="it-IT" sz="1100" dirty="0" err="1">
                <a:effectLst/>
                <a:latin typeface="Arial" panose="020B0604020202020204" pitchFamily="34" charset="0"/>
                <a:ea typeface="Calibri" panose="020F0502020204030204" pitchFamily="34" charset="0"/>
                <a:cs typeface="Arial" panose="020B0604020202020204" pitchFamily="34" charset="0"/>
              </a:rPr>
              <a:t>interpretation</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Interface diagrams or functional analysis of the specifications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Description of the views, materialized view tables and code of the materialization triggers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err="1">
                <a:effectLst/>
                <a:latin typeface="Arial" panose="020B0604020202020204" pitchFamily="34" charset="0"/>
                <a:ea typeface="Calibri" panose="020F0502020204030204" pitchFamily="34" charset="0"/>
                <a:cs typeface="Arial" panose="020B0604020202020204" pitchFamily="34" charset="0"/>
              </a:rPr>
              <a:t>Entities</a:t>
            </a:r>
            <a:r>
              <a:rPr lang="it-IT" sz="1100" dirty="0">
                <a:effectLst/>
                <a:latin typeface="Arial" panose="020B0604020202020204" pitchFamily="34" charset="0"/>
                <a:ea typeface="Calibri" panose="020F0502020204030204" pitchFamily="34" charset="0"/>
                <a:cs typeface="Arial" panose="020B0604020202020204" pitchFamily="34" charset="0"/>
              </a:rPr>
              <a:t> code</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it-IT" sz="1100" dirty="0">
                <a:effectLst/>
                <a:latin typeface="Arial" panose="020B0604020202020204" pitchFamily="34" charset="0"/>
                <a:ea typeface="Calibri" panose="020F0502020204030204" pitchFamily="34" charset="0"/>
                <a:cs typeface="Arial" panose="020B0604020202020204" pitchFamily="34" charset="0"/>
              </a:rPr>
              <a:t>List of </a:t>
            </a:r>
            <a:r>
              <a:rPr lang="it-IT" sz="1100" dirty="0" err="1">
                <a:effectLst/>
                <a:latin typeface="Arial" panose="020B0604020202020204" pitchFamily="34" charset="0"/>
                <a:ea typeface="Calibri" panose="020F0502020204030204" pitchFamily="34" charset="0"/>
                <a:cs typeface="Arial" panose="020B0604020202020204" pitchFamily="34" charset="0"/>
              </a:rPr>
              <a:t>components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pPr>
            <a:r>
              <a:rPr lang="en-GB" sz="1100" dirty="0">
                <a:effectLst/>
                <a:latin typeface="Arial" panose="020B0604020202020204" pitchFamily="34" charset="0"/>
                <a:ea typeface="Calibri" panose="020F0502020204030204" pitchFamily="34" charset="0"/>
                <a:cs typeface="Arial" panose="020B0604020202020204" pitchFamily="34" charset="0"/>
              </a:rPr>
              <a:t>UML sequence diagrams (optional, only for salient events)</a:t>
            </a:r>
            <a:endParaRPr lang="en-GB"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6983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54712" y="1692535"/>
            <a:ext cx="6096000" cy="5009577"/>
          </a:xfrm>
          <a:prstGeom prst="rect">
            <a:avLst/>
          </a:prstGeom>
          <a:noFill/>
        </p:spPr>
        <p:txBody>
          <a:bodyPr wrap="square">
            <a:spAutoFit/>
          </a:bodyPr>
          <a:lstStyle/>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update_average_sales_optionalproduct_per_servicepackage</a:t>
            </a:r>
            <a:r>
              <a:rPr lang="en-GB" sz="9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r>
              <a:rPr lang="en-GB" sz="900" dirty="0">
                <a:effectLst/>
                <a:latin typeface="Arial" panose="020B0604020202020204" pitchFamily="34" charset="0"/>
                <a:ea typeface="Calibri" panose="020F0502020204030204" pitchFamily="34" charset="0"/>
                <a:cs typeface="Arial" panose="020B0604020202020204" pitchFamily="34" charset="0"/>
              </a:rPr>
              <a:t>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new.periodId</a:t>
            </a:r>
            <a:r>
              <a:rPr lang="en-GB" sz="900" dirty="0">
                <a:effectLst/>
                <a:latin typeface="Arial" panose="020B0604020202020204" pitchFamily="34" charset="0"/>
                <a:ea typeface="Calibri" panose="020F0502020204030204" pitchFamily="34" charset="0"/>
                <a:cs typeface="Arial" panose="020B0604020202020204" pitchFamily="34" charset="0"/>
              </a:rPr>
              <a:t> = 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count(*) into </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r>
              <a:rPr lang="en-GB" sz="9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periodId</a:t>
            </a:r>
            <a:r>
              <a:rPr lang="en-GB" sz="9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count(*) into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order_Id</a:t>
            </a:r>
            <a:r>
              <a:rPr lang="en-GB" sz="900" dirty="0">
                <a:effectLst/>
                <a:latin typeface="Arial" panose="020B0604020202020204" pitchFamily="34" charset="0"/>
                <a:ea typeface="Calibri" panose="020F0502020204030204" pitchFamily="34" charset="0"/>
                <a:cs typeface="Arial" panose="020B0604020202020204" pitchFamily="34" charset="0"/>
              </a:rPr>
              <a:t> in (select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periodId</a:t>
            </a:r>
            <a:r>
              <a:rPr lang="en-GB" sz="9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if  not(</a:t>
            </a:r>
            <a:r>
              <a:rPr lang="en-GB" sz="9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900" dirty="0">
                <a:effectLst/>
                <a:latin typeface="Arial" panose="020B0604020202020204" pitchFamily="34" charset="0"/>
                <a:ea typeface="Calibri" panose="020F0502020204030204" pitchFamily="34" charset="0"/>
                <a:cs typeface="Arial" panose="020B0604020202020204" pitchFamily="34" charset="0"/>
              </a:rPr>
              <a:t> &lt;=&gt; </a:t>
            </a:r>
            <a:r>
              <a:rPr lang="en-GB" sz="9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900" dirty="0">
                <a:effectLst/>
                <a:latin typeface="Arial" panose="020B0604020202020204" pitchFamily="34" charset="0"/>
                <a:ea typeface="Calibri" panose="020F0502020204030204" pitchFamily="34" charset="0"/>
                <a:cs typeface="Arial" panose="020B0604020202020204" pitchFamily="34" charset="0"/>
              </a:rPr>
              <a:t>) and </a:t>
            </a:r>
            <a:r>
              <a:rPr lang="en-GB" sz="9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a:effectLst/>
                <a:latin typeface="Arial" panose="020B0604020202020204" pitchFamily="34" charset="0"/>
                <a:ea typeface="Calibri" panose="020F0502020204030204" pitchFamily="34" charset="0"/>
                <a:cs typeface="Arial" panose="020B0604020202020204" pitchFamily="34" charset="0"/>
              </a:rPr>
              <a:t>update </a:t>
            </a:r>
            <a:r>
              <a:rPr lang="en-GB" sz="9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 if;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6135080" y="1441115"/>
            <a:ext cx="6096000" cy="5229765"/>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insert_average_sales_optionalproduct_per_servicepackage</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r>
              <a:rPr lang="en-GB" sz="900" dirty="0">
                <a:effectLst/>
                <a:latin typeface="Arial" panose="020B0604020202020204" pitchFamily="34" charset="0"/>
                <a:ea typeface="Calibri" panose="020F0502020204030204" pitchFamily="34" charset="0"/>
                <a:cs typeface="Arial" panose="020B0604020202020204" pitchFamily="34" charset="0"/>
              </a:rPr>
              <a:t>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into packageId2 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new.periodId</a:t>
            </a:r>
            <a:r>
              <a:rPr lang="en-GB" sz="900" dirty="0">
                <a:effectLst/>
                <a:latin typeface="Arial" panose="020B0604020202020204" pitchFamily="34" charset="0"/>
                <a:ea typeface="Calibri" panose="020F0502020204030204" pitchFamily="34" charset="0"/>
                <a:cs typeface="Arial" panose="020B0604020202020204" pitchFamily="34" charset="0"/>
              </a:rPr>
              <a:t> = 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count(*) into </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r>
              <a:rPr lang="en-GB" sz="9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periodId</a:t>
            </a:r>
            <a:r>
              <a:rPr lang="en-GB" sz="9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count(*) into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order_Id</a:t>
            </a:r>
            <a:r>
              <a:rPr lang="en-GB" sz="900" dirty="0">
                <a:effectLst/>
                <a:latin typeface="Arial" panose="020B0604020202020204" pitchFamily="34" charset="0"/>
                <a:ea typeface="Calibri" panose="020F0502020204030204" pitchFamily="34" charset="0"/>
                <a:cs typeface="Arial" panose="020B0604020202020204" pitchFamily="34" charset="0"/>
              </a:rPr>
              <a:t> in (select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periodId</a:t>
            </a:r>
            <a:r>
              <a:rPr lang="en-GB" sz="9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if </a:t>
            </a:r>
            <a:r>
              <a:rPr lang="en-GB" sz="9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latin typeface="Arial" panose="020B0604020202020204" pitchFamily="34" charset="0"/>
                <a:ea typeface="Calibri" panose="020F0502020204030204" pitchFamily="34" charset="0"/>
                <a:cs typeface="Arial" panose="020B0604020202020204" pitchFamily="34" charset="0"/>
              </a:rPr>
              <a:t>	</a:t>
            </a:r>
            <a:r>
              <a:rPr lang="en-GB" sz="900" dirty="0">
                <a:effectLst/>
                <a:latin typeface="Arial" panose="020B0604020202020204" pitchFamily="34" charset="0"/>
                <a:ea typeface="Calibri" panose="020F0502020204030204" pitchFamily="34" charset="0"/>
                <a:cs typeface="Arial" panose="020B0604020202020204" pitchFamily="34" charset="0"/>
              </a:rPr>
              <a:t>update </a:t>
            </a:r>
            <a:r>
              <a:rPr lang="en-GB" sz="9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 if;</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500" dirty="0">
              <a:latin typeface="Arial" panose="020B060402020202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6F376CDA-E5BE-1D3F-14BF-EDABFF9A77B1}"/>
              </a:ext>
            </a:extLst>
          </p:cNvPr>
          <p:cNvSpPr txBox="1">
            <a:spLocks/>
          </p:cNvSpPr>
          <p:nvPr/>
        </p:nvSpPr>
        <p:spPr>
          <a:xfrm>
            <a:off x="842108"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 (2)</a:t>
            </a:r>
            <a:endParaRPr lang="en-US" sz="6000" dirty="0"/>
          </a:p>
        </p:txBody>
      </p:sp>
      <p:sp>
        <p:nvSpPr>
          <p:cNvPr id="2" name="TextBox 1">
            <a:extLst>
              <a:ext uri="{FF2B5EF4-FFF2-40B4-BE49-F238E27FC236}">
                <a16:creationId xmlns:a16="http://schemas.microsoft.com/office/drawing/2014/main" id="{5CE2645D-785B-3C09-3A44-06A2AEFF0488}"/>
              </a:ext>
            </a:extLst>
          </p:cNvPr>
          <p:cNvSpPr txBox="1"/>
          <p:nvPr/>
        </p:nvSpPr>
        <p:spPr>
          <a:xfrm>
            <a:off x="1113692" y="5704536"/>
            <a:ext cx="4568093" cy="923330"/>
          </a:xfrm>
          <a:prstGeom prst="rect">
            <a:avLst/>
          </a:prstGeom>
          <a:noFill/>
        </p:spPr>
        <p:txBody>
          <a:bodyPr wrap="square" rtlCol="0">
            <a:spAutoFit/>
          </a:bodyPr>
          <a:lstStyle/>
          <a:p>
            <a:r>
              <a:rPr lang="en-GB" sz="1200" b="1" dirty="0">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package when the associated order state goes from the rejected state to the paid state.</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endParaRPr lang="it-IT" dirty="0"/>
          </a:p>
        </p:txBody>
      </p:sp>
      <p:sp>
        <p:nvSpPr>
          <p:cNvPr id="6" name="TextBox 5">
            <a:extLst>
              <a:ext uri="{FF2B5EF4-FFF2-40B4-BE49-F238E27FC236}">
                <a16:creationId xmlns:a16="http://schemas.microsoft.com/office/drawing/2014/main" id="{AC4ADCB4-72E8-05E4-20AA-D503E403249A}"/>
              </a:ext>
            </a:extLst>
          </p:cNvPr>
          <p:cNvSpPr txBox="1"/>
          <p:nvPr/>
        </p:nvSpPr>
        <p:spPr>
          <a:xfrm>
            <a:off x="6318741" y="5704536"/>
            <a:ext cx="5728678" cy="675249"/>
          </a:xfrm>
          <a:prstGeom prst="rect">
            <a:avLst/>
          </a:prstGeom>
          <a:noFill/>
        </p:spPr>
        <p:txBody>
          <a:bodyPr wrap="square" rtlCol="0">
            <a:spAutoFit/>
          </a:bodyPr>
          <a:lstStyle/>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no additional optional product is bought).</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42348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906584" y="1692535"/>
            <a:ext cx="6096000" cy="5305940"/>
          </a:xfrm>
          <a:prstGeom prst="rect">
            <a:avLst/>
          </a:prstGeom>
          <a:noFill/>
        </p:spPr>
        <p:txBody>
          <a:bodyPr wrap="square">
            <a:spAutoFit/>
          </a:bodyPr>
          <a:lstStyle/>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create trigger </a:t>
            </a:r>
            <a:r>
              <a:rPr lang="en-GB" sz="900" dirty="0" err="1">
                <a:effectLst/>
                <a:latin typeface="Arial" panose="020B0604020202020204" pitchFamily="34" charset="0"/>
                <a:ea typeface="Calibri" panose="020F0502020204030204" pitchFamily="34" charset="0"/>
                <a:cs typeface="Arial" panose="020B0604020202020204" pitchFamily="34" charset="0"/>
              </a:rPr>
              <a:t>insert_bridge_average_sales_optionalproduct_per_servicepackage</a:t>
            </a:r>
            <a:r>
              <a:rPr lang="en-GB" sz="900" dirty="0">
                <a:effectLst/>
                <a:latin typeface="Arial" panose="020B0604020202020204" pitchFamily="34" charset="0"/>
                <a:ea typeface="Calibri" panose="020F0502020204030204" pitchFamily="34" charset="0"/>
                <a:cs typeface="Arial" panose="020B0604020202020204" pitchFamily="34" charset="0"/>
              </a:rPr>
              <a:t> after insert ON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for each row</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begin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packageId2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r>
              <a:rPr lang="en-GB" sz="900" dirty="0">
                <a:effectLst/>
                <a:latin typeface="Arial" panose="020B0604020202020204" pitchFamily="34" charset="0"/>
                <a:ea typeface="Calibri" panose="020F0502020204030204" pitchFamily="34" charset="0"/>
                <a:cs typeface="Arial" panose="020B0604020202020204" pitchFamily="34" charset="0"/>
              </a:rPr>
              <a:t>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declare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 int;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into packageId2 from period where  ID = (select </a:t>
            </a:r>
            <a:r>
              <a:rPr lang="en-GB" sz="900" dirty="0" err="1">
                <a:effectLst/>
                <a:latin typeface="Arial" panose="020B0604020202020204" pitchFamily="34" charset="0"/>
                <a:ea typeface="Calibri" panose="020F0502020204030204" pitchFamily="34" charset="0"/>
                <a:cs typeface="Arial" panose="020B0604020202020204" pitchFamily="34" charset="0"/>
              </a:rPr>
              <a:t>periodId</a:t>
            </a:r>
            <a:r>
              <a:rPr lang="en-GB" sz="9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new.order_id</a:t>
            </a:r>
            <a:r>
              <a:rPr lang="en-GB" sz="900" dirty="0">
                <a:effectLst/>
                <a:latin typeface="Arial" panose="020B0604020202020204" pitchFamily="34" charset="0"/>
                <a:ea typeface="Calibri" panose="020F0502020204030204" pitchFamily="34" charset="0"/>
                <a:cs typeface="Arial" panose="020B0604020202020204" pitchFamily="34" charset="0"/>
              </a:rPr>
              <a:t>);</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count(*) into </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r>
              <a:rPr lang="en-GB" sz="9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periodId</a:t>
            </a:r>
            <a:r>
              <a:rPr lang="en-GB" sz="9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select count(*) into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 from </a:t>
            </a:r>
            <a:r>
              <a:rPr lang="en-GB" sz="9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900" dirty="0">
                <a:effectLst/>
                <a:latin typeface="Arial" panose="020B0604020202020204" pitchFamily="34" charset="0"/>
                <a:ea typeface="Calibri" panose="020F0502020204030204" pitchFamily="34" charset="0"/>
                <a:cs typeface="Arial" panose="020B0604020202020204" pitchFamily="34" charset="0"/>
              </a:rPr>
              <a:t>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order_Id</a:t>
            </a:r>
            <a:r>
              <a:rPr lang="en-GB" sz="900" dirty="0">
                <a:effectLst/>
                <a:latin typeface="Arial" panose="020B0604020202020204" pitchFamily="34" charset="0"/>
                <a:ea typeface="Calibri" panose="020F0502020204030204" pitchFamily="34" charset="0"/>
                <a:cs typeface="Arial" panose="020B0604020202020204" pitchFamily="34" charset="0"/>
              </a:rPr>
              <a:t> in (select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periodId</a:t>
            </a:r>
            <a:r>
              <a:rPr lang="en-GB" sz="900" dirty="0">
                <a:effectLst/>
                <a:latin typeface="Arial" panose="020B0604020202020204" pitchFamily="34" charset="0"/>
                <a:ea typeface="Calibri" panose="020F0502020204030204" pitchFamily="34" charset="0"/>
                <a:cs typeface="Arial" panose="020B0604020202020204" pitchFamily="34" charset="0"/>
              </a:rPr>
              <a:t> in (select ID from period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  and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&lt;=&gt; "Paid");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if (select </a:t>
            </a:r>
            <a:r>
              <a:rPr lang="en-GB" sz="900" dirty="0" err="1">
                <a:effectLst/>
                <a:latin typeface="Arial" panose="020B0604020202020204" pitchFamily="34" charset="0"/>
                <a:ea typeface="Calibri" panose="020F0502020204030204" pitchFamily="34" charset="0"/>
                <a:cs typeface="Arial" panose="020B0604020202020204" pitchFamily="34" charset="0"/>
              </a:rPr>
              <a:t>orderState</a:t>
            </a:r>
            <a:r>
              <a:rPr lang="en-GB" sz="900" dirty="0">
                <a:effectLst/>
                <a:latin typeface="Arial" panose="020B0604020202020204" pitchFamily="34" charset="0"/>
                <a:ea typeface="Calibri" panose="020F0502020204030204" pitchFamily="34" charset="0"/>
                <a:cs typeface="Arial" panose="020B0604020202020204" pitchFamily="34" charset="0"/>
              </a:rPr>
              <a:t> from orders where </a:t>
            </a:r>
            <a:r>
              <a:rPr lang="en-GB" sz="900" dirty="0" err="1">
                <a:effectLst/>
                <a:latin typeface="Arial" panose="020B0604020202020204" pitchFamily="34" charset="0"/>
                <a:ea typeface="Calibri" panose="020F0502020204030204" pitchFamily="34" charset="0"/>
                <a:cs typeface="Arial" panose="020B0604020202020204" pitchFamily="34" charset="0"/>
              </a:rPr>
              <a:t>orderId</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new.order_id</a:t>
            </a:r>
            <a:r>
              <a:rPr lang="en-GB" sz="900" dirty="0">
                <a:effectLst/>
                <a:latin typeface="Arial" panose="020B0604020202020204" pitchFamily="34" charset="0"/>
                <a:ea typeface="Calibri" panose="020F0502020204030204" pitchFamily="34" charset="0"/>
                <a:cs typeface="Arial" panose="020B0604020202020204" pitchFamily="34" charset="0"/>
              </a:rPr>
              <a:t>) &lt;=&gt; "Paid" then</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update </a:t>
            </a:r>
            <a:r>
              <a:rPr lang="en-GB" sz="900" dirty="0" err="1">
                <a:effectLst/>
                <a:latin typeface="Arial" panose="020B0604020202020204" pitchFamily="34" charset="0"/>
                <a:ea typeface="Calibri" panose="020F0502020204030204" pitchFamily="34" charset="0"/>
                <a:cs typeface="Arial" panose="020B0604020202020204" pitchFamily="34" charset="0"/>
              </a:rPr>
              <a:t>average_sales_optionalproduct_per_servicepackage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set </a:t>
            </a:r>
            <a:r>
              <a:rPr lang="en-GB" sz="900" dirty="0" err="1">
                <a:effectLst/>
                <a:latin typeface="Arial" panose="020B0604020202020204" pitchFamily="34" charset="0"/>
                <a:ea typeface="Calibri" panose="020F0502020204030204" pitchFamily="34" charset="0"/>
                <a:cs typeface="Arial" panose="020B0604020202020204" pitchFamily="34" charset="0"/>
              </a:rPr>
              <a:t>averageOptionalProducts</a:t>
            </a:r>
            <a:r>
              <a:rPr lang="en-GB" sz="900" dirty="0">
                <a:effectLst/>
                <a:latin typeface="Arial" panose="020B0604020202020204" pitchFamily="34" charset="0"/>
                <a:ea typeface="Calibri" panose="020F0502020204030204" pitchFamily="34" charset="0"/>
                <a:cs typeface="Arial" panose="020B0604020202020204" pitchFamily="34" charset="0"/>
              </a:rPr>
              <a:t> = </a:t>
            </a:r>
            <a:r>
              <a:rPr lang="en-GB" sz="900" dirty="0" err="1">
                <a:effectLst/>
                <a:latin typeface="Arial" panose="020B0604020202020204" pitchFamily="34" charset="0"/>
                <a:ea typeface="Calibri" panose="020F0502020204030204" pitchFamily="34" charset="0"/>
                <a:cs typeface="Arial" panose="020B0604020202020204" pitchFamily="34" charset="0"/>
              </a:rPr>
              <a:t>totalProducts</a:t>
            </a:r>
            <a:r>
              <a:rPr lang="en-GB" sz="900" dirty="0">
                <a:effectLst/>
                <a:latin typeface="Arial" panose="020B0604020202020204" pitchFamily="34" charset="0"/>
                <a:ea typeface="Calibri" panose="020F0502020204030204" pitchFamily="34" charset="0"/>
                <a:cs typeface="Arial" panose="020B0604020202020204" pitchFamily="34" charset="0"/>
              </a:rPr>
              <a:t>/</a:t>
            </a:r>
            <a:r>
              <a:rPr lang="en-GB" sz="900" dirty="0" err="1">
                <a:effectLst/>
                <a:latin typeface="Arial" panose="020B0604020202020204" pitchFamily="34" charset="0"/>
                <a:ea typeface="Calibri" panose="020F0502020204030204" pitchFamily="34" charset="0"/>
                <a:cs typeface="Arial" panose="020B0604020202020204" pitchFamily="34" charset="0"/>
              </a:rPr>
              <a:t>totalpackage</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where </a:t>
            </a:r>
            <a:r>
              <a:rPr lang="en-GB" sz="900" dirty="0" err="1">
                <a:effectLst/>
                <a:latin typeface="Arial" panose="020B0604020202020204" pitchFamily="34" charset="0"/>
                <a:ea typeface="Calibri" panose="020F0502020204030204" pitchFamily="34" charset="0"/>
                <a:cs typeface="Arial" panose="020B0604020202020204" pitchFamily="34" charset="0"/>
              </a:rPr>
              <a:t>packageId</a:t>
            </a:r>
            <a:r>
              <a:rPr lang="en-GB" sz="900" dirty="0">
                <a:effectLst/>
                <a:latin typeface="Arial" panose="020B0604020202020204" pitchFamily="34" charset="0"/>
                <a:ea typeface="Calibri" panose="020F0502020204030204" pitchFamily="34" charset="0"/>
                <a:cs typeface="Arial" panose="020B0604020202020204" pitchFamily="34" charset="0"/>
              </a:rPr>
              <a:t> = packageId2;</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 if;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end$$</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DELIMITER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latin typeface="Arial" panose="020B0604020202020204" pitchFamily="34" charset="0"/>
              <a:ea typeface="Calibri" panose="020F0502020204030204" pitchFamily="34" charset="0"/>
              <a:cs typeface="Arial" panose="020B0604020202020204" pitchFamily="34" charset="0"/>
            </a:endParaRPr>
          </a:p>
        </p:txBody>
      </p:sp>
      <p:sp>
        <p:nvSpPr>
          <p:cNvPr id="9" name="Titolo 1">
            <a:extLst>
              <a:ext uri="{FF2B5EF4-FFF2-40B4-BE49-F238E27FC236}">
                <a16:creationId xmlns:a16="http://schemas.microsoft.com/office/drawing/2014/main" id="{FCBBC36B-C8A1-3BB2-1BCB-228A572DED4C}"/>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Average number of sales per optional product with each service package (3)</a:t>
            </a:r>
            <a:endParaRPr lang="en-US" sz="6000" dirty="0"/>
          </a:p>
        </p:txBody>
      </p:sp>
      <p:sp>
        <p:nvSpPr>
          <p:cNvPr id="5" name="TextBox 4">
            <a:extLst>
              <a:ext uri="{FF2B5EF4-FFF2-40B4-BE49-F238E27FC236}">
                <a16:creationId xmlns:a16="http://schemas.microsoft.com/office/drawing/2014/main" id="{00FDDD2F-5628-66D2-0BF9-8527C27E52C2}"/>
              </a:ext>
            </a:extLst>
          </p:cNvPr>
          <p:cNvSpPr txBox="1"/>
          <p:nvPr/>
        </p:nvSpPr>
        <p:spPr>
          <a:xfrm>
            <a:off x="6342185" y="2991896"/>
            <a:ext cx="5212861" cy="1855573"/>
          </a:xfrm>
          <a:prstGeom prst="rect">
            <a:avLst/>
          </a:prstGeom>
          <a:noFill/>
        </p:spPr>
        <p:txBody>
          <a:bodyPr wrap="square">
            <a:spAutoFit/>
          </a:bodyPr>
          <a:lstStyle/>
          <a:p>
            <a:pPr marL="914400">
              <a:lnSpc>
                <a:spcPct val="107000"/>
              </a:lnSpc>
              <a:spcAft>
                <a:spcPts val="800"/>
              </a:spcAft>
            </a:pPr>
            <a:r>
              <a:rPr lang="en-GB" sz="1800" b="1" dirty="0">
                <a:effectLst/>
                <a:latin typeface="Arial" panose="020B0604020202020204" pitchFamily="34" charset="0"/>
                <a:ea typeface="Calibri" panose="020F0502020204030204" pitchFamily="34" charset="0"/>
                <a:cs typeface="Arial" panose="020B0604020202020204" pitchFamily="34" charset="0"/>
              </a:rPr>
              <a:t>It updates the average number of optional products sold with a service package when the associated order is paid at the first try (it works when at least one additional optional product is bought).</a:t>
            </a:r>
            <a:endParaRPr lang="en-GB" sz="18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046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3817773" cy="3124189"/>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`username` varchar(64) NOT NULL,</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insolvent_users_users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621593" y="1413245"/>
            <a:ext cx="4125684" cy="387061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if not(</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1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200" dirty="0">
                <a:effectLst/>
                <a:latin typeface="Arial" panose="020B0604020202020204" pitchFamily="34" charset="0"/>
                <a:ea typeface="Calibri" panose="020F0502020204030204" pitchFamily="34" charset="0"/>
                <a:cs typeface="Arial" panose="020B0604020202020204" pitchFamily="34" charset="0"/>
              </a:rPr>
              <a:t>(username)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new.username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747277" y="1413245"/>
            <a:ext cx="4093029" cy="387061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delete_insolvent_users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users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if not(</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a:t>
            </a:r>
            <a:r>
              <a:rPr lang="en-GB" sz="1200" dirty="0" err="1">
                <a:effectLst/>
                <a:latin typeface="Arial" panose="020B0604020202020204" pitchFamily="34" charset="0"/>
                <a:ea typeface="Calibri" panose="020F0502020204030204" pitchFamily="34" charset="0"/>
                <a:cs typeface="Arial" panose="020B0604020202020204" pitchFamily="34" charset="0"/>
              </a:rPr>
              <a:t>old.isInsolvent</a:t>
            </a:r>
            <a:r>
              <a:rPr lang="en-GB" sz="1200" dirty="0">
                <a:effectLst/>
                <a:latin typeface="Arial" panose="020B0604020202020204" pitchFamily="34" charset="0"/>
                <a:ea typeface="Calibri" panose="020F0502020204030204" pitchFamily="34" charset="0"/>
                <a:cs typeface="Arial" panose="020B0604020202020204" pitchFamily="34" charset="0"/>
              </a:rPr>
              <a:t>) and </a:t>
            </a:r>
            <a:r>
              <a:rPr lang="en-GB" sz="1200" dirty="0" err="1">
                <a:effectLst/>
                <a:latin typeface="Arial" panose="020B0604020202020204" pitchFamily="34" charset="0"/>
                <a:ea typeface="Calibri" panose="020F0502020204030204" pitchFamily="34" charset="0"/>
                <a:cs typeface="Arial" panose="020B0604020202020204" pitchFamily="34" charset="0"/>
              </a:rPr>
              <a:t>new.isInsolvent</a:t>
            </a:r>
            <a:r>
              <a:rPr lang="en-GB" sz="1200" dirty="0">
                <a:effectLst/>
                <a:latin typeface="Arial" panose="020B0604020202020204" pitchFamily="34" charset="0"/>
                <a:ea typeface="Calibri" panose="020F0502020204030204" pitchFamily="34" charset="0"/>
                <a:cs typeface="Arial" panose="020B0604020202020204" pitchFamily="34" charset="0"/>
              </a:rPr>
              <a:t> &lt;=&gt; 0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delete from </a:t>
            </a:r>
            <a:r>
              <a:rPr lang="en-GB" sz="1200" dirty="0" err="1">
                <a:effectLst/>
                <a:latin typeface="Arial" panose="020B0604020202020204" pitchFamily="34" charset="0"/>
                <a:ea typeface="Calibri" panose="020F0502020204030204" pitchFamily="34" charset="0"/>
                <a:cs typeface="Arial" panose="020B0604020202020204" pitchFamily="34" charset="0"/>
              </a:rPr>
              <a:t>insolvent_users</a:t>
            </a:r>
            <a:r>
              <a:rPr lang="en-GB" sz="1200" dirty="0">
                <a:effectLst/>
                <a:latin typeface="Arial" panose="020B0604020202020204" pitchFamily="34" charset="0"/>
                <a:ea typeface="Calibri" panose="020F0502020204030204" pitchFamily="34" charset="0"/>
                <a:cs typeface="Arial" panose="020B0604020202020204" pitchFamily="34" charset="0"/>
              </a:rPr>
              <a:t> where username = </a:t>
            </a:r>
            <a:r>
              <a:rPr lang="en-GB" sz="1200" dirty="0" err="1">
                <a:effectLst/>
                <a:latin typeface="Arial" panose="020B0604020202020204" pitchFamily="34" charset="0"/>
                <a:ea typeface="Calibri" panose="020F0502020204030204" pitchFamily="34" charset="0"/>
                <a:cs typeface="Arial" panose="020B0604020202020204" pitchFamily="34" charset="0"/>
              </a:rPr>
              <a:t>new.username</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p:txBody>
      </p:sp>
      <p:sp>
        <p:nvSpPr>
          <p:cNvPr id="7" name="Titolo 1">
            <a:extLst>
              <a:ext uri="{FF2B5EF4-FFF2-40B4-BE49-F238E27FC236}">
                <a16:creationId xmlns:a16="http://schemas.microsoft.com/office/drawing/2014/main" id="{238CA121-B09C-21E6-80D7-0548966E312E}"/>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List of insolvent users</a:t>
            </a:r>
            <a:endParaRPr lang="en-US" sz="6000" dirty="0"/>
          </a:p>
        </p:txBody>
      </p:sp>
      <p:sp>
        <p:nvSpPr>
          <p:cNvPr id="9" name="TextBox 8">
            <a:extLst>
              <a:ext uri="{FF2B5EF4-FFF2-40B4-BE49-F238E27FC236}">
                <a16:creationId xmlns:a16="http://schemas.microsoft.com/office/drawing/2014/main" id="{40A516D2-83FA-68E2-3CA7-5323F8FAC1CB}"/>
              </a:ext>
            </a:extLst>
          </p:cNvPr>
          <p:cNvSpPr txBox="1"/>
          <p:nvPr/>
        </p:nvSpPr>
        <p:spPr>
          <a:xfrm>
            <a:off x="-142274" y="5444755"/>
            <a:ext cx="4324660" cy="605935"/>
          </a:xfrm>
          <a:prstGeom prst="rect">
            <a:avLst/>
          </a:prstGeom>
          <a:noFill/>
        </p:spPr>
        <p:txBody>
          <a:bodyPr wrap="square">
            <a:spAutoFit/>
          </a:bodyPr>
          <a:lstStyle/>
          <a:p>
            <a:pPr marL="914400">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It contains the users that failed at least one payment.</a:t>
            </a:r>
            <a:endParaRPr lang="en-GB" sz="16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B69704C-3F6A-1710-39A9-E090EFAB8511}"/>
              </a:ext>
            </a:extLst>
          </p:cNvPr>
          <p:cNvSpPr txBox="1"/>
          <p:nvPr/>
        </p:nvSpPr>
        <p:spPr>
          <a:xfrm>
            <a:off x="3621593" y="5419531"/>
            <a:ext cx="4828407" cy="1132874"/>
          </a:xfrm>
          <a:prstGeom prst="rect">
            <a:avLst/>
          </a:prstGeom>
          <a:noFill/>
        </p:spPr>
        <p:txBody>
          <a:bodyPr wrap="square">
            <a:spAutoFit/>
          </a:bodyPr>
          <a:lstStyle/>
          <a:p>
            <a:pPr marL="914400">
              <a:lnSpc>
                <a:spcPct val="107000"/>
              </a:lnSpc>
              <a:spcAft>
                <a:spcPts val="800"/>
              </a:spcAft>
            </a:pPr>
            <a:r>
              <a:rPr lang="en-GB" sz="1600" b="1" dirty="0">
                <a:latin typeface="Arial" panose="020B0604020202020204" pitchFamily="34" charset="0"/>
                <a:ea typeface="Calibri" panose="020F0502020204030204" pitchFamily="34" charset="0"/>
                <a:cs typeface="Arial" panose="020B0604020202020204" pitchFamily="34" charset="0"/>
              </a:rPr>
              <a:t>It inserts a new user as insolvent if it is not already insolvent (it may happen when you fail a payment twice.</a:t>
            </a:r>
            <a:endParaRPr lang="en-GB" sz="16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08FF073-ADCD-65DC-87EB-0896FB27CDCD}"/>
              </a:ext>
            </a:extLst>
          </p:cNvPr>
          <p:cNvSpPr txBox="1"/>
          <p:nvPr/>
        </p:nvSpPr>
        <p:spPr>
          <a:xfrm>
            <a:off x="7747277" y="5419531"/>
            <a:ext cx="3742082" cy="869405"/>
          </a:xfrm>
          <a:prstGeom prst="rect">
            <a:avLst/>
          </a:prstGeom>
          <a:noFill/>
        </p:spPr>
        <p:txBody>
          <a:bodyPr wrap="square">
            <a:spAutoFit/>
          </a:bodyPr>
          <a:lstStyle/>
          <a:p>
            <a:pPr marL="914400">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It deletes from the table an insolvent user when he is no more insolvent.</a:t>
            </a:r>
            <a:endParaRPr lang="en-GB" sz="16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77861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77096" y="1690688"/>
            <a:ext cx="4480247" cy="2893677"/>
          </a:xfrm>
          <a:prstGeom prst="rect">
            <a:avLst/>
          </a:prstGeom>
          <a:noFill/>
        </p:spPr>
        <p:txBody>
          <a:bodyPr wrap="square">
            <a:spAutoFit/>
          </a:bodyPr>
          <a:lstStyle/>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create table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PRIMARY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CONSTRAINT `</a:t>
            </a:r>
            <a:r>
              <a:rPr lang="en-GB" sz="1400" dirty="0" err="1">
                <a:effectLst/>
                <a:latin typeface="Arial" panose="020B0604020202020204" pitchFamily="34" charset="0"/>
                <a:ea typeface="Calibri" panose="020F0502020204030204" pitchFamily="34" charset="0"/>
                <a:cs typeface="Arial" panose="020B0604020202020204" pitchFamily="34" charset="0"/>
              </a:rPr>
              <a:t>suspended_orders_orders</a:t>
            </a:r>
            <a:r>
              <a:rPr lang="en-GB" sz="1400" dirty="0">
                <a:effectLst/>
                <a:latin typeface="Arial" panose="020B0604020202020204" pitchFamily="34" charset="0"/>
                <a:ea typeface="Calibri" panose="020F0502020204030204" pitchFamily="34" charset="0"/>
                <a:cs typeface="Arial" panose="020B0604020202020204" pitchFamily="34" charset="0"/>
              </a:rPr>
              <a:t>` FOREIGN KEY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 REFERENCES `orders` (`</a:t>
            </a:r>
            <a:r>
              <a:rPr lang="en-GB" sz="1400" dirty="0" err="1">
                <a:effectLst/>
                <a:latin typeface="Arial" panose="020B0604020202020204" pitchFamily="34" charset="0"/>
                <a:ea typeface="Calibri" panose="020F0502020204030204" pitchFamily="34" charset="0"/>
                <a:cs typeface="Arial" panose="020B0604020202020204" pitchFamily="34" charset="0"/>
              </a:rPr>
              <a:t>orderId</a:t>
            </a:r>
            <a:r>
              <a:rPr lang="en-GB" sz="1400" dirty="0">
                <a:effectLst/>
                <a:latin typeface="Arial" panose="020B0604020202020204" pitchFamily="34" charset="0"/>
                <a:ea typeface="Calibri" panose="020F0502020204030204" pitchFamily="34" charset="0"/>
                <a:cs typeface="Arial" panose="020B0604020202020204" pitchFamily="34" charset="0"/>
              </a:rPr>
              <a: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4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400" dirty="0">
              <a:latin typeface="Arial" panose="020B060402020202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718827" y="1410769"/>
            <a:ext cx="4178840" cy="3962303"/>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endParaRPr lang="en-GB" sz="11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insert_suspended_orders</a:t>
            </a:r>
            <a:r>
              <a:rPr lang="en-GB" sz="12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"Rejected"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insert into </a:t>
            </a:r>
            <a:r>
              <a:rPr lang="en-GB" sz="12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orderId</a:t>
            </a:r>
            <a:r>
              <a:rPr lang="en-GB" sz="1200" dirty="0">
                <a:effectLst/>
                <a:latin typeface="Arial" panose="020B0604020202020204" pitchFamily="34" charset="0"/>
                <a:ea typeface="Calibri" panose="020F0502020204030204" pitchFamily="34" charset="0"/>
                <a:cs typeface="Arial" panose="020B0604020202020204" pitchFamily="34" charset="0"/>
              </a:rPr>
              <a:t>) values (</a:t>
            </a:r>
            <a:r>
              <a:rPr lang="en-GB" sz="1200" dirty="0" err="1">
                <a:effectLst/>
                <a:latin typeface="Arial" panose="020B0604020202020204" pitchFamily="34" charset="0"/>
                <a:ea typeface="Calibri" panose="020F0502020204030204" pitchFamily="34" charset="0"/>
                <a:cs typeface="Arial" panose="020B0604020202020204" pitchFamily="34" charset="0"/>
              </a:rPr>
              <a:t>new.orderId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372738" y="1668673"/>
            <a:ext cx="4317781" cy="3570401"/>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trigger </a:t>
            </a:r>
            <a:r>
              <a:rPr lang="en-GB" sz="1200" dirty="0" err="1">
                <a:effectLst/>
                <a:latin typeface="Arial" panose="020B0604020202020204" pitchFamily="34" charset="0"/>
                <a:ea typeface="Calibri" panose="020F0502020204030204" pitchFamily="34" charset="0"/>
                <a:cs typeface="Arial" panose="020B0604020202020204" pitchFamily="34" charset="0"/>
              </a:rPr>
              <a:t>delete_suspended_orders</a:t>
            </a:r>
            <a:r>
              <a:rPr lang="en-GB" sz="12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for each row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begin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if </a:t>
            </a:r>
            <a:r>
              <a:rPr lang="en-GB" sz="12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200" dirty="0">
                <a:effectLst/>
                <a:latin typeface="Arial" panose="020B0604020202020204" pitchFamily="34" charset="0"/>
                <a:ea typeface="Calibri" panose="020F0502020204030204" pitchFamily="34" charset="0"/>
                <a:cs typeface="Arial" panose="020B0604020202020204" pitchFamily="34" charset="0"/>
              </a:rPr>
              <a:t> &lt;=&gt; "Paid" and </a:t>
            </a:r>
            <a:r>
              <a:rPr lang="en-GB" sz="12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2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delete from </a:t>
            </a:r>
            <a:r>
              <a:rPr lang="en-GB" sz="12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200" dirty="0">
                <a:effectLst/>
                <a:latin typeface="Arial" panose="020B0604020202020204" pitchFamily="34" charset="0"/>
                <a:ea typeface="Calibri" panose="020F0502020204030204" pitchFamily="34" charset="0"/>
                <a:cs typeface="Arial" panose="020B0604020202020204" pitchFamily="34" charset="0"/>
              </a:rPr>
              <a:t> where </a:t>
            </a:r>
            <a:r>
              <a:rPr lang="en-GB" sz="1200" dirty="0" err="1">
                <a:effectLst/>
                <a:latin typeface="Arial" panose="020B0604020202020204" pitchFamily="34" charset="0"/>
                <a:ea typeface="Calibri" panose="020F0502020204030204" pitchFamily="34" charset="0"/>
                <a:cs typeface="Arial" panose="020B0604020202020204" pitchFamily="34" charset="0"/>
              </a:rPr>
              <a:t>orderId</a:t>
            </a:r>
            <a:r>
              <a:rPr lang="en-GB" sz="1200" dirty="0">
                <a:effectLst/>
                <a:latin typeface="Arial" panose="020B0604020202020204" pitchFamily="34" charset="0"/>
                <a:ea typeface="Calibri" panose="020F0502020204030204" pitchFamily="34" charset="0"/>
                <a:cs typeface="Arial" panose="020B0604020202020204" pitchFamily="34" charset="0"/>
              </a:rPr>
              <a:t> = </a:t>
            </a:r>
            <a:r>
              <a:rPr lang="en-GB" sz="1200" dirty="0" err="1">
                <a:effectLst/>
                <a:latin typeface="Arial" panose="020B0604020202020204" pitchFamily="34" charset="0"/>
                <a:ea typeface="Calibri" panose="020F0502020204030204" pitchFamily="34" charset="0"/>
                <a:cs typeface="Arial" panose="020B0604020202020204" pitchFamily="34" charset="0"/>
              </a:rPr>
              <a:t>new.orderId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 if;</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end$$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DELIMITER ;</a:t>
            </a:r>
          </a:p>
        </p:txBody>
      </p:sp>
      <p:sp>
        <p:nvSpPr>
          <p:cNvPr id="10" name="Titolo 1">
            <a:extLst>
              <a:ext uri="{FF2B5EF4-FFF2-40B4-BE49-F238E27FC236}">
                <a16:creationId xmlns:a16="http://schemas.microsoft.com/office/drawing/2014/main" id="{785F65F9-4CC5-C9D9-BAA8-A377108727FB}"/>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List of suspended users</a:t>
            </a:r>
            <a:endParaRPr lang="en-US" sz="6000" dirty="0"/>
          </a:p>
        </p:txBody>
      </p:sp>
      <p:sp>
        <p:nvSpPr>
          <p:cNvPr id="7" name="TextBox 6">
            <a:extLst>
              <a:ext uri="{FF2B5EF4-FFF2-40B4-BE49-F238E27FC236}">
                <a16:creationId xmlns:a16="http://schemas.microsoft.com/office/drawing/2014/main" id="{DA18F004-91ED-7780-982C-A205178FD500}"/>
              </a:ext>
            </a:extLst>
          </p:cNvPr>
          <p:cNvSpPr txBox="1"/>
          <p:nvPr/>
        </p:nvSpPr>
        <p:spPr>
          <a:xfrm>
            <a:off x="-196843" y="5400718"/>
            <a:ext cx="4480247" cy="605935"/>
          </a:xfrm>
          <a:prstGeom prst="rect">
            <a:avLst/>
          </a:prstGeom>
          <a:noFill/>
        </p:spPr>
        <p:txBody>
          <a:bodyPr wrap="square">
            <a:spAutoFit/>
          </a:bodyPr>
          <a:lstStyle/>
          <a:p>
            <a:pPr marL="914400">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It contains all the suspended orders.</a:t>
            </a:r>
            <a:endParaRPr lang="en-GB" sz="16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C96BAB34-FF9F-1656-6FDC-1BB32E2C7C7A}"/>
              </a:ext>
            </a:extLst>
          </p:cNvPr>
          <p:cNvSpPr txBox="1"/>
          <p:nvPr/>
        </p:nvSpPr>
        <p:spPr>
          <a:xfrm>
            <a:off x="3718827" y="5375038"/>
            <a:ext cx="4530254" cy="863570"/>
          </a:xfrm>
          <a:prstGeom prst="rect">
            <a:avLst/>
          </a:prstGeom>
          <a:noFill/>
        </p:spPr>
        <p:txBody>
          <a:bodyPr wrap="square">
            <a:spAutoFit/>
          </a:bodyPr>
          <a:lstStyle/>
          <a:p>
            <a:pPr marL="914400">
              <a:lnSpc>
                <a:spcPct val="107000"/>
              </a:lnSpc>
              <a:spcAft>
                <a:spcPts val="800"/>
              </a:spcAft>
            </a:pPr>
            <a:r>
              <a:rPr lang="en-GB" sz="1600" b="1" dirty="0">
                <a:latin typeface="Arial" panose="020B0604020202020204" pitchFamily="34" charset="0"/>
                <a:ea typeface="Calibri" panose="020F0502020204030204" pitchFamily="34" charset="0"/>
                <a:cs typeface="Arial" panose="020B0604020202020204" pitchFamily="34" charset="0"/>
              </a:rPr>
              <a:t>It inserts an order when its payment is rejected for the first time.</a:t>
            </a:r>
          </a:p>
        </p:txBody>
      </p:sp>
      <p:sp>
        <p:nvSpPr>
          <p:cNvPr id="11" name="TextBox 10">
            <a:extLst>
              <a:ext uri="{FF2B5EF4-FFF2-40B4-BE49-F238E27FC236}">
                <a16:creationId xmlns:a16="http://schemas.microsoft.com/office/drawing/2014/main" id="{BDC98CA0-7EEF-BF0F-DF11-143FDD70C801}"/>
              </a:ext>
            </a:extLst>
          </p:cNvPr>
          <p:cNvSpPr txBox="1"/>
          <p:nvPr/>
        </p:nvSpPr>
        <p:spPr>
          <a:xfrm>
            <a:off x="7359047" y="5369203"/>
            <a:ext cx="4757411" cy="869405"/>
          </a:xfrm>
          <a:prstGeom prst="rect">
            <a:avLst/>
          </a:prstGeom>
          <a:noFill/>
        </p:spPr>
        <p:txBody>
          <a:bodyPr wrap="square">
            <a:spAutoFit/>
          </a:bodyPr>
          <a:lstStyle/>
          <a:p>
            <a:pPr marL="914400">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It removes an order when it goes from the rejected state to the paid state.</a:t>
            </a:r>
            <a:endParaRPr lang="en-GB" sz="16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5566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3" y="1690688"/>
            <a:ext cx="6097553" cy="3618555"/>
          </a:xfrm>
          <a:prstGeom prst="rect">
            <a:avLst/>
          </a:prstGeom>
          <a:noFill/>
        </p:spPr>
        <p:txBody>
          <a:bodyPr wrap="square">
            <a:spAutoFit/>
          </a:bodyPr>
          <a:lstStyle/>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CREATE TABLE `alert` (</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 int NOT NULL AUTO_INCREMENT,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`username`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`amount` float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r>
              <a:rPr lang="en-GB" sz="1100" dirty="0" err="1">
                <a:effectLst/>
                <a:latin typeface="Arial" panose="020B0604020202020204" pitchFamily="34" charset="0"/>
                <a:ea typeface="Calibri" panose="020F0502020204030204" pitchFamily="34" charset="0"/>
                <a:cs typeface="Arial" panose="020B0604020202020204" pitchFamily="34" charset="0"/>
              </a:rPr>
              <a:t>lastRejectionDateTime</a:t>
            </a:r>
            <a:r>
              <a:rPr lang="en-GB" sz="1100" dirty="0">
                <a:effectLst/>
                <a:latin typeface="Arial" panose="020B0604020202020204" pitchFamily="34" charset="0"/>
                <a:ea typeface="Calibri" panose="020F0502020204030204" pitchFamily="34" charset="0"/>
                <a:cs typeface="Arial" panose="020B0604020202020204" pitchFamily="34" charset="0"/>
              </a:rPr>
              <a:t>` timestamp NOT NULL,</a:t>
            </a:r>
          </a:p>
          <a:p>
            <a:pPr marL="914400">
              <a:lnSpc>
                <a:spcPct val="107000"/>
              </a:lnSpc>
              <a:spcAft>
                <a:spcPts val="800"/>
              </a:spcAft>
            </a:pPr>
            <a:r>
              <a:rPr lang="en-GB" sz="1100" dirty="0">
                <a:latin typeface="Arial" panose="020B0604020202020204" pitchFamily="34" charset="0"/>
                <a:ea typeface="Calibri" panose="020F0502020204030204" pitchFamily="34" charset="0"/>
                <a:cs typeface="Arial" panose="020B0604020202020204" pitchFamily="34" charset="0"/>
              </a:rPr>
              <a:t>  </a:t>
            </a:r>
            <a:r>
              <a:rPr lang="en-GB" sz="1100" dirty="0">
                <a:effectLst/>
                <a:latin typeface="Arial" panose="020B0604020202020204" pitchFamily="34" charset="0"/>
                <a:ea typeface="Calibri" panose="020F0502020204030204" pitchFamily="34" charset="0"/>
                <a:cs typeface="Arial" panose="020B0604020202020204" pitchFamily="34" charset="0"/>
              </a:rPr>
              <a:t>`email` varchar(64) NOT NULL,</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PRIMARY KEY (`</a:t>
            </a:r>
            <a:r>
              <a:rPr lang="en-GB" sz="1100" dirty="0" err="1">
                <a:effectLst/>
                <a:latin typeface="Arial" panose="020B0604020202020204" pitchFamily="34" charset="0"/>
                <a:ea typeface="Calibri" panose="020F0502020204030204" pitchFamily="34" charset="0"/>
                <a:cs typeface="Arial" panose="020B0604020202020204" pitchFamily="34" charset="0"/>
              </a:rPr>
              <a:t>alertId</a:t>
            </a:r>
            <a:r>
              <a:rPr lang="en-GB" sz="11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CONSTRAINT `username` FOREIGN KEY (`username`) REFERENCES `users` (`username`)</a:t>
            </a:r>
          </a:p>
          <a:p>
            <a:pPr marL="914400">
              <a:lnSpc>
                <a:spcPct val="107000"/>
              </a:lnSpc>
              <a:spcAft>
                <a:spcPts val="800"/>
              </a:spcAft>
            </a:pPr>
            <a:r>
              <a:rPr lang="en-GB" sz="1100" dirty="0">
                <a:effectLst/>
                <a:latin typeface="Arial" panose="020B0604020202020204" pitchFamily="34" charset="0"/>
                <a:ea typeface="Calibri" panose="020F0502020204030204" pitchFamily="34" charset="0"/>
                <a:cs typeface="Arial" panose="020B0604020202020204" pitchFamily="34" charset="0"/>
              </a:rPr>
              <a:t>) </a:t>
            </a:r>
          </a:p>
          <a:p>
            <a:pPr marL="914400">
              <a:lnSpc>
                <a:spcPct val="107000"/>
              </a:lnSpc>
              <a:spcAft>
                <a:spcPts val="800"/>
              </a:spcAft>
            </a:pPr>
            <a:endParaRPr lang="en-GB" sz="11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600" b="1" dirty="0">
                <a:latin typeface="Arial" panose="020B0604020202020204" pitchFamily="34" charset="0"/>
                <a:ea typeface="Calibri" panose="020F0502020204030204" pitchFamily="34" charset="0"/>
                <a:cs typeface="Arial" panose="020B0604020202020204" pitchFamily="34" charset="0"/>
              </a:rPr>
              <a:t>It contains the alerts as requested by the specification</a:t>
            </a:r>
            <a:endParaRPr lang="en-GB" sz="16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59C42D92-4370-C1FB-E376-D87FEFA09DCA}"/>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(1)</a:t>
            </a:r>
            <a:endParaRPr lang="en-US" sz="6000" dirty="0"/>
          </a:p>
        </p:txBody>
      </p:sp>
    </p:spTree>
    <p:extLst>
      <p:ext uri="{BB962C8B-B14F-4D97-AF65-F5344CB8AC3E}">
        <p14:creationId xmlns:p14="http://schemas.microsoft.com/office/powerpoint/2010/main" val="276359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E02F3C8-E6AC-ED5A-88AE-1E9D9534DEB2}"/>
              </a:ext>
            </a:extLst>
          </p:cNvPr>
          <p:cNvSpPr txBox="1"/>
          <p:nvPr/>
        </p:nvSpPr>
        <p:spPr>
          <a:xfrm>
            <a:off x="-39077" y="1185690"/>
            <a:ext cx="6096000" cy="5390386"/>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trigger </a:t>
            </a:r>
            <a:r>
              <a:rPr lang="en-GB" sz="1000" dirty="0" err="1">
                <a:effectLst/>
                <a:latin typeface="Arial" panose="020B0604020202020204" pitchFamily="34" charset="0"/>
                <a:ea typeface="Calibri" panose="020F0502020204030204" pitchFamily="34" charset="0"/>
                <a:cs typeface="Arial" panose="020B0604020202020204" pitchFamily="34" charset="0"/>
              </a:rPr>
              <a:t>delete_insolvence</a:t>
            </a:r>
            <a:r>
              <a:rPr lang="en-GB" sz="1000" dirty="0">
                <a:effectLst/>
                <a:latin typeface="Arial" panose="020B0604020202020204" pitchFamily="34" charset="0"/>
                <a:ea typeface="Calibri" panose="020F0502020204030204" pitchFamily="34" charset="0"/>
                <a:cs typeface="Arial" panose="020B0604020202020204" pitchFamily="34" charset="0"/>
              </a:rPr>
              <a:t> after delete ON </a:t>
            </a:r>
            <a:r>
              <a:rPr lang="en-GB" sz="1000" dirty="0" err="1">
                <a:effectLst/>
                <a:latin typeface="Arial" panose="020B0604020202020204" pitchFamily="34" charset="0"/>
                <a:ea typeface="Calibri" panose="020F0502020204030204" pitchFamily="34" charset="0"/>
                <a:cs typeface="Arial" panose="020B0604020202020204" pitchFamily="34" charset="0"/>
              </a:rPr>
              <a:t>suspended_orders</a:t>
            </a: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for each row</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begin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declare username2 varchar(64);</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declare unpaid int;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select username into username2 from orders where </a:t>
            </a:r>
            <a:r>
              <a:rPr lang="en-GB" sz="1000" dirty="0" err="1">
                <a:effectLst/>
                <a:latin typeface="Arial" panose="020B0604020202020204" pitchFamily="34" charset="0"/>
                <a:ea typeface="Calibri" panose="020F0502020204030204" pitchFamily="34" charset="0"/>
                <a:cs typeface="Arial" panose="020B0604020202020204" pitchFamily="34" charset="0"/>
              </a:rPr>
              <a:t>orderId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old.orderId</a:t>
            </a:r>
            <a:r>
              <a:rPr lang="en-GB" sz="1000" dirty="0">
                <a:effectLst/>
                <a:latin typeface="Arial" panose="020B0604020202020204" pitchFamily="34" charset="0"/>
                <a:ea typeface="Calibri" panose="020F0502020204030204" pitchFamily="34" charset="0"/>
                <a:cs typeface="Arial" panose="020B0604020202020204" pitchFamily="34" charset="0"/>
              </a:rPr>
              <a:t> limit 1;</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select count(*) into unpaid from orders </a:t>
            </a: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where username = username2 and </a:t>
            </a:r>
            <a:r>
              <a:rPr lang="en-GB" sz="1000" dirty="0" err="1">
                <a:effectLst/>
                <a:latin typeface="Arial" panose="020B0604020202020204" pitchFamily="34" charset="0"/>
                <a:ea typeface="Calibri" panose="020F0502020204030204" pitchFamily="34" charset="0"/>
                <a:cs typeface="Arial" panose="020B0604020202020204" pitchFamily="34" charset="0"/>
              </a:rPr>
              <a:t>orderState</a:t>
            </a:r>
            <a:r>
              <a:rPr lang="en-GB" sz="1000" dirty="0">
                <a:effectLst/>
                <a:latin typeface="Arial" panose="020B0604020202020204" pitchFamily="34" charset="0"/>
                <a:ea typeface="Calibri" panose="020F0502020204030204" pitchFamily="34" charset="0"/>
                <a:cs typeface="Arial" panose="020B0604020202020204" pitchFamily="34" charset="0"/>
              </a:rPr>
              <a:t> = "Rejected";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if unpaid &lt;=&gt; 0 then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update users</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set </a:t>
            </a:r>
            <a:r>
              <a:rPr lang="en-GB" sz="1000" dirty="0" err="1">
                <a:effectLst/>
                <a:latin typeface="Arial" panose="020B0604020202020204" pitchFamily="34" charset="0"/>
                <a:ea typeface="Calibri" panose="020F0502020204030204" pitchFamily="34" charset="0"/>
                <a:cs typeface="Arial" panose="020B0604020202020204" pitchFamily="34" charset="0"/>
              </a:rPr>
              <a:t>isInsolvent</a:t>
            </a:r>
            <a:r>
              <a:rPr lang="en-GB" sz="1000" dirty="0">
                <a:effectLst/>
                <a:latin typeface="Arial" panose="020B0604020202020204" pitchFamily="34" charset="0"/>
                <a:ea typeface="Calibri" panose="020F0502020204030204" pitchFamily="34" charset="0"/>
                <a:cs typeface="Arial" panose="020B0604020202020204" pitchFamily="34" charset="0"/>
              </a:rPr>
              <a:t> = 0 , </a:t>
            </a:r>
            <a:r>
              <a:rPr lang="en-GB" sz="10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1000" dirty="0">
                <a:effectLst/>
                <a:latin typeface="Arial" panose="020B0604020202020204" pitchFamily="34" charset="0"/>
                <a:ea typeface="Calibri" panose="020F0502020204030204" pitchFamily="34" charset="0"/>
                <a:cs typeface="Arial" panose="020B0604020202020204" pitchFamily="34" charset="0"/>
              </a:rPr>
              <a:t> = 0 where username = username2;</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end if;</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0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600" b="1" dirty="0">
                <a:effectLst/>
                <a:latin typeface="Arial" panose="020B0604020202020204" pitchFamily="34" charset="0"/>
                <a:ea typeface="Calibri" panose="020F0502020204030204" pitchFamily="34" charset="0"/>
                <a:cs typeface="Arial" panose="020B0604020202020204" pitchFamily="34" charset="0"/>
              </a:rPr>
              <a:t>When an user pays all its suspended orders it resets is failed attempts counter and set the user as not insolvent</a:t>
            </a:r>
            <a:r>
              <a:rPr lang="en-GB" sz="1200" b="1" dirty="0">
                <a:effectLst/>
                <a:latin typeface="Arial" panose="020B0604020202020204" pitchFamily="34" charset="0"/>
                <a:ea typeface="Calibri" panose="020F0502020204030204" pitchFamily="34" charset="0"/>
                <a:cs typeface="Arial" panose="020B0604020202020204" pitchFamily="34" charset="0"/>
              </a:rPr>
              <a:t>.</a:t>
            </a:r>
          </a:p>
        </p:txBody>
      </p:sp>
      <p:sp>
        <p:nvSpPr>
          <p:cNvPr id="10" name="CasellaDiTesto 9">
            <a:extLst>
              <a:ext uri="{FF2B5EF4-FFF2-40B4-BE49-F238E27FC236}">
                <a16:creationId xmlns:a16="http://schemas.microsoft.com/office/drawing/2014/main" id="{C83DDDDF-DC64-C574-680C-5A716F8D8B79}"/>
              </a:ext>
            </a:extLst>
          </p:cNvPr>
          <p:cNvSpPr txBox="1"/>
          <p:nvPr/>
        </p:nvSpPr>
        <p:spPr>
          <a:xfrm>
            <a:off x="5834184" y="1445023"/>
            <a:ext cx="6096000" cy="5478231"/>
          </a:xfrm>
          <a:prstGeom prst="rect">
            <a:avLst/>
          </a:prstGeom>
          <a:noFill/>
        </p:spPr>
        <p:txBody>
          <a:bodyPr wrap="square">
            <a:spAutoFit/>
          </a:bodyPr>
          <a:lstStyle/>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trigger </a:t>
            </a:r>
            <a:r>
              <a:rPr lang="en-GB" sz="1000" dirty="0" err="1">
                <a:effectLst/>
                <a:latin typeface="Arial" panose="020B0604020202020204" pitchFamily="34" charset="0"/>
                <a:ea typeface="Calibri" panose="020F0502020204030204" pitchFamily="34" charset="0"/>
                <a:cs typeface="Arial" panose="020B0604020202020204" pitchFamily="34" charset="0"/>
              </a:rPr>
              <a:t>insert_failed_attempt</a:t>
            </a:r>
            <a:r>
              <a:rPr lang="en-GB" sz="10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for each row</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begin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declare attempts int;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declare email2 varchar(64);</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select </a:t>
            </a:r>
            <a:r>
              <a:rPr lang="en-GB" sz="1000" dirty="0" err="1">
                <a:effectLst/>
                <a:latin typeface="Arial" panose="020B0604020202020204" pitchFamily="34" charset="0"/>
                <a:ea typeface="Calibri" panose="020F0502020204030204" pitchFamily="34" charset="0"/>
                <a:cs typeface="Arial" panose="020B0604020202020204" pitchFamily="34" charset="0"/>
              </a:rPr>
              <a:t>FailedAttempts,email</a:t>
            </a:r>
            <a:r>
              <a:rPr lang="en-GB" sz="1000" dirty="0">
                <a:effectLst/>
                <a:latin typeface="Arial" panose="020B0604020202020204" pitchFamily="34" charset="0"/>
                <a:ea typeface="Calibri" panose="020F0502020204030204" pitchFamily="34" charset="0"/>
                <a:cs typeface="Arial" panose="020B0604020202020204" pitchFamily="34" charset="0"/>
              </a:rPr>
              <a:t> into attempts,email2 from users where username = </a:t>
            </a:r>
            <a:r>
              <a:rPr lang="en-GB" sz="1000" dirty="0" err="1">
                <a:effectLst/>
                <a:latin typeface="Arial" panose="020B0604020202020204" pitchFamily="34" charset="0"/>
                <a:ea typeface="Calibri" panose="020F0502020204030204" pitchFamily="34" charset="0"/>
                <a:cs typeface="Arial" panose="020B0604020202020204" pitchFamily="34" charset="0"/>
              </a:rPr>
              <a:t>new.username</a:t>
            </a:r>
            <a:r>
              <a:rPr lang="en-GB" sz="1000" dirty="0">
                <a:effectLst/>
                <a:latin typeface="Arial" panose="020B0604020202020204" pitchFamily="34" charset="0"/>
                <a:ea typeface="Calibri" panose="020F0502020204030204" pitchFamily="34" charset="0"/>
                <a:cs typeface="Arial" panose="020B0604020202020204" pitchFamily="34" charset="0"/>
              </a:rPr>
              <a:t> limit 1;</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if </a:t>
            </a:r>
            <a:r>
              <a:rPr lang="en-GB" sz="10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000" dirty="0">
                <a:effectLst/>
                <a:latin typeface="Arial" panose="020B0604020202020204" pitchFamily="34" charset="0"/>
                <a:ea typeface="Calibri" panose="020F0502020204030204" pitchFamily="34" charset="0"/>
                <a:cs typeface="Arial" panose="020B0604020202020204" pitchFamily="34" charset="0"/>
              </a:rPr>
              <a:t> &lt;=&gt; "Rejected" and attempts &lt;=&gt; 2 then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insert into alert(</a:t>
            </a:r>
            <a:r>
              <a:rPr lang="en-GB" sz="1000" dirty="0" err="1">
                <a:effectLst/>
                <a:latin typeface="Arial" panose="020B0604020202020204" pitchFamily="34" charset="0"/>
                <a:ea typeface="Calibri" panose="020F0502020204030204" pitchFamily="34" charset="0"/>
                <a:cs typeface="Arial" panose="020B0604020202020204" pitchFamily="34" charset="0"/>
              </a:rPr>
              <a:t>username,amount,lastRejectionDateTime,email</a:t>
            </a:r>
            <a:r>
              <a:rPr lang="en-GB" sz="1000" dirty="0">
                <a:effectLst/>
                <a:latin typeface="Arial" panose="020B0604020202020204" pitchFamily="34" charset="0"/>
                <a:ea typeface="Calibri" panose="020F0502020204030204" pitchFamily="34" charset="0"/>
                <a:cs typeface="Arial" panose="020B0604020202020204" pitchFamily="34" charset="0"/>
              </a:rPr>
              <a:t>) values (</a:t>
            </a:r>
            <a:r>
              <a:rPr lang="en-GB" sz="1000" dirty="0" err="1">
                <a:effectLst/>
                <a:latin typeface="Arial" panose="020B0604020202020204" pitchFamily="34" charset="0"/>
                <a:ea typeface="Calibri" panose="020F0502020204030204" pitchFamily="34" charset="0"/>
                <a:cs typeface="Arial" panose="020B0604020202020204" pitchFamily="34" charset="0"/>
              </a:rPr>
              <a:t>new.username,new.totalFee,current_timestamp</a:t>
            </a:r>
            <a:r>
              <a:rPr lang="en-GB" sz="1000" dirty="0">
                <a:effectLst/>
                <a:latin typeface="Arial" panose="020B0604020202020204" pitchFamily="34" charset="0"/>
                <a:ea typeface="Calibri" panose="020F0502020204030204" pitchFamily="34" charset="0"/>
                <a:cs typeface="Arial" panose="020B0604020202020204" pitchFamily="34" charset="0"/>
              </a:rPr>
              <a:t>(),email2);</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 if;</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if </a:t>
            </a:r>
            <a:r>
              <a:rPr lang="en-GB" sz="1000" dirty="0" err="1">
                <a:effectLst/>
                <a:latin typeface="Arial" panose="020B0604020202020204" pitchFamily="34" charset="0"/>
                <a:ea typeface="Calibri" panose="020F0502020204030204" pitchFamily="34" charset="0"/>
                <a:cs typeface="Arial" panose="020B0604020202020204" pitchFamily="34" charset="0"/>
              </a:rPr>
              <a:t>new.orderState</a:t>
            </a:r>
            <a:r>
              <a:rPr lang="en-GB" sz="1000" dirty="0">
                <a:effectLst/>
                <a:latin typeface="Arial" panose="020B0604020202020204" pitchFamily="34" charset="0"/>
                <a:ea typeface="Calibri" panose="020F0502020204030204" pitchFamily="34" charset="0"/>
                <a:cs typeface="Arial" panose="020B0604020202020204" pitchFamily="34" charset="0"/>
              </a:rPr>
              <a:t> &lt;=&gt;"Rejected" then</a:t>
            </a:r>
            <a:endParaRPr lang="en-GB" sz="10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Calibri" panose="020F0502020204030204" pitchFamily="34" charset="0"/>
                <a:ea typeface="Calibri" panose="020F0502020204030204" pitchFamily="34" charset="0"/>
                <a:cs typeface="Arial" panose="020B0604020202020204" pitchFamily="34" charset="0"/>
              </a:rPr>
              <a:t>    </a:t>
            </a:r>
            <a:r>
              <a:rPr lang="en-GB" sz="1000" dirty="0">
                <a:effectLst/>
                <a:latin typeface="Arial" panose="020B0604020202020204" pitchFamily="34" charset="0"/>
                <a:ea typeface="Calibri" panose="020F0502020204030204" pitchFamily="34" charset="0"/>
                <a:cs typeface="Arial" panose="020B0604020202020204" pitchFamily="34" charset="0"/>
              </a:rPr>
              <a:t>update users</a:t>
            </a:r>
            <a:endParaRPr lang="en-GB" sz="10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Calibri" panose="020F0502020204030204" pitchFamily="34" charset="0"/>
                <a:ea typeface="Calibri" panose="020F0502020204030204" pitchFamily="34" charset="0"/>
                <a:cs typeface="Arial" panose="020B0604020202020204" pitchFamily="34" charset="0"/>
              </a:rPr>
              <a:t>    </a:t>
            </a:r>
            <a:r>
              <a:rPr lang="en-GB" sz="1000" dirty="0">
                <a:effectLst/>
                <a:latin typeface="Arial" panose="020B0604020202020204" pitchFamily="34" charset="0"/>
                <a:ea typeface="Calibri" panose="020F0502020204030204" pitchFamily="34" charset="0"/>
                <a:cs typeface="Arial" panose="020B0604020202020204" pitchFamily="34" charset="0"/>
              </a:rPr>
              <a:t>set </a:t>
            </a:r>
            <a:r>
              <a:rPr lang="en-GB" sz="1000" dirty="0" err="1">
                <a:effectLst/>
                <a:latin typeface="Arial" panose="020B0604020202020204" pitchFamily="34" charset="0"/>
                <a:ea typeface="Calibri" panose="020F0502020204030204" pitchFamily="34" charset="0"/>
                <a:cs typeface="Arial" panose="020B0604020202020204" pitchFamily="34" charset="0"/>
              </a:rPr>
              <a:t>FailedAttempts</a:t>
            </a:r>
            <a:r>
              <a:rPr lang="en-GB" sz="1000" dirty="0">
                <a:effectLst/>
                <a:latin typeface="Arial" panose="020B0604020202020204" pitchFamily="34" charset="0"/>
                <a:ea typeface="Calibri" panose="020F0502020204030204" pitchFamily="34" charset="0"/>
                <a:cs typeface="Arial" panose="020B0604020202020204" pitchFamily="34" charset="0"/>
              </a:rPr>
              <a:t> = attempts + 1, </a:t>
            </a:r>
            <a:r>
              <a:rPr lang="en-GB" sz="1000" dirty="0" err="1">
                <a:effectLst/>
                <a:latin typeface="Arial" panose="020B0604020202020204" pitchFamily="34" charset="0"/>
                <a:ea typeface="Calibri" panose="020F0502020204030204" pitchFamily="34" charset="0"/>
                <a:cs typeface="Arial" panose="020B0604020202020204" pitchFamily="34" charset="0"/>
              </a:rPr>
              <a:t>isInsolvent</a:t>
            </a:r>
            <a:r>
              <a:rPr lang="en-GB" sz="1000" dirty="0">
                <a:effectLst/>
                <a:latin typeface="Arial" panose="020B0604020202020204" pitchFamily="34" charset="0"/>
                <a:ea typeface="Calibri" panose="020F0502020204030204" pitchFamily="34" charset="0"/>
                <a:cs typeface="Arial" panose="020B0604020202020204" pitchFamily="34" charset="0"/>
              </a:rPr>
              <a:t> = 1 where username = </a:t>
            </a:r>
            <a:r>
              <a:rPr lang="en-GB" sz="1000" dirty="0" err="1">
                <a:effectLst/>
                <a:latin typeface="Arial" panose="020B0604020202020204" pitchFamily="34" charset="0"/>
                <a:ea typeface="Calibri" panose="020F0502020204030204" pitchFamily="34" charset="0"/>
                <a:cs typeface="Arial" panose="020B0604020202020204" pitchFamily="34" charset="0"/>
              </a:rPr>
              <a:t>new.username</a:t>
            </a:r>
            <a:r>
              <a:rPr lang="en-GB" sz="1000" dirty="0">
                <a:effectLst/>
                <a:latin typeface="Arial" panose="020B0604020202020204" pitchFamily="34" charset="0"/>
                <a:ea typeface="Calibri" panose="020F0502020204030204" pitchFamily="34" charset="0"/>
                <a:cs typeface="Arial" panose="020B0604020202020204" pitchFamily="34" charset="0"/>
              </a:rPr>
              <a:t>;</a:t>
            </a:r>
            <a:endParaRPr lang="en-GB" sz="1000" dirty="0">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 if;</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a payment of an order fails from the first time, it updates the number of failed attempts in the user table, it sets the user as insolvent and it creates an Alert if the user has 3 failed attempts (2 in the past + 1 now).</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olo 1">
            <a:extLst>
              <a:ext uri="{FF2B5EF4-FFF2-40B4-BE49-F238E27FC236}">
                <a16:creationId xmlns:a16="http://schemas.microsoft.com/office/drawing/2014/main" id="{01299B9D-777B-3F44-A34B-C26D1342F1EB}"/>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List of Alerts – User Payments (2)</a:t>
            </a:r>
            <a:endParaRPr lang="en-US" sz="6000" dirty="0"/>
          </a:p>
        </p:txBody>
      </p:sp>
    </p:spTree>
    <p:extLst>
      <p:ext uri="{BB962C8B-B14F-4D97-AF65-F5344CB8AC3E}">
        <p14:creationId xmlns:p14="http://schemas.microsoft.com/office/powerpoint/2010/main" val="130175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1554" y="1690688"/>
            <a:ext cx="6097553" cy="3076933"/>
          </a:xfrm>
          <a:prstGeom prst="rect">
            <a:avLst/>
          </a:prstGeom>
          <a:noFill/>
        </p:spPr>
        <p:txBody>
          <a:bodyPr wrap="square">
            <a:spAutoFit/>
          </a:bodyPr>
          <a:lstStyle/>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create table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`ID` int NOT NULL AUTO_INCREMENT,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`sales` int,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PRIMARY KEY (`ID`),</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CONSTRAINT `</a:t>
            </a:r>
            <a:r>
              <a:rPr lang="en-GB" sz="1200" dirty="0" err="1">
                <a:effectLst/>
                <a:latin typeface="Arial" panose="020B0604020202020204" pitchFamily="34" charset="0"/>
                <a:ea typeface="Calibri" panose="020F0502020204030204" pitchFamily="34" charset="0"/>
                <a:cs typeface="Arial" panose="020B0604020202020204" pitchFamily="34" charset="0"/>
              </a:rPr>
              <a:t>bestseller_optionalproduct_optionalproduct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FOREIGN KEY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 REFERENCES `</a:t>
            </a:r>
            <a:r>
              <a:rPr lang="en-GB" sz="12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1200" dirty="0">
                <a:effectLst/>
                <a:latin typeface="Arial" panose="020B0604020202020204" pitchFamily="34" charset="0"/>
                <a:ea typeface="Calibri" panose="020F0502020204030204" pitchFamily="34" charset="0"/>
                <a:cs typeface="Arial" panose="020B0604020202020204" pitchFamily="34" charset="0"/>
              </a:rPr>
              <a:t>` (`</a:t>
            </a:r>
            <a:r>
              <a:rPr lang="en-GB" sz="1200" dirty="0" err="1">
                <a:effectLst/>
                <a:latin typeface="Arial" panose="020B0604020202020204" pitchFamily="34" charset="0"/>
                <a:ea typeface="Calibri" panose="020F0502020204030204" pitchFamily="34" charset="0"/>
                <a:cs typeface="Arial" panose="020B0604020202020204" pitchFamily="34" charset="0"/>
              </a:rPr>
              <a:t>productID</a:t>
            </a:r>
            <a:r>
              <a:rPr lang="en-GB" sz="1200" dirty="0">
                <a:effectLst/>
                <a:latin typeface="Arial" panose="020B0604020202020204" pitchFamily="34" charset="0"/>
                <a:ea typeface="Calibri" panose="020F0502020204030204" pitchFamily="34" charset="0"/>
                <a:cs typeface="Arial" panose="020B0604020202020204" pitchFamily="34" charset="0"/>
              </a:rPr>
              <a:t>`)</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effectLst/>
                <a:latin typeface="Arial" panose="020B0604020202020204" pitchFamily="34" charset="0"/>
                <a:ea typeface="Calibri" panose="020F0502020204030204" pitchFamily="34" charset="0"/>
                <a:cs typeface="Arial" panose="020B0604020202020204" pitchFamily="34" charset="0"/>
              </a:rPr>
              <a:t>It is a table with just one row. It has the best seller among all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5705231" y="1437020"/>
            <a:ext cx="6096000" cy="5202065"/>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trigger </a:t>
            </a:r>
            <a:r>
              <a:rPr lang="en-GB" sz="1000" dirty="0" err="1">
                <a:effectLst/>
                <a:latin typeface="Arial" panose="020B0604020202020204" pitchFamily="34" charset="0"/>
                <a:ea typeface="Calibri" panose="020F0502020204030204" pitchFamily="34" charset="0"/>
                <a:cs typeface="Arial" panose="020B0604020202020204" pitchFamily="34" charset="0"/>
              </a:rPr>
              <a:t>insert_bestseller_optionalproduct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 after insert ON </a:t>
            </a:r>
            <a:r>
              <a:rPr lang="en-GB" sz="1000" dirty="0" err="1">
                <a:effectLst/>
                <a:latin typeface="Arial" panose="020B0604020202020204" pitchFamily="34" charset="0"/>
                <a:ea typeface="Calibri" panose="020F0502020204030204" pitchFamily="34" charset="0"/>
                <a:cs typeface="Arial" panose="020B0604020202020204" pitchFamily="34" charset="0"/>
              </a:rPr>
              <a:t>order_optionalproduct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for each row</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begin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declare optionalproduct_Id2 int;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declare total int;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SELECT </a:t>
            </a:r>
            <a:r>
              <a:rPr lang="en-GB" sz="1000" dirty="0" err="1">
                <a:effectLst/>
                <a:latin typeface="Arial" panose="020B0604020202020204" pitchFamily="34" charset="0"/>
                <a:ea typeface="Calibri" panose="020F0502020204030204" pitchFamily="34" charset="0"/>
                <a:cs typeface="Arial" panose="020B0604020202020204" pitchFamily="34" charset="0"/>
              </a:rPr>
              <a:t>optionalproduct_Id</a:t>
            </a:r>
            <a:r>
              <a:rPr lang="en-GB" sz="1000" dirty="0">
                <a:effectLst/>
                <a:latin typeface="Arial" panose="020B0604020202020204" pitchFamily="34" charset="0"/>
                <a:ea typeface="Calibri" panose="020F0502020204030204" pitchFamily="34" charset="0"/>
                <a:cs typeface="Arial" panose="020B0604020202020204" pitchFamily="34" charset="0"/>
              </a:rPr>
              <a:t>, count(*)</a:t>
            </a:r>
            <a:r>
              <a:rPr lang="en-GB" sz="1000" dirty="0">
                <a:latin typeface="Calibri" panose="020F0502020204030204" pitchFamily="34" charset="0"/>
                <a:ea typeface="Calibri" panose="020F0502020204030204" pitchFamily="34" charset="0"/>
                <a:cs typeface="Arial" panose="020B0604020202020204" pitchFamily="34" charset="0"/>
              </a:rPr>
              <a:t> </a:t>
            </a:r>
            <a:r>
              <a:rPr lang="en-GB" sz="1000" dirty="0">
                <a:effectLst/>
                <a:latin typeface="Arial" panose="020B0604020202020204" pitchFamily="34" charset="0"/>
                <a:ea typeface="Calibri" panose="020F0502020204030204" pitchFamily="34" charset="0"/>
                <a:cs typeface="Arial" panose="020B0604020202020204" pitchFamily="34" charset="0"/>
              </a:rPr>
              <a:t>into optionalproduct_Id2, total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FROM </a:t>
            </a:r>
            <a:r>
              <a:rPr lang="en-GB" sz="1000" dirty="0" err="1">
                <a:effectLst/>
                <a:latin typeface="Arial" panose="020B0604020202020204" pitchFamily="34" charset="0"/>
                <a:ea typeface="Calibri" panose="020F0502020204030204" pitchFamily="34" charset="0"/>
                <a:cs typeface="Arial" panose="020B0604020202020204" pitchFamily="34" charset="0"/>
              </a:rPr>
              <a:t>order_optionalproduct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GROUP BY </a:t>
            </a:r>
            <a:r>
              <a:rPr lang="en-GB" sz="1000" dirty="0" err="1">
                <a:effectLst/>
                <a:latin typeface="Arial" panose="020B0604020202020204" pitchFamily="34" charset="0"/>
                <a:ea typeface="Calibri" panose="020F0502020204030204" pitchFamily="34" charset="0"/>
                <a:cs typeface="Arial" panose="020B0604020202020204" pitchFamily="34" charset="0"/>
              </a:rPr>
              <a:t>optionalproduct_Id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ORDER BY count(*) DESC</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LIMIT 1;</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update </a:t>
            </a:r>
            <a:r>
              <a:rPr lang="en-GB" sz="1000" dirty="0" err="1">
                <a:effectLst/>
                <a:latin typeface="Arial" panose="020B0604020202020204" pitchFamily="34" charset="0"/>
                <a:ea typeface="Calibri" panose="020F0502020204030204" pitchFamily="34" charset="0"/>
                <a:cs typeface="Arial" panose="020B0604020202020204" pitchFamily="34" charset="0"/>
              </a:rPr>
              <a:t>bestseller_optionalproduct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set </a:t>
            </a:r>
            <a:r>
              <a:rPr lang="en-GB" sz="1000" dirty="0" err="1">
                <a:effectLst/>
                <a:latin typeface="Arial" panose="020B0604020202020204" pitchFamily="34" charset="0"/>
                <a:ea typeface="Calibri" panose="020F0502020204030204" pitchFamily="34" charset="0"/>
                <a:cs typeface="Arial" panose="020B0604020202020204" pitchFamily="34" charset="0"/>
              </a:rPr>
              <a:t>productID</a:t>
            </a:r>
            <a:r>
              <a:rPr lang="en-GB" sz="1000" dirty="0">
                <a:effectLst/>
                <a:latin typeface="Arial" panose="020B0604020202020204" pitchFamily="34" charset="0"/>
                <a:ea typeface="Calibri" panose="020F0502020204030204" pitchFamily="34" charset="0"/>
                <a:cs typeface="Arial" panose="020B0604020202020204" pitchFamily="34" charset="0"/>
              </a:rPr>
              <a:t> = optionalproduct_Id2, sales = total where ID = 1;</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When the bridge table between order and optional product has a new row, and therefore when there is a new order with an optional product, it computes the best seller among the optional products.</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olo 1">
            <a:extLst>
              <a:ext uri="{FF2B5EF4-FFF2-40B4-BE49-F238E27FC236}">
                <a16:creationId xmlns:a16="http://schemas.microsoft.com/office/drawing/2014/main" id="{C658CF54-F8ED-52A9-DD55-A6FB5388A838}"/>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Best seller optional product</a:t>
            </a:r>
            <a:endParaRPr lang="en-US" sz="6000" dirty="0"/>
          </a:p>
        </p:txBody>
      </p:sp>
    </p:spTree>
    <p:extLst>
      <p:ext uri="{BB962C8B-B14F-4D97-AF65-F5344CB8AC3E}">
        <p14:creationId xmlns:p14="http://schemas.microsoft.com/office/powerpoint/2010/main" val="295835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430074" y="1690688"/>
            <a:ext cx="4495400" cy="4775218"/>
          </a:xfrm>
          <a:prstGeom prst="rect">
            <a:avLst/>
          </a:prstGeom>
          <a:noFill/>
        </p:spPr>
        <p:txBody>
          <a:bodyPr wrap="square">
            <a:spAutoFit/>
          </a:bodyPr>
          <a:lstStyle/>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TABLE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activationId</a:t>
            </a:r>
            <a:r>
              <a:rPr lang="en-GB" sz="1000" dirty="0">
                <a:effectLst/>
                <a:latin typeface="Arial" panose="020B0604020202020204" pitchFamily="34" charset="0"/>
                <a:ea typeface="Calibri" panose="020F0502020204030204" pitchFamily="34" charset="0"/>
                <a:cs typeface="Arial" panose="020B0604020202020204" pitchFamily="34" charset="0"/>
              </a:rPr>
              <a:t>` int NOT NULL AUTO_INCREMENT,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serviceId</a:t>
            </a:r>
            <a:r>
              <a:rPr lang="en-GB" sz="1000" dirty="0">
                <a:effectLst/>
                <a:latin typeface="Arial" panose="020B0604020202020204" pitchFamily="34" charset="0"/>
                <a:ea typeface="Calibri" panose="020F0502020204030204" pitchFamily="34" charset="0"/>
                <a:cs typeface="Arial" panose="020B0604020202020204" pitchFamily="34" charset="0"/>
              </a:rPr>
              <a:t>` int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startTime</a:t>
            </a:r>
            <a:r>
              <a:rPr lang="en-GB" sz="10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endTime</a:t>
            </a:r>
            <a:r>
              <a:rPr lang="en-GB" sz="10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PRIMARY KEY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activationId</a:t>
            </a:r>
            <a:r>
              <a:rPr lang="en-GB" sz="1000" dirty="0">
                <a:effectLst/>
                <a:latin typeface="Arial" panose="020B0604020202020204" pitchFamily="34" charset="0"/>
                <a:ea typeface="Calibri" panose="020F0502020204030204" pitchFamily="34" charset="0"/>
                <a:cs typeface="Arial" panose="020B0604020202020204" pitchFamily="34" charset="0"/>
              </a:rPr>
              <a: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KEY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serviceId</a:t>
            </a:r>
            <a:r>
              <a:rPr lang="en-GB" sz="1000" dirty="0">
                <a:effectLst/>
                <a:latin typeface="Arial" panose="020B0604020202020204" pitchFamily="34" charset="0"/>
                <a:ea typeface="Calibri" panose="020F0502020204030204" pitchFamily="34" charset="0"/>
                <a:cs typeface="Arial" panose="020B0604020202020204" pitchFamily="34" charset="0"/>
              </a:rPr>
              <a: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KEY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1000" dirty="0">
                <a:effectLst/>
                <a:latin typeface="Arial" panose="020B0604020202020204" pitchFamily="34" charset="0"/>
                <a:ea typeface="Calibri" panose="020F0502020204030204" pitchFamily="34" charset="0"/>
                <a:cs typeface="Arial" panose="020B0604020202020204" pitchFamily="34" charset="0"/>
              </a:rPr>
              <a:t>` (`username`),</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CONSTRAINT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activation_scheduler_service_serviceId</a:t>
            </a:r>
            <a:r>
              <a:rPr lang="en-GB" sz="1000" dirty="0">
                <a:effectLst/>
                <a:latin typeface="Arial" panose="020B0604020202020204" pitchFamily="34" charset="0"/>
                <a:ea typeface="Calibri" panose="020F0502020204030204" pitchFamily="34" charset="0"/>
                <a:cs typeface="Arial" panose="020B0604020202020204" pitchFamily="34" charset="0"/>
              </a:rPr>
              <a:t>` FOREIGN KEY (`</a:t>
            </a:r>
            <a:r>
              <a:rPr lang="en-GB" sz="1000" dirty="0" err="1">
                <a:effectLst/>
                <a:latin typeface="Arial" panose="020B0604020202020204" pitchFamily="34" charset="0"/>
                <a:ea typeface="Calibri" panose="020F0502020204030204" pitchFamily="34" charset="0"/>
                <a:cs typeface="Arial" panose="020B0604020202020204" pitchFamily="34" charset="0"/>
              </a:rPr>
              <a:t>serviceId</a:t>
            </a:r>
            <a:r>
              <a:rPr lang="en-GB" sz="1000" dirty="0">
                <a:effectLst/>
                <a:latin typeface="Arial" panose="020B0604020202020204" pitchFamily="34" charset="0"/>
                <a:ea typeface="Calibri" panose="020F0502020204030204" pitchFamily="34" charset="0"/>
                <a:cs typeface="Arial" panose="020B0604020202020204" pitchFamily="34" charset="0"/>
              </a:rPr>
              <a:t>`) REFERENCES `service` (`</a:t>
            </a:r>
            <a:r>
              <a:rPr lang="en-GB" sz="1000" dirty="0" err="1">
                <a:effectLst/>
                <a:latin typeface="Arial" panose="020B0604020202020204" pitchFamily="34" charset="0"/>
                <a:ea typeface="Calibri" panose="020F0502020204030204" pitchFamily="34" charset="0"/>
                <a:cs typeface="Arial" panose="020B0604020202020204" pitchFamily="34" charset="0"/>
              </a:rPr>
              <a:t>serviceId</a:t>
            </a:r>
            <a:r>
              <a:rPr lang="en-GB" sz="1000" dirty="0">
                <a:effectLst/>
                <a:latin typeface="Arial" panose="020B0604020202020204" pitchFamily="34" charset="0"/>
                <a:ea typeface="Calibri" panose="020F0502020204030204" pitchFamily="34" charset="0"/>
                <a:cs typeface="Arial" panose="020B0604020202020204" pitchFamily="34" charset="0"/>
              </a:rPr>
              <a: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CONSTRAINT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activation_scheduler_service_username</a:t>
            </a:r>
            <a:r>
              <a:rPr lang="en-GB" sz="10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0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services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451240" y="1464076"/>
            <a:ext cx="4552325" cy="5252785"/>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trigger </a:t>
            </a:r>
            <a:r>
              <a:rPr lang="en-GB" sz="1000" dirty="0" err="1">
                <a:effectLst/>
                <a:latin typeface="Arial" panose="020B0604020202020204" pitchFamily="34" charset="0"/>
                <a:ea typeface="Calibri" panose="020F0502020204030204" pitchFamily="34" charset="0"/>
                <a:cs typeface="Arial" panose="020B0604020202020204" pitchFamily="34" charset="0"/>
              </a:rPr>
              <a:t>insert_scheduler_service</a:t>
            </a:r>
            <a:r>
              <a:rPr lang="en-GB" sz="1000" dirty="0">
                <a:effectLst/>
                <a:latin typeface="Arial" panose="020B0604020202020204" pitchFamily="34" charset="0"/>
                <a:ea typeface="Calibri" panose="020F0502020204030204" pitchFamily="34" charset="0"/>
                <a:cs typeface="Arial" panose="020B0604020202020204" pitchFamily="34" charset="0"/>
              </a:rPr>
              <a:t> after insert ON orders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for each row</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begin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insert into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1000" dirty="0">
                <a:effectLst/>
                <a:latin typeface="Arial" panose="020B0604020202020204" pitchFamily="34" charset="0"/>
                <a:ea typeface="Calibri" panose="020F0502020204030204" pitchFamily="34" charset="0"/>
                <a:cs typeface="Arial" panose="020B0604020202020204" pitchFamily="34" charset="0"/>
              </a:rPr>
              <a:t>(</a:t>
            </a:r>
            <a:r>
              <a:rPr lang="en-GB" sz="10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1000" dirty="0">
                <a:effectLst/>
                <a:latin typeface="Arial" panose="020B0604020202020204" pitchFamily="34" charset="0"/>
                <a:ea typeface="Calibri" panose="020F0502020204030204" pitchFamily="34" charset="0"/>
                <a:cs typeface="Arial" panose="020B0604020202020204" pitchFamily="34" charset="0"/>
              </a:rPr>
              <a:t>) </a:t>
            </a: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select</a:t>
            </a:r>
            <a:r>
              <a:rPr lang="en-GB" sz="1000" dirty="0">
                <a:latin typeface="Calibri" panose="020F050202020403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from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1000" dirty="0">
                <a:effectLst/>
                <a:latin typeface="Arial" panose="020B0604020202020204" pitchFamily="34" charset="0"/>
                <a:ea typeface="Calibri" panose="020F0502020204030204" pitchFamily="34" charset="0"/>
                <a:cs typeface="Arial" panose="020B0604020202020204" pitchFamily="34" charset="0"/>
              </a:rPr>
              <a:t> join period on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join orders on </a:t>
            </a:r>
            <a:r>
              <a:rPr lang="en-GB" sz="10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1000" dirty="0">
                <a:effectLst/>
                <a:latin typeface="Arial" panose="020B0604020202020204" pitchFamily="34" charset="0"/>
                <a:ea typeface="Calibri" panose="020F0502020204030204" pitchFamily="34" charset="0"/>
                <a:cs typeface="Arial" panose="020B0604020202020204" pitchFamily="34" charset="0"/>
              </a:rPr>
              <a:t> = period.ID where </a:t>
            </a:r>
            <a:r>
              <a:rPr lang="en-GB" sz="10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1000" dirty="0">
                <a:effectLst/>
                <a:latin typeface="Arial" panose="020B0604020202020204" pitchFamily="34" charset="0"/>
                <a:ea typeface="Calibri" panose="020F0502020204030204" pitchFamily="34" charset="0"/>
                <a:cs typeface="Arial" panose="020B0604020202020204" pitchFamily="34" charset="0"/>
              </a:rPr>
              <a:t> = "Paid" and </a:t>
            </a:r>
            <a:r>
              <a:rPr lang="en-GB" sz="10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new.orderId</a:t>
            </a:r>
            <a:r>
              <a:rPr lang="en-GB" sz="1000" dirty="0">
                <a:effectLst/>
                <a:latin typeface="Arial" panose="020B0604020202020204" pitchFamily="34" charset="0"/>
                <a:ea typeface="Calibri" panose="020F0502020204030204" pitchFamily="34" charset="0"/>
                <a:cs typeface="Arial" panose="020B0604020202020204" pitchFamily="34" charset="0"/>
              </a:rPr>
              <a: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000" dirty="0">
              <a:effectLst/>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259538" y="1674784"/>
            <a:ext cx="4681891" cy="5397183"/>
          </a:xfrm>
          <a:prstGeom prst="rect">
            <a:avLst/>
          </a:prstGeom>
          <a:noFill/>
        </p:spPr>
        <p:txBody>
          <a:bodyPr wrap="square">
            <a:spAutoFit/>
          </a:bodyPr>
          <a:lstStyle/>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trigger </a:t>
            </a:r>
            <a:r>
              <a:rPr lang="en-GB" sz="1000" dirty="0" err="1">
                <a:effectLst/>
                <a:latin typeface="Arial" panose="020B0604020202020204" pitchFamily="34" charset="0"/>
                <a:ea typeface="Calibri" panose="020F0502020204030204" pitchFamily="34" charset="0"/>
                <a:cs typeface="Arial" panose="020B0604020202020204" pitchFamily="34" charset="0"/>
              </a:rPr>
              <a:t>update_scheduler_service</a:t>
            </a:r>
            <a:r>
              <a:rPr lang="en-GB" sz="1000" dirty="0">
                <a:effectLst/>
                <a:latin typeface="Arial" panose="020B0604020202020204" pitchFamily="34" charset="0"/>
                <a:ea typeface="Calibri" panose="020F0502020204030204" pitchFamily="34" charset="0"/>
                <a:cs typeface="Arial" panose="020B0604020202020204" pitchFamily="34" charset="0"/>
              </a:rPr>
              <a:t> after update ON orders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for each row</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begin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insert into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activation_scheduler_service</a:t>
            </a:r>
            <a:r>
              <a:rPr lang="en-GB" sz="1000" dirty="0">
                <a:effectLst/>
                <a:latin typeface="Arial" panose="020B0604020202020204" pitchFamily="34" charset="0"/>
                <a:ea typeface="Calibri" panose="020F0502020204030204" pitchFamily="34" charset="0"/>
                <a:cs typeface="Arial" panose="020B0604020202020204" pitchFamily="34" charset="0"/>
              </a:rPr>
              <a:t>(</a:t>
            </a:r>
            <a:r>
              <a:rPr lang="en-GB" sz="1000" dirty="0" err="1">
                <a:effectLst/>
                <a:latin typeface="Arial" panose="020B0604020202020204" pitchFamily="34" charset="0"/>
                <a:ea typeface="Calibri" panose="020F0502020204030204" pitchFamily="34" charset="0"/>
                <a:cs typeface="Arial" panose="020B0604020202020204" pitchFamily="34" charset="0"/>
              </a:rPr>
              <a:t>serviceId,startTime,endTime,username</a:t>
            </a:r>
            <a:r>
              <a:rPr lang="en-GB" sz="1000" dirty="0">
                <a:effectLst/>
                <a:latin typeface="Arial" panose="020B0604020202020204" pitchFamily="34" charset="0"/>
                <a:ea typeface="Calibri" panose="020F0502020204030204" pitchFamily="34" charset="0"/>
                <a:cs typeface="Arial" panose="020B0604020202020204" pitchFamily="34" charset="0"/>
              </a:rPr>
              <a:t>) </a:t>
            </a:r>
          </a:p>
          <a:p>
            <a:pPr marL="1371600" lvl="1">
              <a:lnSpc>
                <a:spcPct val="107000"/>
              </a:lnSpc>
              <a:spcAft>
                <a:spcPts val="800"/>
              </a:spcAft>
            </a:pPr>
            <a:r>
              <a:rPr lang="en-GB" sz="1000" dirty="0">
                <a:latin typeface="Arial" panose="020B0604020202020204" pitchFamily="34" charset="0"/>
                <a:ea typeface="Calibri" panose="020F0502020204030204" pitchFamily="34" charset="0"/>
                <a:cs typeface="Arial" panose="020B0604020202020204" pitchFamily="34" charset="0"/>
              </a:rPr>
              <a:t>s</a:t>
            </a:r>
            <a:r>
              <a:rPr lang="en-GB" sz="1000" dirty="0">
                <a:effectLst/>
                <a:latin typeface="Arial" panose="020B0604020202020204" pitchFamily="34" charset="0"/>
                <a:ea typeface="Calibri" panose="020F0502020204030204" pitchFamily="34" charset="0"/>
                <a:cs typeface="Arial" panose="020B0604020202020204" pitchFamily="34" charset="0"/>
              </a:rPr>
              <a:t>elect</a:t>
            </a:r>
            <a:r>
              <a:rPr lang="en-GB" sz="1000" dirty="0">
                <a:latin typeface="Calibri" panose="020F050202020403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servicepackage_service.service_id</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from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servicepackage_service</a:t>
            </a:r>
            <a:r>
              <a:rPr lang="en-GB" sz="1000" dirty="0">
                <a:effectLst/>
                <a:latin typeface="Arial" panose="020B0604020202020204" pitchFamily="34" charset="0"/>
                <a:ea typeface="Calibri" panose="020F0502020204030204" pitchFamily="34" charset="0"/>
                <a:cs typeface="Arial" panose="020B0604020202020204" pitchFamily="34" charset="0"/>
              </a:rPr>
              <a:t> join period on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servicepackage_service.servicepackage_id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period.packageId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join orders on </a:t>
            </a:r>
            <a:r>
              <a:rPr lang="en-GB" sz="10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1000" dirty="0">
                <a:effectLst/>
                <a:latin typeface="Arial" panose="020B0604020202020204" pitchFamily="34" charset="0"/>
                <a:ea typeface="Calibri" panose="020F0502020204030204" pitchFamily="34" charset="0"/>
                <a:cs typeface="Arial" panose="020B0604020202020204" pitchFamily="34" charset="0"/>
              </a:rPr>
              <a:t> = period.ID where </a:t>
            </a:r>
            <a:r>
              <a:rPr lang="en-GB" sz="10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1000" dirty="0">
                <a:effectLst/>
                <a:latin typeface="Arial" panose="020B0604020202020204" pitchFamily="34" charset="0"/>
                <a:ea typeface="Calibri" panose="020F0502020204030204" pitchFamily="34" charset="0"/>
                <a:cs typeface="Arial" panose="020B0604020202020204" pitchFamily="34" charset="0"/>
              </a:rPr>
              <a:t> = "Paid" and </a:t>
            </a:r>
            <a:r>
              <a:rPr lang="en-GB" sz="10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new.orderId</a:t>
            </a: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and </a:t>
            </a:r>
            <a:r>
              <a:rPr lang="en-GB" sz="10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000" dirty="0">
                <a:effectLst/>
                <a:latin typeface="Arial" panose="020B0604020202020204" pitchFamily="34" charset="0"/>
                <a:ea typeface="Calibri" panose="020F0502020204030204" pitchFamily="34" charset="0"/>
                <a:cs typeface="Arial" panose="020B0604020202020204" pitchFamily="34" charset="0"/>
              </a:rPr>
              <a:t> = "Rejected";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service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olo 1">
            <a:extLst>
              <a:ext uri="{FF2B5EF4-FFF2-40B4-BE49-F238E27FC236}">
                <a16:creationId xmlns:a16="http://schemas.microsoft.com/office/drawing/2014/main" id="{A0EA3F1D-D546-8797-B0ED-7F60B54B72B0}"/>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service</a:t>
            </a:r>
            <a:endParaRPr lang="en-US" sz="6000" dirty="0"/>
          </a:p>
        </p:txBody>
      </p:sp>
    </p:spTree>
    <p:extLst>
      <p:ext uri="{BB962C8B-B14F-4D97-AF65-F5344CB8AC3E}">
        <p14:creationId xmlns:p14="http://schemas.microsoft.com/office/powerpoint/2010/main" val="109383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5E0197E8-17EF-820A-F001-EB4AC6909A31}"/>
              </a:ext>
            </a:extLst>
          </p:cNvPr>
          <p:cNvSpPr txBox="1"/>
          <p:nvPr/>
        </p:nvSpPr>
        <p:spPr>
          <a:xfrm>
            <a:off x="-397565" y="1285169"/>
            <a:ext cx="4712974" cy="5680016"/>
          </a:xfrm>
          <a:prstGeom prst="rect">
            <a:avLst/>
          </a:prstGeom>
          <a:noFill/>
        </p:spPr>
        <p:txBody>
          <a:bodyPr wrap="square">
            <a:spAutoFit/>
          </a:bodyPr>
          <a:lstStyle/>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TABLE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activationId</a:t>
            </a:r>
            <a:r>
              <a:rPr lang="en-GB" sz="1000" dirty="0">
                <a:effectLst/>
                <a:latin typeface="Arial" panose="020B0604020202020204" pitchFamily="34" charset="0"/>
                <a:ea typeface="Calibri" panose="020F0502020204030204" pitchFamily="34" charset="0"/>
                <a:cs typeface="Arial" panose="020B0604020202020204" pitchFamily="34" charset="0"/>
              </a:rPr>
              <a:t>` int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productId</a:t>
            </a:r>
            <a:r>
              <a:rPr lang="en-GB" sz="1000" dirty="0">
                <a:effectLst/>
                <a:latin typeface="Arial" panose="020B0604020202020204" pitchFamily="34" charset="0"/>
                <a:ea typeface="Calibri" panose="020F0502020204030204" pitchFamily="34" charset="0"/>
                <a:cs typeface="Arial" panose="020B0604020202020204" pitchFamily="34" charset="0"/>
              </a:rPr>
              <a:t>` int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startTime</a:t>
            </a:r>
            <a:r>
              <a:rPr lang="en-GB" sz="10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endTime</a:t>
            </a:r>
            <a:r>
              <a:rPr lang="en-GB" sz="1000" dirty="0">
                <a:effectLst/>
                <a:latin typeface="Arial" panose="020B0604020202020204" pitchFamily="34" charset="0"/>
                <a:ea typeface="Calibri" panose="020F0502020204030204" pitchFamily="34" charset="0"/>
                <a:cs typeface="Arial" panose="020B0604020202020204" pitchFamily="34" charset="0"/>
              </a:rPr>
              <a:t>` timestamp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`username` varchar(64) NOT NULL,</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PRIMARY KEY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activationId</a:t>
            </a:r>
            <a:r>
              <a:rPr lang="en-GB" sz="1000" dirty="0">
                <a:effectLst/>
                <a:latin typeface="Arial" panose="020B0604020202020204" pitchFamily="34" charset="0"/>
                <a:ea typeface="Calibri" panose="020F0502020204030204" pitchFamily="34" charset="0"/>
                <a:cs typeface="Arial" panose="020B0604020202020204" pitchFamily="34" charset="0"/>
              </a:rPr>
              <a: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CONSTRAINT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activation_scheduler_optionalproduct_productId</a:t>
            </a:r>
            <a:r>
              <a:rPr lang="en-GB" sz="1000" dirty="0">
                <a:effectLst/>
                <a:latin typeface="Arial" panose="020B0604020202020204" pitchFamily="34" charset="0"/>
                <a:ea typeface="Calibri" panose="020F0502020204030204" pitchFamily="34" charset="0"/>
                <a:cs typeface="Arial" panose="020B0604020202020204" pitchFamily="34" charset="0"/>
              </a:rPr>
              <a:t>` FOREIGN KEY (`</a:t>
            </a:r>
            <a:r>
              <a:rPr lang="en-GB" sz="1000" dirty="0" err="1">
                <a:effectLst/>
                <a:latin typeface="Arial" panose="020B0604020202020204" pitchFamily="34" charset="0"/>
                <a:ea typeface="Calibri" panose="020F0502020204030204" pitchFamily="34" charset="0"/>
                <a:cs typeface="Arial" panose="020B0604020202020204" pitchFamily="34" charset="0"/>
              </a:rPr>
              <a:t>productId</a:t>
            </a:r>
            <a:r>
              <a:rPr lang="en-GB" sz="1000" dirty="0">
                <a:effectLst/>
                <a:latin typeface="Arial" panose="020B0604020202020204" pitchFamily="34" charset="0"/>
                <a:ea typeface="Calibri" panose="020F0502020204030204" pitchFamily="34" charset="0"/>
                <a:cs typeface="Arial" panose="020B0604020202020204" pitchFamily="34" charset="0"/>
              </a:rPr>
              <a:t>`) REFERENCES `</a:t>
            </a:r>
            <a:r>
              <a:rPr lang="en-GB" sz="1000" dirty="0" err="1">
                <a:effectLst/>
                <a:latin typeface="Arial" panose="020B0604020202020204" pitchFamily="34" charset="0"/>
                <a:ea typeface="Calibri" panose="020F0502020204030204" pitchFamily="34" charset="0"/>
                <a:cs typeface="Arial" panose="020B0604020202020204" pitchFamily="34" charset="0"/>
              </a:rPr>
              <a:t>optionalproduct</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productID</a:t>
            </a:r>
            <a:r>
              <a:rPr lang="en-GB" sz="1000" dirty="0">
                <a:effectLst/>
                <a:latin typeface="Arial" panose="020B0604020202020204" pitchFamily="34" charset="0"/>
                <a:ea typeface="Calibri" panose="020F0502020204030204" pitchFamily="34" charset="0"/>
                <a:cs typeface="Arial" panose="020B0604020202020204" pitchFamily="34" charset="0"/>
              </a:rPr>
              <a: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CONSTRAINT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activation_scheduler_optionalproduct_username</a:t>
            </a:r>
            <a:r>
              <a:rPr lang="en-GB" sz="1000" dirty="0">
                <a:effectLst/>
                <a:latin typeface="Arial" panose="020B0604020202020204" pitchFamily="34" charset="0"/>
                <a:ea typeface="Calibri" panose="020F0502020204030204" pitchFamily="34" charset="0"/>
                <a:cs typeface="Arial" panose="020B0604020202020204" pitchFamily="34" charset="0"/>
              </a:rPr>
              <a:t>` FOREIGN KEY (`username`) REFERENCES `users` (`username`)</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is the activation scheduler for the optional products as requested by the specification.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A3F8C66F-07AD-9115-A872-B39F4A4E8E65}"/>
              </a:ext>
            </a:extLst>
          </p:cNvPr>
          <p:cNvSpPr txBox="1"/>
          <p:nvPr/>
        </p:nvSpPr>
        <p:spPr>
          <a:xfrm>
            <a:off x="3260035" y="1325210"/>
            <a:ext cx="4994447" cy="5644046"/>
          </a:xfrm>
          <a:prstGeom prst="rect">
            <a:avLst/>
          </a:prstGeom>
          <a:noFill/>
        </p:spPr>
        <p:txBody>
          <a:bodyPr wrap="square">
            <a:spAutoFit/>
          </a:bodyPr>
          <a:lstStyle/>
          <a:p>
            <a:pPr marL="914400">
              <a:lnSpc>
                <a:spcPct val="107000"/>
              </a:lnSpc>
              <a:spcAft>
                <a:spcPts val="800"/>
              </a:spcAft>
            </a:pPr>
            <a:r>
              <a:rPr lang="en-GB" sz="700" dirty="0">
                <a:effectLst/>
                <a:latin typeface="Arial" panose="020B0604020202020204" pitchFamily="34" charset="0"/>
                <a:ea typeface="Calibri" panose="020F0502020204030204" pitchFamily="34" charset="0"/>
                <a:cs typeface="Arial" panose="020B0604020202020204" pitchFamily="34" charset="0"/>
              </a:rPr>
              <a:t> </a:t>
            </a:r>
            <a:endParaRPr lang="en-GB" sz="7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trigger </a:t>
            </a:r>
            <a:r>
              <a:rPr lang="en-GB" sz="1000" dirty="0" err="1">
                <a:effectLst/>
                <a:latin typeface="Arial" panose="020B0604020202020204" pitchFamily="34" charset="0"/>
                <a:ea typeface="Calibri" panose="020F0502020204030204" pitchFamily="34" charset="0"/>
                <a:cs typeface="Arial" panose="020B0604020202020204" pitchFamily="34" charset="0"/>
              </a:rPr>
              <a:t>insert_scheduler_optionalproduct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 after insert ON orders</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for each row</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begin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insert into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a:t>
            </a:r>
            <a:r>
              <a:rPr lang="en-GB" sz="10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1000" dirty="0">
                <a:effectLst/>
                <a:latin typeface="Arial" panose="020B0604020202020204" pitchFamily="34" charset="0"/>
                <a:ea typeface="Calibri" panose="020F0502020204030204" pitchFamily="34" charset="0"/>
                <a:cs typeface="Arial" panose="020B0604020202020204" pitchFamily="34" charset="0"/>
              </a:rPr>
              <a:t>) </a:t>
            </a:r>
          </a:p>
          <a:p>
            <a:pPr marL="1371600" lvl="1">
              <a:lnSpc>
                <a:spcPct val="107000"/>
              </a:lnSpc>
              <a:spcAft>
                <a:spcPts val="800"/>
              </a:spcAft>
            </a:pPr>
            <a:r>
              <a:rPr lang="en-GB" sz="1000" dirty="0">
                <a:latin typeface="Arial" panose="020B0604020202020204" pitchFamily="34" charset="0"/>
                <a:ea typeface="Calibri" panose="020F0502020204030204" pitchFamily="34" charset="0"/>
                <a:cs typeface="Arial" panose="020B0604020202020204" pitchFamily="34" charset="0"/>
              </a:rPr>
              <a:t>s</a:t>
            </a:r>
            <a:r>
              <a:rPr lang="en-GB" sz="1000" dirty="0">
                <a:effectLst/>
                <a:latin typeface="Arial" panose="020B0604020202020204" pitchFamily="34" charset="0"/>
                <a:ea typeface="Calibri" panose="020F0502020204030204" pitchFamily="34" charset="0"/>
                <a:cs typeface="Arial" panose="020B0604020202020204" pitchFamily="34" charset="0"/>
              </a:rPr>
              <a:t>elect</a:t>
            </a:r>
            <a:r>
              <a:rPr lang="en-GB" sz="1000" dirty="0">
                <a:latin typeface="Calibri" panose="020F050202020403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from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 join period on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join orders on </a:t>
            </a:r>
            <a:r>
              <a:rPr lang="en-GB" sz="10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1000" dirty="0">
                <a:effectLst/>
                <a:latin typeface="Arial" panose="020B0604020202020204" pitchFamily="34" charset="0"/>
                <a:ea typeface="Calibri" panose="020F0502020204030204" pitchFamily="34" charset="0"/>
                <a:cs typeface="Arial" panose="020B0604020202020204" pitchFamily="34" charset="0"/>
              </a:rPr>
              <a:t> = period.ID where </a:t>
            </a:r>
            <a:r>
              <a:rPr lang="en-GB" sz="10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1000" dirty="0">
                <a:effectLst/>
                <a:latin typeface="Arial" panose="020B0604020202020204" pitchFamily="34" charset="0"/>
                <a:ea typeface="Calibri" panose="020F0502020204030204" pitchFamily="34" charset="0"/>
                <a:cs typeface="Arial" panose="020B0604020202020204" pitchFamily="34" charset="0"/>
              </a:rPr>
              <a:t> = "Paid" and </a:t>
            </a:r>
            <a:r>
              <a:rPr lang="en-GB" sz="10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new.orderId</a:t>
            </a:r>
            <a:r>
              <a:rPr lang="en-GB" sz="1000" dirty="0">
                <a:effectLst/>
                <a:latin typeface="Arial" panose="020B0604020202020204" pitchFamily="34" charset="0"/>
                <a:ea typeface="Calibri" panose="020F0502020204030204" pitchFamily="34" charset="0"/>
                <a:cs typeface="Arial" panose="020B0604020202020204" pitchFamily="34" charset="0"/>
              </a:rPr>
              <a:t>;</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1200" dirty="0">
              <a:latin typeface="Arial" panose="020B060402020202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at the first try.</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7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0E02F3C8-E6AC-ED5A-88AE-1E9D9534DEB2}"/>
              </a:ext>
            </a:extLst>
          </p:cNvPr>
          <p:cNvSpPr txBox="1"/>
          <p:nvPr/>
        </p:nvSpPr>
        <p:spPr>
          <a:xfrm>
            <a:off x="7405214" y="1301073"/>
            <a:ext cx="4644988" cy="5799536"/>
          </a:xfrm>
          <a:prstGeom prst="rect">
            <a:avLst/>
          </a:prstGeom>
          <a:noFill/>
        </p:spPr>
        <p:txBody>
          <a:bodyPr wrap="square">
            <a:spAutoFit/>
          </a:bodyPr>
          <a:lstStyle/>
          <a:p>
            <a:pPr marL="914400">
              <a:lnSpc>
                <a:spcPct val="107000"/>
              </a:lnSpc>
              <a:spcAft>
                <a:spcPts val="800"/>
              </a:spcAft>
            </a:pPr>
            <a:r>
              <a:rPr lang="en-GB" sz="900" dirty="0">
                <a:effectLst/>
                <a:latin typeface="Arial" panose="020B0604020202020204" pitchFamily="34" charset="0"/>
                <a:ea typeface="Calibri" panose="020F0502020204030204" pitchFamily="34" charset="0"/>
                <a:cs typeface="Arial" panose="020B0604020202020204" pitchFamily="34" charset="0"/>
              </a:rPr>
              <a:t> </a:t>
            </a:r>
            <a:endParaRPr lang="en-GB" sz="9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create trigger </a:t>
            </a:r>
            <a:r>
              <a:rPr lang="en-GB" sz="1000" dirty="0" err="1">
                <a:effectLst/>
                <a:latin typeface="Arial" panose="020B0604020202020204" pitchFamily="34" charset="0"/>
                <a:ea typeface="Calibri" panose="020F0502020204030204" pitchFamily="34" charset="0"/>
                <a:cs typeface="Arial" panose="020B0604020202020204" pitchFamily="34" charset="0"/>
              </a:rPr>
              <a:t>update_scheduler_optionalproduct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 after update ON orders</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for each row</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begin</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insert into </a:t>
            </a:r>
            <a:r>
              <a:rPr lang="en-GB" sz="1000" dirty="0" err="1">
                <a:effectLst/>
                <a:latin typeface="Arial" panose="020B0604020202020204" pitchFamily="34" charset="0"/>
                <a:ea typeface="Calibri" panose="020F0502020204030204" pitchFamily="34" charset="0"/>
                <a:cs typeface="Arial" panose="020B0604020202020204" pitchFamily="34" charset="0"/>
              </a:rPr>
              <a:t>activation_scheduler_optionalproduct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a:t>
            </a:r>
            <a:r>
              <a:rPr lang="en-GB" sz="1000" dirty="0" err="1">
                <a:effectLst/>
                <a:latin typeface="Arial" panose="020B0604020202020204" pitchFamily="34" charset="0"/>
                <a:ea typeface="Calibri" panose="020F0502020204030204" pitchFamily="34" charset="0"/>
                <a:cs typeface="Arial" panose="020B0604020202020204" pitchFamily="34" charset="0"/>
              </a:rPr>
              <a:t>productId,startTime,endTime,username</a:t>
            </a:r>
            <a:r>
              <a:rPr lang="en-GB" sz="1000" dirty="0">
                <a:effectLst/>
                <a:latin typeface="Arial" panose="020B0604020202020204" pitchFamily="34" charset="0"/>
                <a:ea typeface="Calibri" panose="020F0502020204030204" pitchFamily="34" charset="0"/>
                <a:cs typeface="Arial" panose="020B0604020202020204" pitchFamily="34" charset="0"/>
              </a:rPr>
              <a:t>)</a:t>
            </a:r>
          </a:p>
          <a:p>
            <a:pPr marL="1371600" lvl="1">
              <a:lnSpc>
                <a:spcPct val="107000"/>
              </a:lnSpc>
              <a:spcAft>
                <a:spcPts val="800"/>
              </a:spcAft>
            </a:pPr>
            <a:r>
              <a:rPr lang="en-GB" sz="1000" dirty="0">
                <a:latin typeface="Arial" panose="020B0604020202020204" pitchFamily="34" charset="0"/>
                <a:ea typeface="Calibri" panose="020F0502020204030204" pitchFamily="34" charset="0"/>
                <a:cs typeface="Arial" panose="020B0604020202020204" pitchFamily="34" charset="0"/>
              </a:rPr>
              <a:t>s</a:t>
            </a:r>
            <a:r>
              <a:rPr lang="en-GB" sz="1000" dirty="0">
                <a:effectLst/>
                <a:latin typeface="Arial" panose="020B0604020202020204" pitchFamily="34" charset="0"/>
                <a:ea typeface="Calibri" panose="020F0502020204030204" pitchFamily="34" charset="0"/>
                <a:cs typeface="Arial" panose="020B0604020202020204" pitchFamily="34" charset="0"/>
              </a:rPr>
              <a:t>elect</a:t>
            </a:r>
            <a:r>
              <a:rPr lang="en-GB" sz="1000" dirty="0">
                <a:latin typeface="Calibri" panose="020F050202020403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servicepackage_optionalproduct.optionalproduct_productID</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orders.startTime</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orders.endTime</a:t>
            </a:r>
            <a:r>
              <a:rPr lang="en-GB" sz="1000" dirty="0">
                <a:effectLst/>
                <a:latin typeface="Arial" panose="020B0604020202020204" pitchFamily="34" charset="0"/>
                <a:ea typeface="Calibri" panose="020F0502020204030204" pitchFamily="34" charset="0"/>
                <a:cs typeface="Arial" panose="020B0604020202020204" pitchFamily="34" charset="0"/>
              </a:rPr>
              <a:t>, </a:t>
            </a:r>
            <a:r>
              <a:rPr lang="en-GB" sz="1000" dirty="0" err="1">
                <a:effectLst/>
                <a:latin typeface="Arial" panose="020B0604020202020204" pitchFamily="34" charset="0"/>
                <a:ea typeface="Calibri" panose="020F0502020204030204" pitchFamily="34" charset="0"/>
                <a:cs typeface="Arial" panose="020B0604020202020204" pitchFamily="34" charset="0"/>
              </a:rPr>
              <a:t>orders.username</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from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servicepackage_optionalproduct</a:t>
            </a:r>
            <a:r>
              <a:rPr lang="en-GB" sz="1000" dirty="0">
                <a:effectLst/>
                <a:latin typeface="Arial" panose="020B0604020202020204" pitchFamily="34" charset="0"/>
                <a:ea typeface="Calibri" panose="020F0502020204030204" pitchFamily="34" charset="0"/>
                <a:cs typeface="Arial" panose="020B0604020202020204" pitchFamily="34" charset="0"/>
              </a:rPr>
              <a:t> join period on </a:t>
            </a:r>
            <a:r>
              <a:rPr lang="en-GB" sz="1000" dirty="0" err="1">
                <a:effectLst/>
                <a:latin typeface="Arial" panose="020B0604020202020204" pitchFamily="34" charset="0"/>
                <a:ea typeface="Calibri" panose="020F0502020204030204" pitchFamily="34" charset="0"/>
                <a:cs typeface="Arial" panose="020B0604020202020204" pitchFamily="34" charset="0"/>
              </a:rPr>
              <a:t>servicepackage_id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period.packageId</a:t>
            </a: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1371600" lvl="1">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join orders on </a:t>
            </a:r>
            <a:r>
              <a:rPr lang="en-GB" sz="1000" dirty="0" err="1">
                <a:effectLst/>
                <a:latin typeface="Arial" panose="020B0604020202020204" pitchFamily="34" charset="0"/>
                <a:ea typeface="Calibri" panose="020F0502020204030204" pitchFamily="34" charset="0"/>
                <a:cs typeface="Arial" panose="020B0604020202020204" pitchFamily="34" charset="0"/>
              </a:rPr>
              <a:t>orders.periodId</a:t>
            </a:r>
            <a:r>
              <a:rPr lang="en-GB" sz="1000" dirty="0">
                <a:effectLst/>
                <a:latin typeface="Arial" panose="020B0604020202020204" pitchFamily="34" charset="0"/>
                <a:ea typeface="Calibri" panose="020F0502020204030204" pitchFamily="34" charset="0"/>
                <a:cs typeface="Arial" panose="020B0604020202020204" pitchFamily="34" charset="0"/>
              </a:rPr>
              <a:t> = period.ID where </a:t>
            </a:r>
            <a:r>
              <a:rPr lang="en-GB" sz="1000" dirty="0" err="1">
                <a:effectLst/>
                <a:latin typeface="Arial" panose="020B0604020202020204" pitchFamily="34" charset="0"/>
                <a:ea typeface="Calibri" panose="020F0502020204030204" pitchFamily="34" charset="0"/>
                <a:cs typeface="Arial" panose="020B0604020202020204" pitchFamily="34" charset="0"/>
              </a:rPr>
              <a:t>orders.orderState</a:t>
            </a:r>
            <a:r>
              <a:rPr lang="en-GB" sz="1000" dirty="0">
                <a:effectLst/>
                <a:latin typeface="Arial" panose="020B0604020202020204" pitchFamily="34" charset="0"/>
                <a:ea typeface="Calibri" panose="020F0502020204030204" pitchFamily="34" charset="0"/>
                <a:cs typeface="Arial" panose="020B0604020202020204" pitchFamily="34" charset="0"/>
              </a:rPr>
              <a:t> = "Paid" and </a:t>
            </a:r>
            <a:r>
              <a:rPr lang="en-GB" sz="1000" dirty="0" err="1">
                <a:effectLst/>
                <a:latin typeface="Arial" panose="020B0604020202020204" pitchFamily="34" charset="0"/>
                <a:ea typeface="Calibri" panose="020F0502020204030204" pitchFamily="34" charset="0"/>
                <a:cs typeface="Arial" panose="020B0604020202020204" pitchFamily="34" charset="0"/>
              </a:rPr>
              <a:t>orders.orderId</a:t>
            </a:r>
            <a:r>
              <a:rPr lang="en-GB" sz="1000" dirty="0">
                <a:effectLst/>
                <a:latin typeface="Arial" panose="020B0604020202020204" pitchFamily="34" charset="0"/>
                <a:ea typeface="Calibri" panose="020F0502020204030204" pitchFamily="34" charset="0"/>
                <a:cs typeface="Arial" panose="020B0604020202020204" pitchFamily="34" charset="0"/>
              </a:rPr>
              <a:t> = </a:t>
            </a:r>
            <a:r>
              <a:rPr lang="en-GB" sz="1000" dirty="0" err="1">
                <a:effectLst/>
                <a:latin typeface="Arial" panose="020B0604020202020204" pitchFamily="34" charset="0"/>
                <a:ea typeface="Calibri" panose="020F0502020204030204" pitchFamily="34" charset="0"/>
                <a:cs typeface="Arial" panose="020B0604020202020204" pitchFamily="34" charset="0"/>
              </a:rPr>
              <a:t>new.orderId</a:t>
            </a:r>
            <a:r>
              <a:rPr lang="en-GB" sz="1000" dirty="0">
                <a:latin typeface="Calibri" panose="020F0502020204030204" pitchFamily="34" charset="0"/>
                <a:ea typeface="Calibri" panose="020F0502020204030204" pitchFamily="34" charset="0"/>
                <a:cs typeface="Arial" panose="020B0604020202020204" pitchFamily="34" charset="0"/>
              </a:rPr>
              <a:t> </a:t>
            </a:r>
            <a:r>
              <a:rPr lang="en-GB" sz="1000" dirty="0">
                <a:effectLst/>
                <a:latin typeface="Arial" panose="020B0604020202020204" pitchFamily="34" charset="0"/>
                <a:ea typeface="Calibri" panose="020F0502020204030204" pitchFamily="34" charset="0"/>
                <a:cs typeface="Arial" panose="020B0604020202020204" pitchFamily="34" charset="0"/>
              </a:rPr>
              <a:t>and </a:t>
            </a:r>
            <a:r>
              <a:rPr lang="en-GB" sz="1000" dirty="0" err="1">
                <a:effectLst/>
                <a:latin typeface="Arial" panose="020B0604020202020204" pitchFamily="34" charset="0"/>
                <a:ea typeface="Calibri" panose="020F0502020204030204" pitchFamily="34" charset="0"/>
                <a:cs typeface="Arial" panose="020B0604020202020204" pitchFamily="34" charset="0"/>
              </a:rPr>
              <a:t>old.orderState</a:t>
            </a:r>
            <a:r>
              <a:rPr lang="en-GB" sz="1000" dirty="0">
                <a:effectLst/>
                <a:latin typeface="Arial" panose="020B0604020202020204" pitchFamily="34" charset="0"/>
                <a:ea typeface="Calibri" panose="020F0502020204030204" pitchFamily="34" charset="0"/>
                <a:cs typeface="Arial" panose="020B0604020202020204" pitchFamily="34" charset="0"/>
              </a:rPr>
              <a:t> = "Rejected";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end$$</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 </a:t>
            </a:r>
            <a:endParaRPr lang="en-GB" sz="1000"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r>
              <a:rPr lang="en-GB" sz="1000" dirty="0">
                <a:effectLst/>
                <a:latin typeface="Arial" panose="020B0604020202020204" pitchFamily="34" charset="0"/>
                <a:ea typeface="Calibri" panose="020F0502020204030204" pitchFamily="34" charset="0"/>
                <a:cs typeface="Arial" panose="020B0604020202020204" pitchFamily="34" charset="0"/>
              </a:rPr>
              <a:t>DELIMITER ;</a:t>
            </a:r>
          </a:p>
          <a:p>
            <a:pPr marL="914400">
              <a:lnSpc>
                <a:spcPct val="107000"/>
              </a:lnSpc>
              <a:spcAft>
                <a:spcPts val="800"/>
              </a:spcAft>
            </a:pPr>
            <a:r>
              <a:rPr lang="en-GB" sz="1200" b="1" dirty="0">
                <a:latin typeface="Arial" panose="020B0604020202020204" pitchFamily="34" charset="0"/>
                <a:ea typeface="Calibri" panose="020F0502020204030204" pitchFamily="34" charset="0"/>
                <a:cs typeface="Arial" panose="020B0604020202020204" pitchFamily="34" charset="0"/>
              </a:rPr>
              <a:t>It creates the service activation scheduler record for each optional product involved when the corresponding order is paid from the second try on.</a:t>
            </a:r>
            <a:endParaRPr lang="en-GB" sz="1200" b="1" dirty="0">
              <a:effectLst/>
              <a:latin typeface="Calibri" panose="020F0502020204030204" pitchFamily="34" charset="0"/>
              <a:ea typeface="Calibri" panose="020F0502020204030204" pitchFamily="34" charset="0"/>
              <a:cs typeface="Arial" panose="020B0604020202020204" pitchFamily="34" charset="0"/>
            </a:endParaRPr>
          </a:p>
          <a:p>
            <a:pPr marL="914400">
              <a:lnSpc>
                <a:spcPct val="107000"/>
              </a:lnSpc>
              <a:spcAft>
                <a:spcPts val="800"/>
              </a:spcAft>
            </a:pPr>
            <a:endParaRPr lang="en-GB" sz="9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olo 1">
            <a:extLst>
              <a:ext uri="{FF2B5EF4-FFF2-40B4-BE49-F238E27FC236}">
                <a16:creationId xmlns:a16="http://schemas.microsoft.com/office/drawing/2014/main" id="{06140724-43A5-33A9-2431-0DD265408E32}"/>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Service activation scheduler optional product</a:t>
            </a:r>
            <a:endParaRPr lang="en-US" sz="6000" dirty="0"/>
          </a:p>
        </p:txBody>
      </p:sp>
    </p:spTree>
    <p:extLst>
      <p:ext uri="{BB962C8B-B14F-4D97-AF65-F5344CB8AC3E}">
        <p14:creationId xmlns:p14="http://schemas.microsoft.com/office/powerpoint/2010/main" val="312243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6E1CD69D-DEA8-AA05-C434-952A7C6504C5}"/>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400" b="1" dirty="0">
                <a:effectLst/>
                <a:latin typeface="Arial" panose="020B0604020202020204" pitchFamily="34" charset="0"/>
                <a:ea typeface="Calibri" panose="020F0502020204030204" pitchFamily="34" charset="0"/>
                <a:cs typeface="Arial" panose="020B0604020202020204" pitchFamily="34" charset="0"/>
              </a:rPr>
              <a:t>ORM relationship design with explanations</a:t>
            </a:r>
            <a:endParaRPr lang="en-US" dirty="0"/>
          </a:p>
        </p:txBody>
      </p:sp>
    </p:spTree>
    <p:extLst>
      <p:ext uri="{BB962C8B-B14F-4D97-AF65-F5344CB8AC3E}">
        <p14:creationId xmlns:p14="http://schemas.microsoft.com/office/powerpoint/2010/main" val="4373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F148EA60-EB92-1933-AAF2-522BA1D3D4F1}"/>
              </a:ext>
            </a:extLst>
          </p:cNvPr>
          <p:cNvSpPr txBox="1"/>
          <p:nvPr/>
        </p:nvSpPr>
        <p:spPr>
          <a:xfrm>
            <a:off x="1119673" y="1847461"/>
            <a:ext cx="952655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assumed that the employees and the users are two distinct entities and therefore they need to access different pages for the restricted data that they need.</a:t>
            </a:r>
          </a:p>
          <a:p>
            <a:pPr marL="285750" indent="-285750">
              <a:buFont typeface="Arial" panose="020B0604020202020204" pitchFamily="34" charset="0"/>
              <a:buChar char="•"/>
            </a:pPr>
            <a:r>
              <a:rPr lang="en-US" dirty="0"/>
              <a:t>A new employee cannot be created by using the application, instead, some employees have been created within the database.</a:t>
            </a:r>
          </a:p>
          <a:p>
            <a:pPr marL="285750" indent="-285750">
              <a:buFont typeface="Arial" panose="020B0604020202020204" pitchFamily="34" charset="0"/>
              <a:buChar char="•"/>
            </a:pPr>
            <a:r>
              <a:rPr lang="en-US" dirty="0"/>
              <a:t>Since a service and a product are two different entities, we assumed that they have two different service activation schedule.</a:t>
            </a:r>
          </a:p>
          <a:p>
            <a:pPr marL="285750" indent="-285750">
              <a:buFont typeface="Arial" panose="020B0604020202020204" pitchFamily="34" charset="0"/>
              <a:buChar char="•"/>
            </a:pPr>
            <a:r>
              <a:rPr lang="en-US" dirty="0"/>
              <a:t>We assumed that an alert is created only when the user fails for the first time three payments.</a:t>
            </a:r>
          </a:p>
          <a:p>
            <a:pPr marL="285750" indent="-285750">
              <a:buFont typeface="Arial" panose="020B0604020202020204" pitchFamily="34" charset="0"/>
              <a:buChar char="•"/>
            </a:pPr>
            <a:r>
              <a:rPr lang="en-US" dirty="0"/>
              <a:t>When the user is no more insolvent the alert remains in the database, and he is eligible for a new alert in case it makes other 3 failed attempts.</a:t>
            </a:r>
          </a:p>
          <a:p>
            <a:pPr marL="285750" indent="-285750">
              <a:buFont typeface="Arial" panose="020B0604020202020204" pitchFamily="34" charset="0"/>
              <a:buChar char="•"/>
            </a:pPr>
            <a:r>
              <a:rPr lang="en-US" dirty="0"/>
              <a:t>The employee can choose a custom validity period and an arbitrary number of validity periods per service package.</a:t>
            </a:r>
          </a:p>
        </p:txBody>
      </p:sp>
      <p:sp>
        <p:nvSpPr>
          <p:cNvPr id="4" name="Titolo 1">
            <a:extLst>
              <a:ext uri="{FF2B5EF4-FFF2-40B4-BE49-F238E27FC236}">
                <a16:creationId xmlns:a16="http://schemas.microsoft.com/office/drawing/2014/main" id="{7114EB6F-302D-8372-5C4F-D306D3D0C2A5}"/>
              </a:ext>
            </a:extLst>
          </p:cNvPr>
          <p:cNvSpPr txBox="1">
            <a:spLocks/>
          </p:cNvSpPr>
          <p:nvPr/>
        </p:nvSpPr>
        <p:spPr>
          <a:xfrm>
            <a:off x="838200" y="365125"/>
            <a:ext cx="56590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200" b="1" dirty="0" err="1">
                <a:effectLst/>
                <a:latin typeface="Arial" panose="020B0604020202020204" pitchFamily="34" charset="0"/>
                <a:ea typeface="Calibri" panose="020F0502020204030204" pitchFamily="34" charset="0"/>
                <a:cs typeface="Arial" panose="020B0604020202020204" pitchFamily="34" charset="0"/>
              </a:rPr>
              <a:t>Specification</a:t>
            </a:r>
            <a:r>
              <a:rPr lang="it-IT" sz="3200" b="1" dirty="0">
                <a:effectLst/>
                <a:latin typeface="Arial" panose="020B0604020202020204" pitchFamily="34" charset="0"/>
                <a:ea typeface="Calibri" panose="020F0502020204030204" pitchFamily="34" charset="0"/>
                <a:cs typeface="Arial" panose="020B0604020202020204" pitchFamily="34" charset="0"/>
              </a:rPr>
              <a:t> </a:t>
            </a:r>
            <a:r>
              <a:rPr lang="it-IT" sz="3200" b="1" dirty="0" err="1">
                <a:effectLst/>
                <a:latin typeface="Arial" panose="020B0604020202020204" pitchFamily="34" charset="0"/>
                <a:ea typeface="Calibri" panose="020F0502020204030204" pitchFamily="34" charset="0"/>
                <a:cs typeface="Arial" panose="020B0604020202020204" pitchFamily="34" charset="0"/>
              </a:rPr>
              <a:t>Interpretation</a:t>
            </a:r>
            <a:endParaRPr lang="en-US" sz="3200" dirty="0"/>
          </a:p>
        </p:txBody>
      </p:sp>
    </p:spTree>
    <p:extLst>
      <p:ext uri="{BB962C8B-B14F-4D97-AF65-F5344CB8AC3E}">
        <p14:creationId xmlns:p14="http://schemas.microsoft.com/office/powerpoint/2010/main" val="262471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3451DA-B056-1AD3-D299-B6734657B4D5}"/>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“offers” Service</a:t>
            </a:r>
            <a:endParaRPr lang="en-US" dirty="0"/>
          </a:p>
        </p:txBody>
      </p:sp>
      <p:sp>
        <p:nvSpPr>
          <p:cNvPr id="4" name="Rectangle 3">
            <a:extLst>
              <a:ext uri="{FF2B5EF4-FFF2-40B4-BE49-F238E27FC236}">
                <a16:creationId xmlns:a16="http://schemas.microsoft.com/office/drawing/2014/main" id="{B5514368-6C3D-1113-6FCA-97753DE78C96}"/>
              </a:ext>
            </a:extLst>
          </p:cNvPr>
          <p:cNvSpPr>
            <a:spLocks noChangeArrowheads="1"/>
          </p:cNvSpPr>
          <p:nvPr/>
        </p:nvSpPr>
        <p:spPr bwMode="auto">
          <a:xfrm>
            <a:off x="6562065" y="2759272"/>
            <a:ext cx="35779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Service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a:t>
            </a:r>
            <a:r>
              <a:rPr lang="en-GB" altLang="en-US" sz="1200" dirty="0">
                <a:latin typeface="Arial" panose="020B0604020202020204" pitchFamily="34" charset="0"/>
                <a:ea typeface="Calibri" panose="020F0502020204030204" pitchFamily="34" charset="0"/>
                <a:cs typeface="Arial" panose="020B0604020202020204" pitchFamily="34" charset="0"/>
              </a:rPr>
              <a:t>Eager, cascade None) </a:t>
            </a: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is necessary to know what services are offered by a service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5" name="Gruppo 4">
            <a:extLst>
              <a:ext uri="{FF2B5EF4-FFF2-40B4-BE49-F238E27FC236}">
                <a16:creationId xmlns:a16="http://schemas.microsoft.com/office/drawing/2014/main" id="{A9C5D5B5-C0C7-4FD4-4538-E445D09150B3}"/>
              </a:ext>
            </a:extLst>
          </p:cNvPr>
          <p:cNvGrpSpPr/>
          <p:nvPr/>
        </p:nvGrpSpPr>
        <p:grpSpPr>
          <a:xfrm>
            <a:off x="1016295" y="2408842"/>
            <a:ext cx="4358647" cy="3552437"/>
            <a:chOff x="204531" y="1393800"/>
            <a:chExt cx="4358647" cy="3552437"/>
          </a:xfrm>
        </p:grpSpPr>
        <p:sp>
          <p:nvSpPr>
            <p:cNvPr id="6" name="Rectangle 5">
              <a:extLst>
                <a:ext uri="{FF2B5EF4-FFF2-40B4-BE49-F238E27FC236}">
                  <a16:creationId xmlns:a16="http://schemas.microsoft.com/office/drawing/2014/main" id="{5EB3242C-2E85-AF11-11ED-8DCBB18533BC}"/>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a:extLst>
                <a:ext uri="{FF2B5EF4-FFF2-40B4-BE49-F238E27FC236}">
                  <a16:creationId xmlns:a16="http://schemas.microsoft.com/office/drawing/2014/main" id="{5B12E72A-00CB-E20A-671F-971C744D3B51}"/>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a:extLst>
                <a:ext uri="{FF2B5EF4-FFF2-40B4-BE49-F238E27FC236}">
                  <a16:creationId xmlns:a16="http://schemas.microsoft.com/office/drawing/2014/main" id="{584550A5-9C38-9B3E-8719-F72C17AEAD1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a:extLst>
                <a:ext uri="{FF2B5EF4-FFF2-40B4-BE49-F238E27FC236}">
                  <a16:creationId xmlns:a16="http://schemas.microsoft.com/office/drawing/2014/main" id="{E340024C-1897-6E38-F805-0A9079A1E23D}"/>
                </a:ext>
              </a:extLst>
            </p:cNvPr>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AFD24-7AC5-898E-B146-959E871C0E2F}"/>
                </a:ext>
              </a:extLst>
            </p:cNvPr>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8B9EF27-4EC9-EA24-E9EC-388EA7BACA36}"/>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2" name="TextBox 11">
              <a:extLst>
                <a:ext uri="{FF2B5EF4-FFF2-40B4-BE49-F238E27FC236}">
                  <a16:creationId xmlns:a16="http://schemas.microsoft.com/office/drawing/2014/main" id="{CDB4837D-4E60-5459-FECA-BBF48422BE6D}"/>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a:extLst>
                <a:ext uri="{FF2B5EF4-FFF2-40B4-BE49-F238E27FC236}">
                  <a16:creationId xmlns:a16="http://schemas.microsoft.com/office/drawing/2014/main" id="{121707E4-5E5F-D1EC-1985-269822F37DEC}"/>
                </a:ext>
              </a:extLst>
            </p:cNvPr>
            <p:cNvSpPr txBox="1"/>
            <p:nvPr/>
          </p:nvSpPr>
          <p:spPr>
            <a:xfrm>
              <a:off x="2028215" y="1393800"/>
              <a:ext cx="720903" cy="369332"/>
            </a:xfrm>
            <a:prstGeom prst="rect">
              <a:avLst/>
            </a:prstGeom>
            <a:noFill/>
          </p:spPr>
          <p:txBody>
            <a:bodyPr wrap="none" rtlCol="0">
              <a:spAutoFit/>
            </a:bodyPr>
            <a:lstStyle/>
            <a:p>
              <a:r>
                <a:rPr lang="en-GB" dirty="0"/>
                <a:t>offers</a:t>
              </a:r>
            </a:p>
          </p:txBody>
        </p:sp>
        <p:sp>
          <p:nvSpPr>
            <p:cNvPr id="14" name="Rectangle 13">
              <a:extLst>
                <a:ext uri="{FF2B5EF4-FFF2-40B4-BE49-F238E27FC236}">
                  <a16:creationId xmlns:a16="http://schemas.microsoft.com/office/drawing/2014/main" id="{FBDFB26D-24DF-CA18-EC8A-EF02225A6CC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a:extLst>
                <a:ext uri="{FF2B5EF4-FFF2-40B4-BE49-F238E27FC236}">
                  <a16:creationId xmlns:a16="http://schemas.microsoft.com/office/drawing/2014/main" id="{7657DC10-B04C-C95F-FE5D-B5EFB35AF2D1}"/>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a:extLst>
                <a:ext uri="{FF2B5EF4-FFF2-40B4-BE49-F238E27FC236}">
                  <a16:creationId xmlns:a16="http://schemas.microsoft.com/office/drawing/2014/main" id="{DE5C4C8E-E3B3-389A-1876-CAC33D652FC8}"/>
                </a:ext>
              </a:extLst>
            </p:cNvPr>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D33B1F9-FFCC-31F0-6B0A-001527EBC65F}"/>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a:extLst>
                <a:ext uri="{FF2B5EF4-FFF2-40B4-BE49-F238E27FC236}">
                  <a16:creationId xmlns:a16="http://schemas.microsoft.com/office/drawing/2014/main" id="{CC0DE2A5-AA2D-2724-0924-986FDF7D3B5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a:extLst>
                <a:ext uri="{FF2B5EF4-FFF2-40B4-BE49-F238E27FC236}">
                  <a16:creationId xmlns:a16="http://schemas.microsoft.com/office/drawing/2014/main" id="{8DBCADC4-7D04-C60E-F0F9-B5099A270316}"/>
                </a:ext>
              </a:extLst>
            </p:cNvPr>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4AC1DB-50E7-6FA5-5E78-3F813233F796}"/>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a:extLst>
                <a:ext uri="{FF2B5EF4-FFF2-40B4-BE49-F238E27FC236}">
                  <a16:creationId xmlns:a16="http://schemas.microsoft.com/office/drawing/2014/main" id="{F0543A3D-F277-A42F-22B1-C809E53C31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92023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9FBCE-FF7B-024A-3D73-7B4061B416F6}"/>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“proffers”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8" name="Rectangle 9">
            <a:extLst>
              <a:ext uri="{FF2B5EF4-FFF2-40B4-BE49-F238E27FC236}">
                <a16:creationId xmlns:a16="http://schemas.microsoft.com/office/drawing/2014/main" id="{8A86E354-AAB6-7776-A362-BB4787E2B8C1}"/>
              </a:ext>
            </a:extLst>
          </p:cNvPr>
          <p:cNvSpPr>
            <a:spLocks noChangeArrowheads="1"/>
          </p:cNvSpPr>
          <p:nvPr/>
        </p:nvSpPr>
        <p:spPr bwMode="auto">
          <a:xfrm>
            <a:off x="6755363" y="2759272"/>
            <a:ext cx="418944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necessary to know what optional product are part of the order.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Merge, Refresh, Remove)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617373E-BD8A-DB5A-4380-2C22290CBC7A}"/>
              </a:ext>
            </a:extLst>
          </p:cNvPr>
          <p:cNvGrpSpPr/>
          <p:nvPr/>
        </p:nvGrpSpPr>
        <p:grpSpPr>
          <a:xfrm>
            <a:off x="1016295" y="2408842"/>
            <a:ext cx="4358647" cy="3552437"/>
            <a:chOff x="204531" y="1393800"/>
            <a:chExt cx="4358647" cy="3552437"/>
          </a:xfrm>
        </p:grpSpPr>
        <p:sp>
          <p:nvSpPr>
            <p:cNvPr id="9" name="Rectangle 5">
              <a:extLst>
                <a:ext uri="{FF2B5EF4-FFF2-40B4-BE49-F238E27FC236}">
                  <a16:creationId xmlns:a16="http://schemas.microsoft.com/office/drawing/2014/main" id="{2402B212-3885-9B88-088E-453C4E79E565}"/>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0" name="Rectangle 6">
              <a:extLst>
                <a:ext uri="{FF2B5EF4-FFF2-40B4-BE49-F238E27FC236}">
                  <a16:creationId xmlns:a16="http://schemas.microsoft.com/office/drawing/2014/main" id="{D28F4764-3649-D3AA-65EE-35B41132129D}"/>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11" name="Diamond 7">
              <a:extLst>
                <a:ext uri="{FF2B5EF4-FFF2-40B4-BE49-F238E27FC236}">
                  <a16:creationId xmlns:a16="http://schemas.microsoft.com/office/drawing/2014/main" id="{36808904-CE82-0C81-977F-21BD623FDBE5}"/>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2" name="Straight Connector 8">
              <a:extLst>
                <a:ext uri="{FF2B5EF4-FFF2-40B4-BE49-F238E27FC236}">
                  <a16:creationId xmlns:a16="http://schemas.microsoft.com/office/drawing/2014/main" id="{11D46D9A-A642-CFBB-DBD4-E7D2F57BDE67}"/>
                </a:ext>
              </a:extLst>
            </p:cNvPr>
            <p:cNvCxnSpPr>
              <a:stCxn id="9"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9">
              <a:extLst>
                <a:ext uri="{FF2B5EF4-FFF2-40B4-BE49-F238E27FC236}">
                  <a16:creationId xmlns:a16="http://schemas.microsoft.com/office/drawing/2014/main" id="{BB42F065-52F7-A6C3-09EB-6AEC49B76DF3}"/>
                </a:ext>
              </a:extLst>
            </p:cNvPr>
            <p:cNvCxnSpPr>
              <a:stCxn id="11"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0">
              <a:extLst>
                <a:ext uri="{FF2B5EF4-FFF2-40B4-BE49-F238E27FC236}">
                  <a16:creationId xmlns:a16="http://schemas.microsoft.com/office/drawing/2014/main" id="{E6CF7A33-9156-80D1-8536-8FB862A863C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5" name="TextBox 11">
              <a:extLst>
                <a:ext uri="{FF2B5EF4-FFF2-40B4-BE49-F238E27FC236}">
                  <a16:creationId xmlns:a16="http://schemas.microsoft.com/office/drawing/2014/main" id="{056BB5EE-F831-CFC8-CF48-086226AE0613}"/>
                </a:ext>
              </a:extLst>
            </p:cNvPr>
            <p:cNvSpPr txBox="1"/>
            <p:nvPr/>
          </p:nvSpPr>
          <p:spPr>
            <a:xfrm>
              <a:off x="1824778" y="2110612"/>
              <a:ext cx="561372" cy="369332"/>
            </a:xfrm>
            <a:prstGeom prst="rect">
              <a:avLst/>
            </a:prstGeom>
            <a:noFill/>
          </p:spPr>
          <p:txBody>
            <a:bodyPr wrap="none" rtlCol="0">
              <a:spAutoFit/>
            </a:bodyPr>
            <a:lstStyle/>
            <a:p>
              <a:r>
                <a:rPr lang="en-GB" dirty="0"/>
                <a:t>0:M</a:t>
              </a:r>
            </a:p>
          </p:txBody>
        </p:sp>
        <p:sp>
          <p:nvSpPr>
            <p:cNvPr id="16" name="TextBox 12">
              <a:extLst>
                <a:ext uri="{FF2B5EF4-FFF2-40B4-BE49-F238E27FC236}">
                  <a16:creationId xmlns:a16="http://schemas.microsoft.com/office/drawing/2014/main" id="{36C48C07-1005-50C2-54EF-71E026650D86}"/>
                </a:ext>
              </a:extLst>
            </p:cNvPr>
            <p:cNvSpPr txBox="1"/>
            <p:nvPr/>
          </p:nvSpPr>
          <p:spPr>
            <a:xfrm>
              <a:off x="2028215" y="1393800"/>
              <a:ext cx="919162" cy="369332"/>
            </a:xfrm>
            <a:prstGeom prst="rect">
              <a:avLst/>
            </a:prstGeom>
            <a:noFill/>
          </p:spPr>
          <p:txBody>
            <a:bodyPr wrap="none" rtlCol="0">
              <a:spAutoFit/>
            </a:bodyPr>
            <a:lstStyle/>
            <a:p>
              <a:r>
                <a:rPr lang="en-GB" dirty="0"/>
                <a:t>proffers</a:t>
              </a:r>
            </a:p>
          </p:txBody>
        </p:sp>
        <p:sp>
          <p:nvSpPr>
            <p:cNvPr id="17" name="Rectangle 13">
              <a:extLst>
                <a:ext uri="{FF2B5EF4-FFF2-40B4-BE49-F238E27FC236}">
                  <a16:creationId xmlns:a16="http://schemas.microsoft.com/office/drawing/2014/main" id="{7CF2A3C6-C4A4-24EF-3B5C-82A7D7EE4C4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8" name="Rectangle 14">
              <a:extLst>
                <a:ext uri="{FF2B5EF4-FFF2-40B4-BE49-F238E27FC236}">
                  <a16:creationId xmlns:a16="http://schemas.microsoft.com/office/drawing/2014/main" id="{8333F600-6BF7-6E9B-21A1-F4E1F54E9E9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9" name="Straight Connector 15">
              <a:extLst>
                <a:ext uri="{FF2B5EF4-FFF2-40B4-BE49-F238E27FC236}">
                  <a16:creationId xmlns:a16="http://schemas.microsoft.com/office/drawing/2014/main" id="{2B7FED1B-F1B2-AF26-8EE5-9285CAF39279}"/>
                </a:ext>
              </a:extLst>
            </p:cNvPr>
            <p:cNvCxnSpPr>
              <a:stCxn id="17" idx="1"/>
              <a:endCxn id="18"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6">
              <a:extLst>
                <a:ext uri="{FF2B5EF4-FFF2-40B4-BE49-F238E27FC236}">
                  <a16:creationId xmlns:a16="http://schemas.microsoft.com/office/drawing/2014/main" id="{5F85B43C-945F-CCAF-F2A3-BC0B7ED98AEA}"/>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1" name="Rectangle 17">
              <a:extLst>
                <a:ext uri="{FF2B5EF4-FFF2-40B4-BE49-F238E27FC236}">
                  <a16:creationId xmlns:a16="http://schemas.microsoft.com/office/drawing/2014/main" id="{35888B15-975B-EF6F-3B43-96193C96331F}"/>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2" name="Straight Connector 18">
              <a:extLst>
                <a:ext uri="{FF2B5EF4-FFF2-40B4-BE49-F238E27FC236}">
                  <a16:creationId xmlns:a16="http://schemas.microsoft.com/office/drawing/2014/main" id="{C7BD170D-D35C-557A-7CE7-39A971111916}"/>
                </a:ext>
              </a:extLst>
            </p:cNvPr>
            <p:cNvCxnSpPr>
              <a:stCxn id="20" idx="1"/>
              <a:endCxn id="21"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19">
              <a:extLst>
                <a:ext uri="{FF2B5EF4-FFF2-40B4-BE49-F238E27FC236}">
                  <a16:creationId xmlns:a16="http://schemas.microsoft.com/office/drawing/2014/main" id="{5EA040C3-DA3E-90B3-2CF1-F7EAB6C93FD9}"/>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4" name="TextBox 20">
              <a:extLst>
                <a:ext uri="{FF2B5EF4-FFF2-40B4-BE49-F238E27FC236}">
                  <a16:creationId xmlns:a16="http://schemas.microsoft.com/office/drawing/2014/main" id="{8A1E9475-0CA1-4646-575C-52F859AF4E7B}"/>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05411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6C307-24FF-2331-09F0-89B276CEB150}"/>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“contains” Period</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FA4E7B12-6E82-F773-B41D-7E686E29FB05}"/>
              </a:ext>
            </a:extLst>
          </p:cNvPr>
          <p:cNvSpPr>
            <a:spLocks noChangeArrowheads="1"/>
          </p:cNvSpPr>
          <p:nvPr/>
        </p:nvSpPr>
        <p:spPr bwMode="auto">
          <a:xfrm>
            <a:off x="6867421" y="2593508"/>
            <a:ext cx="468396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Period</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required to know which is the service package offered by the order and with which validity period.</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Lazy, Cascade Persist)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1C6261D4-057E-0E53-BADE-8D037893C4DD}"/>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C6CC610D-6C76-50D6-DE77-4AD25A81927E}"/>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A419B359-9CC6-03F6-A1C5-963D5D9C170C}"/>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668C0CEA-A4B6-8594-D3AE-82F4C42C16D2}"/>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F355065D-EFC1-4953-C7FE-34B13C24A10F}"/>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7A2AA1F6-6A2A-3F4B-8095-23542F47B5B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9E90C6E4-7593-15E6-8547-6BFD3CDA99D8}"/>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CDE079A7-2F2D-87FD-DEDC-74B663495254}"/>
                </a:ext>
              </a:extLst>
            </p:cNvPr>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4" name="TextBox 12">
              <a:extLst>
                <a:ext uri="{FF2B5EF4-FFF2-40B4-BE49-F238E27FC236}">
                  <a16:creationId xmlns:a16="http://schemas.microsoft.com/office/drawing/2014/main" id="{33B27A18-BFF9-BDFD-66B4-D89212F0AE67}"/>
                </a:ext>
              </a:extLst>
            </p:cNvPr>
            <p:cNvSpPr txBox="1"/>
            <p:nvPr/>
          </p:nvSpPr>
          <p:spPr>
            <a:xfrm>
              <a:off x="2028215" y="1393800"/>
              <a:ext cx="971292" cy="369332"/>
            </a:xfrm>
            <a:prstGeom prst="rect">
              <a:avLst/>
            </a:prstGeom>
            <a:noFill/>
          </p:spPr>
          <p:txBody>
            <a:bodyPr wrap="none" rtlCol="0">
              <a:spAutoFit/>
            </a:bodyPr>
            <a:lstStyle/>
            <a:p>
              <a:r>
                <a:rPr lang="en-GB" dirty="0"/>
                <a:t>contains</a:t>
              </a:r>
            </a:p>
          </p:txBody>
        </p:sp>
        <p:sp>
          <p:nvSpPr>
            <p:cNvPr id="15" name="Rectangle 13">
              <a:extLst>
                <a:ext uri="{FF2B5EF4-FFF2-40B4-BE49-F238E27FC236}">
                  <a16:creationId xmlns:a16="http://schemas.microsoft.com/office/drawing/2014/main" id="{893DE9B4-03AA-BCBF-8616-AEB98D44DD29}"/>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B9DA9938-FAA2-93F8-E304-40D5A2063288}"/>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D435FA7A-A9E4-1415-9DF9-CE70F0CF00E5}"/>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D1C85E7D-0677-B17F-5457-A7B6587A367B}"/>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3F2D51A2-42AC-4FE0-55FE-005769E1D040}"/>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B9E00C84-5618-2F0C-66C1-52A1AA61F9E7}"/>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D6FCA0A-5612-57FD-09A4-77D8D76BD0FE}"/>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1B6623CE-439A-7FD0-7313-34B9E601FA4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46210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5BD3C6-54E9-797F-8201-4CF074860273}"/>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Orders “purchased by” User</a:t>
            </a:r>
            <a:br>
              <a:rPr kumimoji="0" lang="en-GB" altLang="en-US" sz="2000" b="0" i="0" u="none" strike="noStrike" cap="none" normalizeH="0" baseline="0" dirty="0">
                <a:ln>
                  <a:noFill/>
                </a:ln>
                <a:solidFill>
                  <a:schemeClr val="tx1"/>
                </a:solidFill>
                <a:effectLst/>
              </a:rPr>
            </a:br>
            <a:endParaRPr lang="en-US" dirty="0"/>
          </a:p>
        </p:txBody>
      </p:sp>
      <p:sp>
        <p:nvSpPr>
          <p:cNvPr id="4" name="Rectangle 3">
            <a:extLst>
              <a:ext uri="{FF2B5EF4-FFF2-40B4-BE49-F238E27FC236}">
                <a16:creationId xmlns:a16="http://schemas.microsoft.com/office/drawing/2014/main" id="{28986335-63AE-55E8-1751-C3B6BA0509DC}"/>
              </a:ext>
            </a:extLst>
          </p:cNvPr>
          <p:cNvSpPr>
            <a:spLocks noChangeArrowheads="1"/>
          </p:cNvSpPr>
          <p:nvPr/>
        </p:nvSpPr>
        <p:spPr bwMode="auto">
          <a:xfrm>
            <a:off x="7389026" y="2520774"/>
            <a:ext cx="396477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Order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required to know which orders have been purchased by the user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A98022D1-0AC4-5259-0873-3F3A49FF2992}"/>
              </a:ext>
            </a:extLst>
          </p:cNvPr>
          <p:cNvGrpSpPr/>
          <p:nvPr/>
        </p:nvGrpSpPr>
        <p:grpSpPr>
          <a:xfrm>
            <a:off x="1016295" y="2333534"/>
            <a:ext cx="4358647" cy="3627745"/>
            <a:chOff x="204531" y="1318492"/>
            <a:chExt cx="4358647" cy="3627745"/>
          </a:xfrm>
        </p:grpSpPr>
        <p:sp>
          <p:nvSpPr>
            <p:cNvPr id="7" name="Rectangle 5">
              <a:extLst>
                <a:ext uri="{FF2B5EF4-FFF2-40B4-BE49-F238E27FC236}">
                  <a16:creationId xmlns:a16="http://schemas.microsoft.com/office/drawing/2014/main" id="{04BCB464-0560-7F8A-0348-20DCD01082CD}"/>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Rectangle 6">
              <a:extLst>
                <a:ext uri="{FF2B5EF4-FFF2-40B4-BE49-F238E27FC236}">
                  <a16:creationId xmlns:a16="http://schemas.microsoft.com/office/drawing/2014/main" id="{FA8FE449-F7C2-3133-00AE-8D73D3A48F1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sp>
          <p:nvSpPr>
            <p:cNvPr id="9" name="Diamond 7">
              <a:extLst>
                <a:ext uri="{FF2B5EF4-FFF2-40B4-BE49-F238E27FC236}">
                  <a16:creationId xmlns:a16="http://schemas.microsoft.com/office/drawing/2014/main" id="{2910C4A2-4BCB-4390-503D-FFB1C02A1FE4}"/>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D665424A-BBBE-2A5E-EB39-4C8445C7FAF0}"/>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58A4D09D-400C-AD52-CC50-7DA4922C1602}"/>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8934384E-6D0C-266A-D027-25710D702D4C}"/>
                </a:ext>
              </a:extLst>
            </p:cNvPr>
            <p:cNvSpPr txBox="1"/>
            <p:nvPr/>
          </p:nvSpPr>
          <p:spPr>
            <a:xfrm>
              <a:off x="2548363" y="2105721"/>
              <a:ext cx="513282" cy="369332"/>
            </a:xfrm>
            <a:prstGeom prst="rect">
              <a:avLst/>
            </a:prstGeom>
            <a:noFill/>
          </p:spPr>
          <p:txBody>
            <a:bodyPr wrap="none" rtlCol="0">
              <a:spAutoFit/>
            </a:bodyPr>
            <a:lstStyle/>
            <a:p>
              <a:r>
                <a:rPr lang="en-GB" dirty="0"/>
                <a:t>0:N</a:t>
              </a:r>
            </a:p>
          </p:txBody>
        </p:sp>
        <p:sp>
          <p:nvSpPr>
            <p:cNvPr id="13" name="TextBox 11">
              <a:extLst>
                <a:ext uri="{FF2B5EF4-FFF2-40B4-BE49-F238E27FC236}">
                  <a16:creationId xmlns:a16="http://schemas.microsoft.com/office/drawing/2014/main" id="{E6623CC5-9043-5112-D98A-626C941EEECE}"/>
                </a:ext>
              </a:extLst>
            </p:cNvPr>
            <p:cNvSpPr txBox="1"/>
            <p:nvPr/>
          </p:nvSpPr>
          <p:spPr>
            <a:xfrm>
              <a:off x="1824778" y="2110612"/>
              <a:ext cx="301686" cy="369332"/>
            </a:xfrm>
            <a:prstGeom prst="rect">
              <a:avLst/>
            </a:prstGeom>
            <a:noFill/>
          </p:spPr>
          <p:txBody>
            <a:bodyPr wrap="none" rtlCol="0">
              <a:spAutoFit/>
            </a:bodyPr>
            <a:lstStyle/>
            <a:p>
              <a:r>
                <a:rPr lang="en-GB" dirty="0"/>
                <a:t>1</a:t>
              </a:r>
            </a:p>
          </p:txBody>
        </p:sp>
        <p:sp>
          <p:nvSpPr>
            <p:cNvPr id="14" name="TextBox 12">
              <a:extLst>
                <a:ext uri="{FF2B5EF4-FFF2-40B4-BE49-F238E27FC236}">
                  <a16:creationId xmlns:a16="http://schemas.microsoft.com/office/drawing/2014/main" id="{B618D1C3-0732-02A3-AFF6-62D0882EF557}"/>
                </a:ext>
              </a:extLst>
            </p:cNvPr>
            <p:cNvSpPr txBox="1"/>
            <p:nvPr/>
          </p:nvSpPr>
          <p:spPr>
            <a:xfrm>
              <a:off x="1680551" y="1318492"/>
              <a:ext cx="1436868" cy="369332"/>
            </a:xfrm>
            <a:prstGeom prst="rect">
              <a:avLst/>
            </a:prstGeom>
            <a:noFill/>
          </p:spPr>
          <p:txBody>
            <a:bodyPr wrap="none" rtlCol="0">
              <a:spAutoFit/>
            </a:bodyPr>
            <a:lstStyle/>
            <a:p>
              <a:r>
                <a:rPr lang="en-GB" dirty="0"/>
                <a:t>Purchased by</a:t>
              </a:r>
            </a:p>
          </p:txBody>
        </p:sp>
        <p:sp>
          <p:nvSpPr>
            <p:cNvPr id="15" name="Rectangle 13">
              <a:extLst>
                <a:ext uri="{FF2B5EF4-FFF2-40B4-BE49-F238E27FC236}">
                  <a16:creationId xmlns:a16="http://schemas.microsoft.com/office/drawing/2014/main" id="{86335147-FCA1-9CF5-9513-35F868D92586}"/>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6" name="Rectangle 14">
              <a:extLst>
                <a:ext uri="{FF2B5EF4-FFF2-40B4-BE49-F238E27FC236}">
                  <a16:creationId xmlns:a16="http://schemas.microsoft.com/office/drawing/2014/main" id="{21B8A6D3-B87B-7102-4115-F75D33C8CF63}"/>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17" name="Straight Connector 15">
              <a:extLst>
                <a:ext uri="{FF2B5EF4-FFF2-40B4-BE49-F238E27FC236}">
                  <a16:creationId xmlns:a16="http://schemas.microsoft.com/office/drawing/2014/main" id="{102BA7A8-C1A9-F937-8310-B6C085062B2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CE27355-C45D-2901-93C1-C56DAF3829C0}"/>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19" name="Rectangle 17">
              <a:extLst>
                <a:ext uri="{FF2B5EF4-FFF2-40B4-BE49-F238E27FC236}">
                  <a16:creationId xmlns:a16="http://schemas.microsoft.com/office/drawing/2014/main" id="{988452F2-D211-89D6-7863-B6EEEC0B4003}"/>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Orders</a:t>
              </a:r>
            </a:p>
          </p:txBody>
        </p:sp>
        <p:cxnSp>
          <p:nvCxnSpPr>
            <p:cNvPr id="20" name="Straight Connector 18">
              <a:extLst>
                <a:ext uri="{FF2B5EF4-FFF2-40B4-BE49-F238E27FC236}">
                  <a16:creationId xmlns:a16="http://schemas.microsoft.com/office/drawing/2014/main" id="{1FE1531B-7607-7E03-1E5D-79856BE6C223}"/>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D4205F41-E5ED-31D1-8A87-222A36F438D2}"/>
                </a:ext>
              </a:extLst>
            </p:cNvPr>
            <p:cNvSpPr txBox="1"/>
            <p:nvPr/>
          </p:nvSpPr>
          <p:spPr>
            <a:xfrm>
              <a:off x="2671888" y="3134022"/>
              <a:ext cx="300082" cy="369332"/>
            </a:xfrm>
            <a:prstGeom prst="rect">
              <a:avLst/>
            </a:prstGeom>
            <a:noFill/>
          </p:spPr>
          <p:txBody>
            <a:bodyPr wrap="none" rtlCol="0">
              <a:spAutoFit/>
            </a:bodyPr>
            <a:lstStyle/>
            <a:p>
              <a:r>
                <a:rPr lang="en-GB" dirty="0"/>
                <a:t>1</a:t>
              </a:r>
            </a:p>
          </p:txBody>
        </p:sp>
        <p:sp>
          <p:nvSpPr>
            <p:cNvPr id="22" name="TextBox 20">
              <a:extLst>
                <a:ext uri="{FF2B5EF4-FFF2-40B4-BE49-F238E27FC236}">
                  <a16:creationId xmlns:a16="http://schemas.microsoft.com/office/drawing/2014/main" id="{EDB95DCC-65D7-8047-CD2E-4BBEDAB48284}"/>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339687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E887AF-5C85-F5FC-6DAC-12AC18BD5794}"/>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User “Failed” Alert</a:t>
            </a:r>
            <a:endParaRPr lang="en-US" dirty="0"/>
          </a:p>
        </p:txBody>
      </p:sp>
      <p:sp>
        <p:nvSpPr>
          <p:cNvPr id="4" name="Rectangle 3">
            <a:extLst>
              <a:ext uri="{FF2B5EF4-FFF2-40B4-BE49-F238E27FC236}">
                <a16:creationId xmlns:a16="http://schemas.microsoft.com/office/drawing/2014/main" id="{FF0F03F7-F901-F01F-E9BB-061599F31F7B}"/>
              </a:ext>
            </a:extLst>
          </p:cNvPr>
          <p:cNvSpPr>
            <a:spLocks noChangeArrowheads="1"/>
          </p:cNvSpPr>
          <p:nvPr/>
        </p:nvSpPr>
        <p:spPr bwMode="auto">
          <a:xfrm>
            <a:off x="7599539" y="2528335"/>
            <a:ext cx="360006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User -&gt; Alert</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All)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Alert -&gt; User</a:t>
            </a: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@OneToOne (Fetch Eager, Cascade None)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E85DE433-30D3-4D5A-E24A-03E512470DF5}"/>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51F023BC-CE63-5D70-6C8F-BFF098B19FF8}"/>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8" name="Rectangle 6">
              <a:extLst>
                <a:ext uri="{FF2B5EF4-FFF2-40B4-BE49-F238E27FC236}">
                  <a16:creationId xmlns:a16="http://schemas.microsoft.com/office/drawing/2014/main" id="{6A95465B-E04A-5431-B017-F02492EBB88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9" name="Diamond 7">
              <a:extLst>
                <a:ext uri="{FF2B5EF4-FFF2-40B4-BE49-F238E27FC236}">
                  <a16:creationId xmlns:a16="http://schemas.microsoft.com/office/drawing/2014/main" id="{4A2D93DD-BF6B-DF5D-4E07-B0EE95538749}"/>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5E685C5B-F63F-E5AC-0450-7FF924C5AC7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CDACDF2-D66A-22D8-A99E-29783BF555E3}"/>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A1157207-611B-BB66-A87A-946F9BD98A95}"/>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1E86772A-D155-B19C-B3C8-47F815AE2DDD}"/>
                </a:ext>
              </a:extLst>
            </p:cNvPr>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4" name="TextBox 12">
              <a:extLst>
                <a:ext uri="{FF2B5EF4-FFF2-40B4-BE49-F238E27FC236}">
                  <a16:creationId xmlns:a16="http://schemas.microsoft.com/office/drawing/2014/main" id="{40A99F92-EE03-CA75-46DD-D286FD38310F}"/>
                </a:ext>
              </a:extLst>
            </p:cNvPr>
            <p:cNvSpPr txBox="1"/>
            <p:nvPr/>
          </p:nvSpPr>
          <p:spPr>
            <a:xfrm>
              <a:off x="2028215" y="1393800"/>
              <a:ext cx="737894" cy="369332"/>
            </a:xfrm>
            <a:prstGeom prst="rect">
              <a:avLst/>
            </a:prstGeom>
            <a:noFill/>
          </p:spPr>
          <p:txBody>
            <a:bodyPr wrap="none" rtlCol="0">
              <a:spAutoFit/>
            </a:bodyPr>
            <a:lstStyle/>
            <a:p>
              <a:r>
                <a:rPr lang="en-GB" dirty="0"/>
                <a:t>Failed</a:t>
              </a:r>
            </a:p>
          </p:txBody>
        </p:sp>
        <p:sp>
          <p:nvSpPr>
            <p:cNvPr id="15" name="Rectangle 13">
              <a:extLst>
                <a:ext uri="{FF2B5EF4-FFF2-40B4-BE49-F238E27FC236}">
                  <a16:creationId xmlns:a16="http://schemas.microsoft.com/office/drawing/2014/main" id="{9B604289-15BF-4553-B7E5-FE35CA1CB703}"/>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6" name="Rectangle 14">
              <a:extLst>
                <a:ext uri="{FF2B5EF4-FFF2-40B4-BE49-F238E27FC236}">
                  <a16:creationId xmlns:a16="http://schemas.microsoft.com/office/drawing/2014/main" id="{889C08DE-0FD3-A66F-768A-95BB0566F924}"/>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7" name="Straight Connector 15">
              <a:extLst>
                <a:ext uri="{FF2B5EF4-FFF2-40B4-BE49-F238E27FC236}">
                  <a16:creationId xmlns:a16="http://schemas.microsoft.com/office/drawing/2014/main" id="{48AC09FA-DE7D-540E-EF53-2A4D7DF20783}"/>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EB7B05FB-7247-748C-A38E-3E345366E7B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9" name="Rectangle 17">
              <a:extLst>
                <a:ext uri="{FF2B5EF4-FFF2-40B4-BE49-F238E27FC236}">
                  <a16:creationId xmlns:a16="http://schemas.microsoft.com/office/drawing/2014/main" id="{E9B8B333-4F00-01D3-A7FD-2C41442FFEEE}"/>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20" name="Straight Connector 18">
              <a:extLst>
                <a:ext uri="{FF2B5EF4-FFF2-40B4-BE49-F238E27FC236}">
                  <a16:creationId xmlns:a16="http://schemas.microsoft.com/office/drawing/2014/main" id="{1A574BFA-ADF1-D7BD-13D6-6D61ADADF56F}"/>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2E277A44-D83C-A9FF-7520-EB82D5F8057A}"/>
                </a:ext>
              </a:extLst>
            </p:cNvPr>
            <p:cNvSpPr txBox="1"/>
            <p:nvPr/>
          </p:nvSpPr>
          <p:spPr>
            <a:xfrm>
              <a:off x="2671888" y="3134022"/>
              <a:ext cx="481222" cy="369332"/>
            </a:xfrm>
            <a:prstGeom prst="rect">
              <a:avLst/>
            </a:prstGeom>
            <a:noFill/>
          </p:spPr>
          <p:txBody>
            <a:bodyPr wrap="none" rtlCol="0">
              <a:spAutoFit/>
            </a:bodyPr>
            <a:lstStyle/>
            <a:p>
              <a:r>
                <a:rPr lang="en-GB" dirty="0"/>
                <a:t>0:1</a:t>
              </a:r>
            </a:p>
          </p:txBody>
        </p:sp>
        <p:sp>
          <p:nvSpPr>
            <p:cNvPr id="22" name="TextBox 20">
              <a:extLst>
                <a:ext uri="{FF2B5EF4-FFF2-40B4-BE49-F238E27FC236}">
                  <a16:creationId xmlns:a16="http://schemas.microsoft.com/office/drawing/2014/main" id="{5FF4D39E-36A5-166B-6F7D-6172675DE2A4}"/>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7779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0053A-853D-2579-E47D-366B37094FAC}"/>
              </a:ext>
            </a:extLst>
          </p:cNvPr>
          <p:cNvSpPr>
            <a:spLocks noGrp="1"/>
          </p:cNvSpPr>
          <p:nvPr>
            <p:ph type="title"/>
          </p:nvPr>
        </p:nvSpPr>
        <p:spPr/>
        <p:txBody>
          <a:bodyPr>
            <a:normAutofit/>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“Includes” </a:t>
            </a:r>
            <a:r>
              <a:rPr kumimoji="0" lang="en-GB" altLang="en-US" sz="4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OptionalProduct</a:t>
            </a:r>
            <a:endParaRPr lang="en-US" dirty="0"/>
          </a:p>
        </p:txBody>
      </p:sp>
      <p:sp>
        <p:nvSpPr>
          <p:cNvPr id="6" name="Rectangle 6">
            <a:extLst>
              <a:ext uri="{FF2B5EF4-FFF2-40B4-BE49-F238E27FC236}">
                <a16:creationId xmlns:a16="http://schemas.microsoft.com/office/drawing/2014/main" id="{BF324F42-D49C-9DCB-402F-2D232C6590EE}"/>
              </a:ext>
            </a:extLst>
          </p:cNvPr>
          <p:cNvSpPr>
            <a:spLocks noChangeArrowheads="1"/>
          </p:cNvSpPr>
          <p:nvPr/>
        </p:nvSpPr>
        <p:spPr bwMode="auto">
          <a:xfrm>
            <a:off x="7619356" y="2593508"/>
            <a:ext cx="38722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endPar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Eager, Cascade None)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OptionalProduct</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@ManyToMany (Fetch Lazy, Cascade Persist) is not requested by the specification, but it is mapped for simplicity and for potential future purpose.</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7" name="Gruppo 6">
            <a:extLst>
              <a:ext uri="{FF2B5EF4-FFF2-40B4-BE49-F238E27FC236}">
                <a16:creationId xmlns:a16="http://schemas.microsoft.com/office/drawing/2014/main" id="{CBCC08B5-9769-0787-DD54-4F2B50D49108}"/>
              </a:ext>
            </a:extLst>
          </p:cNvPr>
          <p:cNvGrpSpPr/>
          <p:nvPr/>
        </p:nvGrpSpPr>
        <p:grpSpPr>
          <a:xfrm>
            <a:off x="1016295" y="2408842"/>
            <a:ext cx="4358647" cy="3552437"/>
            <a:chOff x="204531" y="1393800"/>
            <a:chExt cx="4358647" cy="3552437"/>
          </a:xfrm>
        </p:grpSpPr>
        <p:sp>
          <p:nvSpPr>
            <p:cNvPr id="8" name="Rectangle 5">
              <a:extLst>
                <a:ext uri="{FF2B5EF4-FFF2-40B4-BE49-F238E27FC236}">
                  <a16:creationId xmlns:a16="http://schemas.microsoft.com/office/drawing/2014/main" id="{E0D25701-6858-6ADA-0FB2-354C2CB52290}"/>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9" name="Rectangle 6">
              <a:extLst>
                <a:ext uri="{FF2B5EF4-FFF2-40B4-BE49-F238E27FC236}">
                  <a16:creationId xmlns:a16="http://schemas.microsoft.com/office/drawing/2014/main" id="{B6016B6B-9619-5C04-DEBC-D62000132BE0}"/>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10" name="Diamond 7">
              <a:extLst>
                <a:ext uri="{FF2B5EF4-FFF2-40B4-BE49-F238E27FC236}">
                  <a16:creationId xmlns:a16="http://schemas.microsoft.com/office/drawing/2014/main" id="{C653141D-9EA4-710C-5D60-7D51A391FAF7}"/>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1" name="Straight Connector 8">
              <a:extLst>
                <a:ext uri="{FF2B5EF4-FFF2-40B4-BE49-F238E27FC236}">
                  <a16:creationId xmlns:a16="http://schemas.microsoft.com/office/drawing/2014/main" id="{F396B0D2-9FAB-84C7-B817-CB0D9A17347F}"/>
                </a:ext>
              </a:extLst>
            </p:cNvPr>
            <p:cNvCxnSpPr>
              <a:stCxn id="8"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09E0AD32-7620-EECB-0750-BD5F60C64FCE}"/>
                </a:ext>
              </a:extLst>
            </p:cNvPr>
            <p:cNvCxnSpPr>
              <a:stCxn id="10"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1EE74632-CA29-A755-3C22-60D6A686CBDD}"/>
                </a:ext>
              </a:extLst>
            </p:cNvPr>
            <p:cNvSpPr txBox="1"/>
            <p:nvPr/>
          </p:nvSpPr>
          <p:spPr>
            <a:xfrm>
              <a:off x="2548363" y="2105721"/>
              <a:ext cx="561372" cy="369332"/>
            </a:xfrm>
            <a:prstGeom prst="rect">
              <a:avLst/>
            </a:prstGeom>
            <a:noFill/>
          </p:spPr>
          <p:txBody>
            <a:bodyPr wrap="none" rtlCol="0">
              <a:spAutoFit/>
            </a:bodyPr>
            <a:lstStyle/>
            <a:p>
              <a:r>
                <a:rPr lang="en-GB" dirty="0"/>
                <a:t>0:M</a:t>
              </a:r>
            </a:p>
          </p:txBody>
        </p:sp>
        <p:sp>
          <p:nvSpPr>
            <p:cNvPr id="14" name="TextBox 11">
              <a:extLst>
                <a:ext uri="{FF2B5EF4-FFF2-40B4-BE49-F238E27FC236}">
                  <a16:creationId xmlns:a16="http://schemas.microsoft.com/office/drawing/2014/main" id="{771E64A3-6691-05B7-16BF-7A59638EEA42}"/>
                </a:ext>
              </a:extLst>
            </p:cNvPr>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5" name="TextBox 12">
              <a:extLst>
                <a:ext uri="{FF2B5EF4-FFF2-40B4-BE49-F238E27FC236}">
                  <a16:creationId xmlns:a16="http://schemas.microsoft.com/office/drawing/2014/main" id="{85E62E26-C31E-3821-D6B6-68BEA15A3D4E}"/>
                </a:ext>
              </a:extLst>
            </p:cNvPr>
            <p:cNvSpPr txBox="1"/>
            <p:nvPr/>
          </p:nvSpPr>
          <p:spPr>
            <a:xfrm>
              <a:off x="2028215" y="1393800"/>
              <a:ext cx="963725" cy="369332"/>
            </a:xfrm>
            <a:prstGeom prst="rect">
              <a:avLst/>
            </a:prstGeom>
            <a:noFill/>
          </p:spPr>
          <p:txBody>
            <a:bodyPr wrap="none" rtlCol="0">
              <a:spAutoFit/>
            </a:bodyPr>
            <a:lstStyle/>
            <a:p>
              <a:r>
                <a:rPr lang="en-GB" dirty="0"/>
                <a:t>Includes</a:t>
              </a:r>
            </a:p>
          </p:txBody>
        </p:sp>
        <p:sp>
          <p:nvSpPr>
            <p:cNvPr id="16" name="Rectangle 13">
              <a:extLst>
                <a:ext uri="{FF2B5EF4-FFF2-40B4-BE49-F238E27FC236}">
                  <a16:creationId xmlns:a16="http://schemas.microsoft.com/office/drawing/2014/main" id="{04F65C88-791F-3FED-189D-0FBA21551078}"/>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17" name="Rectangle 14">
              <a:extLst>
                <a:ext uri="{FF2B5EF4-FFF2-40B4-BE49-F238E27FC236}">
                  <a16:creationId xmlns:a16="http://schemas.microsoft.com/office/drawing/2014/main" id="{87D3DAC8-6E09-BA49-67FE-B5214CD90CB9}"/>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8" name="Straight Connector 15">
              <a:extLst>
                <a:ext uri="{FF2B5EF4-FFF2-40B4-BE49-F238E27FC236}">
                  <a16:creationId xmlns:a16="http://schemas.microsoft.com/office/drawing/2014/main" id="{90EF9633-83B7-88A0-6161-073A7E1A294C}"/>
                </a:ext>
              </a:extLst>
            </p:cNvPr>
            <p:cNvCxnSpPr>
              <a:stCxn id="16" idx="1"/>
              <a:endCxn id="17"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BFFBBD15-E43F-235F-10B1-2C3F78558664}"/>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OptionalProduct</a:t>
              </a:r>
              <a:endParaRPr lang="en-GB" dirty="0"/>
            </a:p>
          </p:txBody>
        </p:sp>
        <p:sp>
          <p:nvSpPr>
            <p:cNvPr id="20" name="Rectangle 17">
              <a:extLst>
                <a:ext uri="{FF2B5EF4-FFF2-40B4-BE49-F238E27FC236}">
                  <a16:creationId xmlns:a16="http://schemas.microsoft.com/office/drawing/2014/main" id="{478138B8-50DF-39B3-81D0-D0BBD152384C}"/>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1" name="Straight Connector 18">
              <a:extLst>
                <a:ext uri="{FF2B5EF4-FFF2-40B4-BE49-F238E27FC236}">
                  <a16:creationId xmlns:a16="http://schemas.microsoft.com/office/drawing/2014/main" id="{58F5C6C6-F810-67FD-1ABE-14F932DEDB49}"/>
                </a:ext>
              </a:extLst>
            </p:cNvPr>
            <p:cNvCxnSpPr>
              <a:stCxn id="19" idx="1"/>
              <a:endCxn id="20"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19">
              <a:extLst>
                <a:ext uri="{FF2B5EF4-FFF2-40B4-BE49-F238E27FC236}">
                  <a16:creationId xmlns:a16="http://schemas.microsoft.com/office/drawing/2014/main" id="{28D7095C-3CC8-439B-1F89-DF68829350C3}"/>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3" name="TextBox 20">
              <a:extLst>
                <a:ext uri="{FF2B5EF4-FFF2-40B4-BE49-F238E27FC236}">
                  <a16:creationId xmlns:a16="http://schemas.microsoft.com/office/drawing/2014/main" id="{A87A0C66-BC7A-D935-D35D-EE46A33ACCB7}"/>
                </a:ext>
              </a:extLst>
            </p:cNvPr>
            <p:cNvSpPr txBox="1"/>
            <p:nvPr/>
          </p:nvSpPr>
          <p:spPr>
            <a:xfrm>
              <a:off x="1786359" y="4308305"/>
              <a:ext cx="301686" cy="369332"/>
            </a:xfrm>
            <a:prstGeom prst="rect">
              <a:avLst/>
            </a:prstGeom>
            <a:noFill/>
          </p:spPr>
          <p:txBody>
            <a:bodyPr wrap="none" rtlCol="0">
              <a:spAutoFit/>
            </a:bodyPr>
            <a:lstStyle/>
            <a:p>
              <a:r>
                <a:rPr lang="en-GB" dirty="0"/>
                <a:t>*</a:t>
              </a:r>
            </a:p>
          </p:txBody>
        </p:sp>
      </p:grpSp>
    </p:spTree>
    <p:extLst>
      <p:ext uri="{BB962C8B-B14F-4D97-AF65-F5344CB8AC3E}">
        <p14:creationId xmlns:p14="http://schemas.microsoft.com/office/powerpoint/2010/main" val="4256637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1A00C9-2E19-75DC-E13E-D3316AD4B147}"/>
              </a:ext>
            </a:extLst>
          </p:cNvPr>
          <p:cNvSpPr>
            <a:spLocks noGrp="1"/>
          </p:cNvSpPr>
          <p:nvPr>
            <p:ph type="title"/>
          </p:nvPr>
        </p:nvSpPr>
        <p:spPr/>
        <p:txBody>
          <a:bodyPr/>
          <a:lstStyle/>
          <a:p>
            <a:r>
              <a:rPr kumimoji="0" lang="en-GB"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Relationship Service Package “Has” Period</a:t>
            </a:r>
            <a:endParaRPr lang="en-US" dirty="0"/>
          </a:p>
        </p:txBody>
      </p:sp>
      <p:sp>
        <p:nvSpPr>
          <p:cNvPr id="4" name="Rectangle 3">
            <a:extLst>
              <a:ext uri="{FF2B5EF4-FFF2-40B4-BE49-F238E27FC236}">
                <a16:creationId xmlns:a16="http://schemas.microsoft.com/office/drawing/2014/main" id="{4A531025-9672-1651-3040-F3911A859D9A}"/>
              </a:ext>
            </a:extLst>
          </p:cNvPr>
          <p:cNvSpPr>
            <a:spLocks noChangeArrowheads="1"/>
          </p:cNvSpPr>
          <p:nvPr/>
        </p:nvSpPr>
        <p:spPr bwMode="auto">
          <a:xfrm>
            <a:off x="6844819" y="2620668"/>
            <a:ext cx="439471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-&gt; Period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@ManyToOne (Fetch Eager, Cascade Persist) is requested by the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GB" altLang="en-US"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Period -&gt; </a:t>
            </a:r>
            <a:r>
              <a:rPr kumimoji="0" lang="en-GB" altLang="en-US" sz="12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ServicePackage</a:t>
            </a:r>
            <a:endParaRPr lang="en-GB" altLang="en-US" sz="1200" b="1" dirty="0">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@OneToMany (Fetch Eager, Cascade None is requested by the specification.</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pSp>
        <p:nvGrpSpPr>
          <p:cNvPr id="6" name="Gruppo 5">
            <a:extLst>
              <a:ext uri="{FF2B5EF4-FFF2-40B4-BE49-F238E27FC236}">
                <a16:creationId xmlns:a16="http://schemas.microsoft.com/office/drawing/2014/main" id="{7914CB84-D602-9B58-EC3C-28CD0BFA8C5C}"/>
              </a:ext>
            </a:extLst>
          </p:cNvPr>
          <p:cNvGrpSpPr/>
          <p:nvPr/>
        </p:nvGrpSpPr>
        <p:grpSpPr>
          <a:xfrm>
            <a:off x="1016295" y="2408842"/>
            <a:ext cx="4358647" cy="3552437"/>
            <a:chOff x="204531" y="1393800"/>
            <a:chExt cx="4358647" cy="3552437"/>
          </a:xfrm>
        </p:grpSpPr>
        <p:sp>
          <p:nvSpPr>
            <p:cNvPr id="7" name="Rectangle 5">
              <a:extLst>
                <a:ext uri="{FF2B5EF4-FFF2-40B4-BE49-F238E27FC236}">
                  <a16:creationId xmlns:a16="http://schemas.microsoft.com/office/drawing/2014/main" id="{6B82AC84-8B75-DF3E-9E42-625149151A39}"/>
                </a:ext>
              </a:extLst>
            </p:cNvPr>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8" name="Rectangle 6">
              <a:extLst>
                <a:ext uri="{FF2B5EF4-FFF2-40B4-BE49-F238E27FC236}">
                  <a16:creationId xmlns:a16="http://schemas.microsoft.com/office/drawing/2014/main" id="{C3349D21-576E-46E0-57DA-DA97066379BB}"/>
                </a:ext>
              </a:extLst>
            </p:cNvPr>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9" name="Diamond 7">
              <a:extLst>
                <a:ext uri="{FF2B5EF4-FFF2-40B4-BE49-F238E27FC236}">
                  <a16:creationId xmlns:a16="http://schemas.microsoft.com/office/drawing/2014/main" id="{C5FCE15D-F882-FB6E-62D4-E5E078987850}"/>
                </a:ext>
              </a:extLst>
            </p:cNvPr>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10" name="Straight Connector 8">
              <a:extLst>
                <a:ext uri="{FF2B5EF4-FFF2-40B4-BE49-F238E27FC236}">
                  <a16:creationId xmlns:a16="http://schemas.microsoft.com/office/drawing/2014/main" id="{4E032F6F-5C0B-C314-D938-D89822FC7A67}"/>
                </a:ext>
              </a:extLst>
            </p:cNvPr>
            <p:cNvCxnSpPr>
              <a:stCxn id="7"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9">
              <a:extLst>
                <a:ext uri="{FF2B5EF4-FFF2-40B4-BE49-F238E27FC236}">
                  <a16:creationId xmlns:a16="http://schemas.microsoft.com/office/drawing/2014/main" id="{42833AEE-1F39-C29A-C4C2-638AEF2A7880}"/>
                </a:ext>
              </a:extLst>
            </p:cNvPr>
            <p:cNvCxnSpPr>
              <a:stCxn id="9"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553DD6DE-D9C2-E2CD-DC62-B55C26DFD549}"/>
                </a:ext>
              </a:extLst>
            </p:cNvPr>
            <p:cNvSpPr txBox="1"/>
            <p:nvPr/>
          </p:nvSpPr>
          <p:spPr>
            <a:xfrm>
              <a:off x="2548363" y="2105721"/>
              <a:ext cx="301686" cy="369332"/>
            </a:xfrm>
            <a:prstGeom prst="rect">
              <a:avLst/>
            </a:prstGeom>
            <a:noFill/>
          </p:spPr>
          <p:txBody>
            <a:bodyPr wrap="none" rtlCol="0">
              <a:spAutoFit/>
            </a:bodyPr>
            <a:lstStyle/>
            <a:p>
              <a:r>
                <a:rPr lang="en-GB" dirty="0"/>
                <a:t>1</a:t>
              </a:r>
            </a:p>
          </p:txBody>
        </p:sp>
        <p:sp>
          <p:nvSpPr>
            <p:cNvPr id="13" name="TextBox 11">
              <a:extLst>
                <a:ext uri="{FF2B5EF4-FFF2-40B4-BE49-F238E27FC236}">
                  <a16:creationId xmlns:a16="http://schemas.microsoft.com/office/drawing/2014/main" id="{F6B8253E-F77B-F7D0-EF14-699731083738}"/>
                </a:ext>
              </a:extLst>
            </p:cNvPr>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4" name="TextBox 12">
              <a:extLst>
                <a:ext uri="{FF2B5EF4-FFF2-40B4-BE49-F238E27FC236}">
                  <a16:creationId xmlns:a16="http://schemas.microsoft.com/office/drawing/2014/main" id="{31E44519-8B2B-6B80-C4B3-275687130F23}"/>
                </a:ext>
              </a:extLst>
            </p:cNvPr>
            <p:cNvSpPr txBox="1"/>
            <p:nvPr/>
          </p:nvSpPr>
          <p:spPr>
            <a:xfrm>
              <a:off x="2028215" y="1393800"/>
              <a:ext cx="529312" cy="369332"/>
            </a:xfrm>
            <a:prstGeom prst="rect">
              <a:avLst/>
            </a:prstGeom>
            <a:noFill/>
          </p:spPr>
          <p:txBody>
            <a:bodyPr wrap="none" rtlCol="0">
              <a:spAutoFit/>
            </a:bodyPr>
            <a:lstStyle/>
            <a:p>
              <a:r>
                <a:rPr lang="en-GB" dirty="0"/>
                <a:t>Has</a:t>
              </a:r>
            </a:p>
          </p:txBody>
        </p:sp>
        <p:sp>
          <p:nvSpPr>
            <p:cNvPr id="15" name="Rectangle 13">
              <a:extLst>
                <a:ext uri="{FF2B5EF4-FFF2-40B4-BE49-F238E27FC236}">
                  <a16:creationId xmlns:a16="http://schemas.microsoft.com/office/drawing/2014/main" id="{A2841BCE-3BA0-9197-B235-765878F63897}"/>
                </a:ext>
              </a:extLst>
            </p:cNvPr>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6" name="Rectangle 14">
              <a:extLst>
                <a:ext uri="{FF2B5EF4-FFF2-40B4-BE49-F238E27FC236}">
                  <a16:creationId xmlns:a16="http://schemas.microsoft.com/office/drawing/2014/main" id="{85C432B3-5A65-DC52-357F-FF68B571DFC2}"/>
                </a:ext>
              </a:extLst>
            </p:cNvPr>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7" name="Straight Connector 15">
              <a:extLst>
                <a:ext uri="{FF2B5EF4-FFF2-40B4-BE49-F238E27FC236}">
                  <a16:creationId xmlns:a16="http://schemas.microsoft.com/office/drawing/2014/main" id="{0E30E226-1875-E03B-D143-F2DCE8F41BD7}"/>
                </a:ext>
              </a:extLst>
            </p:cNvPr>
            <p:cNvCxnSpPr>
              <a:stCxn id="15" idx="1"/>
              <a:endCxn id="16"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7869F95D-BA36-5A4D-D2C6-E96FF389FA76}"/>
                </a:ext>
              </a:extLst>
            </p:cNvPr>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Period</a:t>
              </a:r>
            </a:p>
          </p:txBody>
        </p:sp>
        <p:sp>
          <p:nvSpPr>
            <p:cNvPr id="19" name="Rectangle 17">
              <a:extLst>
                <a:ext uri="{FF2B5EF4-FFF2-40B4-BE49-F238E27FC236}">
                  <a16:creationId xmlns:a16="http://schemas.microsoft.com/office/drawing/2014/main" id="{CE011FB7-E9D3-7EDF-A203-333CE8432526}"/>
                </a:ext>
              </a:extLst>
            </p:cNvPr>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20" name="Straight Connector 18">
              <a:extLst>
                <a:ext uri="{FF2B5EF4-FFF2-40B4-BE49-F238E27FC236}">
                  <a16:creationId xmlns:a16="http://schemas.microsoft.com/office/drawing/2014/main" id="{CA54B755-DE63-EA76-E50C-8BD1675863CA}"/>
                </a:ext>
              </a:extLst>
            </p:cNvPr>
            <p:cNvCxnSpPr>
              <a:stCxn id="18" idx="1"/>
              <a:endCxn id="19"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19">
              <a:extLst>
                <a:ext uri="{FF2B5EF4-FFF2-40B4-BE49-F238E27FC236}">
                  <a16:creationId xmlns:a16="http://schemas.microsoft.com/office/drawing/2014/main" id="{6C320695-AD5E-5116-9AB2-E800AEC0B854}"/>
                </a:ext>
              </a:extLst>
            </p:cNvPr>
            <p:cNvSpPr txBox="1"/>
            <p:nvPr/>
          </p:nvSpPr>
          <p:spPr>
            <a:xfrm>
              <a:off x="2671888" y="3134022"/>
              <a:ext cx="300082" cy="369332"/>
            </a:xfrm>
            <a:prstGeom prst="rect">
              <a:avLst/>
            </a:prstGeom>
            <a:noFill/>
          </p:spPr>
          <p:txBody>
            <a:bodyPr wrap="none" rtlCol="0">
              <a:spAutoFit/>
            </a:bodyPr>
            <a:lstStyle/>
            <a:p>
              <a:r>
                <a:rPr lang="en-GB" dirty="0"/>
                <a:t>+</a:t>
              </a:r>
            </a:p>
          </p:txBody>
        </p:sp>
        <p:sp>
          <p:nvSpPr>
            <p:cNvPr id="22" name="TextBox 20">
              <a:extLst>
                <a:ext uri="{FF2B5EF4-FFF2-40B4-BE49-F238E27FC236}">
                  <a16:creationId xmlns:a16="http://schemas.microsoft.com/office/drawing/2014/main" id="{EC2C68CD-0C84-FC9A-D54C-A30CB7D5E9D3}"/>
                </a:ext>
              </a:extLst>
            </p:cNvPr>
            <p:cNvSpPr txBox="1"/>
            <p:nvPr/>
          </p:nvSpPr>
          <p:spPr>
            <a:xfrm>
              <a:off x="1786359" y="4308305"/>
              <a:ext cx="301686" cy="369332"/>
            </a:xfrm>
            <a:prstGeom prst="rect">
              <a:avLst/>
            </a:prstGeom>
            <a:noFill/>
          </p:spPr>
          <p:txBody>
            <a:bodyPr wrap="none" rtlCol="0">
              <a:spAutoFit/>
            </a:bodyPr>
            <a:lstStyle/>
            <a:p>
              <a:r>
                <a:rPr lang="en-GB" dirty="0"/>
                <a:t>1</a:t>
              </a:r>
            </a:p>
          </p:txBody>
        </p:sp>
      </p:grpSp>
    </p:spTree>
    <p:extLst>
      <p:ext uri="{BB962C8B-B14F-4D97-AF65-F5344CB8AC3E}">
        <p14:creationId xmlns:p14="http://schemas.microsoft.com/office/powerpoint/2010/main" val="2162653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066DDAA7-D167-3C15-F083-41DF959F25A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400" b="1" dirty="0" err="1">
                <a:effectLst/>
                <a:latin typeface="Arial" panose="020B0604020202020204" pitchFamily="34" charset="0"/>
                <a:ea typeface="Calibri" panose="020F0502020204030204" pitchFamily="34" charset="0"/>
                <a:cs typeface="Arial" panose="020B0604020202020204" pitchFamily="34" charset="0"/>
              </a:rPr>
              <a:t>Entities</a:t>
            </a:r>
            <a:r>
              <a:rPr lang="it-IT" sz="4400" b="1" dirty="0">
                <a:effectLst/>
                <a:latin typeface="Arial" panose="020B0604020202020204" pitchFamily="34" charset="0"/>
                <a:ea typeface="Calibri" panose="020F0502020204030204" pitchFamily="34" charset="0"/>
                <a:cs typeface="Arial" panose="020B0604020202020204" pitchFamily="34" charset="0"/>
              </a:rPr>
              <a:t> code</a:t>
            </a:r>
            <a:endParaRPr lang="en-US" dirty="0"/>
          </a:p>
        </p:txBody>
      </p:sp>
    </p:spTree>
    <p:extLst>
      <p:ext uri="{BB962C8B-B14F-4D97-AF65-F5344CB8AC3E}">
        <p14:creationId xmlns:p14="http://schemas.microsoft.com/office/powerpoint/2010/main" val="1964500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1815D2-DB72-7253-BAB6-FDBFC1D08CE2}"/>
              </a:ext>
            </a:extLst>
          </p:cNvPr>
          <p:cNvSpPr>
            <a:spLocks noGrp="1"/>
          </p:cNvSpPr>
          <p:nvPr>
            <p:ph type="title"/>
          </p:nvPr>
        </p:nvSpPr>
        <p:spPr/>
        <p:txBody>
          <a:bodyPr/>
          <a:lstStyle/>
          <a:p>
            <a:r>
              <a:rPr lang="en-US" dirty="0"/>
              <a:t>Alert Entity</a:t>
            </a:r>
          </a:p>
        </p:txBody>
      </p:sp>
      <p:sp>
        <p:nvSpPr>
          <p:cNvPr id="3" name="Rectangle 1">
            <a:extLst>
              <a:ext uri="{FF2B5EF4-FFF2-40B4-BE49-F238E27FC236}">
                <a16:creationId xmlns:a16="http://schemas.microsoft.com/office/drawing/2014/main" id="{98B665CB-83D6-DD50-0FFA-33E7D3D3FB1E}"/>
              </a:ext>
            </a:extLst>
          </p:cNvPr>
          <p:cNvSpPr>
            <a:spLocks noChangeArrowheads="1"/>
          </p:cNvSpPr>
          <p:nvPr/>
        </p:nvSpPr>
        <p:spPr bwMode="auto">
          <a:xfrm>
            <a:off x="709127" y="335630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9D89530-FE45-A830-F942-BCB407B50497}"/>
              </a:ext>
            </a:extLst>
          </p:cNvPr>
          <p:cNvSpPr>
            <a:spLocks noChangeArrowheads="1"/>
          </p:cNvSpPr>
          <p:nvPr/>
        </p:nvSpPr>
        <p:spPr bwMode="auto">
          <a:xfrm>
            <a:off x="838159" y="1549331"/>
            <a:ext cx="5503430" cy="4216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"alert"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AlertEntity.getAlerts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 a FROM </a:t>
            </a:r>
            <a:r>
              <a:rPr kumimoji="0" lang="en-US" altLang="en-US" sz="1000" b="0" i="0" u="none" strike="noStrike" cap="none" normalizeH="0" baseline="0" dirty="0" err="1">
                <a:ln>
                  <a:noFill/>
                </a:ln>
                <a:solidFill>
                  <a:srgbClr val="067D17"/>
                </a:solidFill>
                <a:effectLst/>
                <a:latin typeface="JetBrains Mono"/>
              </a:rPr>
              <a:t>AlertEntity</a:t>
            </a:r>
            <a:r>
              <a:rPr kumimoji="0" lang="en-US" altLang="en-US" sz="1000" b="0" i="0" u="none" strike="noStrike" cap="none" normalizeH="0" baseline="0" dirty="0">
                <a:ln>
                  <a:noFill/>
                </a:ln>
                <a:solidFill>
                  <a:srgbClr val="067D17"/>
                </a:solidFill>
                <a:effectLst/>
                <a:latin typeface="JetBrains Mono"/>
              </a:rPr>
              <a:t> a"</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AlertEntity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alertID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alertID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"amount"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a:ln>
                  <a:noFill/>
                </a:ln>
                <a:solidFill>
                  <a:srgbClr val="871094"/>
                </a:solidFill>
                <a:effectLst/>
                <a:latin typeface="JetBrains Mono"/>
              </a:rPr>
              <a:t>amount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lastRejectionDateTime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lastRejectionDateTime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@OneToOne</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relatedUser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2B953F2-292C-D338-9836-A6016162B8C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43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8466E-DD77-440A-4524-46E9DBFA48F2}"/>
              </a:ext>
            </a:extLst>
          </p:cNvPr>
          <p:cNvSpPr>
            <a:spLocks noGrp="1"/>
          </p:cNvSpPr>
          <p:nvPr>
            <p:ph type="title"/>
          </p:nvPr>
        </p:nvSpPr>
        <p:spPr/>
        <p:txBody>
          <a:bodyPr/>
          <a:lstStyle/>
          <a:p>
            <a:r>
              <a:rPr lang="en-US" dirty="0"/>
              <a:t>Average Sales Optional Product per Service Package Entity</a:t>
            </a:r>
          </a:p>
        </p:txBody>
      </p:sp>
      <p:sp>
        <p:nvSpPr>
          <p:cNvPr id="4" name="Rectangle 1">
            <a:extLst>
              <a:ext uri="{FF2B5EF4-FFF2-40B4-BE49-F238E27FC236}">
                <a16:creationId xmlns:a16="http://schemas.microsoft.com/office/drawing/2014/main" id="{1AE2573A-7899-B133-5703-63A0F4575F79}"/>
              </a:ext>
            </a:extLst>
          </p:cNvPr>
          <p:cNvSpPr>
            <a:spLocks noChangeArrowheads="1"/>
          </p:cNvSpPr>
          <p:nvPr/>
        </p:nvSpPr>
        <p:spPr bwMode="auto">
          <a:xfrm>
            <a:off x="823408" y="1929252"/>
            <a:ext cx="10364317"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average_sales_optionalproduct_per_servicepackage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"AverageSalesOptionalProductPerServicePackageEntity.getAverageSales"</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AverageSalesOptionalProductPerServicePackageEntity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AverageSalesOptionalProductPerServicePackageEntity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averageOptionalProducts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averageOptionalProducts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26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Consumer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4" name="TextBox 3">
            <a:extLst>
              <a:ext uri="{FF2B5EF4-FFF2-40B4-BE49-F238E27FC236}">
                <a16:creationId xmlns:a16="http://schemas.microsoft.com/office/drawing/2014/main" id="{FE38F0D6-890E-0664-C364-1EE377D3500B}"/>
              </a:ext>
            </a:extLst>
          </p:cNvPr>
          <p:cNvSpPr txBox="1"/>
          <p:nvPr/>
        </p:nvSpPr>
        <p:spPr>
          <a:xfrm>
            <a:off x="838200" y="1679614"/>
            <a:ext cx="10515599" cy="4185761"/>
          </a:xfrm>
          <a:prstGeom prst="rect">
            <a:avLst/>
          </a:prstGeom>
          <a:noFill/>
        </p:spPr>
        <p:txBody>
          <a:bodyPr wrap="square">
            <a:spAutoFit/>
          </a:bodyPr>
          <a:lstStyle/>
          <a:p>
            <a:r>
              <a:rPr lang="en-US" sz="1400" dirty="0"/>
              <a:t>The consumer application has a </a:t>
            </a:r>
            <a:r>
              <a:rPr lang="en-US" sz="1400" dirty="0">
                <a:highlight>
                  <a:srgbClr val="00FF00"/>
                </a:highlight>
              </a:rPr>
              <a:t>public Landing page</a:t>
            </a:r>
            <a:r>
              <a:rPr lang="en-US" sz="1400" dirty="0"/>
              <a:t> with </a:t>
            </a:r>
            <a:r>
              <a:rPr lang="en-US" sz="1400" dirty="0">
                <a:highlight>
                  <a:srgbClr val="00FFFF"/>
                </a:highlight>
              </a:rPr>
              <a:t>a form for login</a:t>
            </a:r>
            <a:r>
              <a:rPr lang="en-US" sz="1400" dirty="0"/>
              <a:t> and a </a:t>
            </a:r>
            <a:r>
              <a:rPr lang="en-US" sz="1400" dirty="0">
                <a:highlight>
                  <a:srgbClr val="00FFFF"/>
                </a:highlight>
              </a:rPr>
              <a:t>form for registration</a:t>
            </a:r>
            <a:r>
              <a:rPr lang="en-US" sz="1400" dirty="0"/>
              <a:t>. </a:t>
            </a:r>
            <a:r>
              <a:rPr lang="en-US" sz="1400" dirty="0">
                <a:highlight>
                  <a:srgbClr val="FFFF00"/>
                </a:highlight>
              </a:rPr>
              <a:t>Registration</a:t>
            </a:r>
            <a:r>
              <a:rPr lang="en-US" sz="1400" dirty="0"/>
              <a:t> requires a username (which can be assumed as the unique identification parameter), a password and an email. </a:t>
            </a:r>
            <a:r>
              <a:rPr lang="en-US" sz="1400" dirty="0">
                <a:highlight>
                  <a:srgbClr val="FFFF00"/>
                </a:highlight>
              </a:rPr>
              <a:t>Login</a:t>
            </a:r>
            <a:r>
              <a:rPr lang="en-US" sz="1400" dirty="0"/>
              <a:t> leads to the </a:t>
            </a:r>
            <a:r>
              <a:rPr lang="en-US" sz="1400" dirty="0">
                <a:highlight>
                  <a:srgbClr val="00FF00"/>
                </a:highlight>
              </a:rPr>
              <a:t>Home page</a:t>
            </a:r>
            <a:r>
              <a:rPr lang="en-US" sz="1400" dirty="0"/>
              <a:t> of the consumer application. </a:t>
            </a:r>
            <a:r>
              <a:rPr lang="en-US" sz="1400" dirty="0">
                <a:highlight>
                  <a:srgbClr val="FFFF00"/>
                </a:highlight>
              </a:rPr>
              <a:t>Registration</a:t>
            </a:r>
            <a:r>
              <a:rPr lang="en-US" sz="1400" dirty="0"/>
              <a:t> leads back to the landing page where </a:t>
            </a:r>
            <a:r>
              <a:rPr lang="en-US" sz="1400" dirty="0">
                <a:highlight>
                  <a:srgbClr val="C0C0C0"/>
                </a:highlight>
              </a:rPr>
              <a:t>the user can log in</a:t>
            </a:r>
            <a:r>
              <a:rPr lang="en-US" sz="1400" dirty="0"/>
              <a:t>.</a:t>
            </a:r>
          </a:p>
          <a:p>
            <a:endParaRPr lang="en-US" sz="1400" dirty="0"/>
          </a:p>
          <a:p>
            <a:r>
              <a:rPr lang="en-US" sz="1400" dirty="0"/>
              <a:t>The user can log in before browsing the application or browse it without logging in. If </a:t>
            </a:r>
            <a:r>
              <a:rPr lang="en-US" sz="1400" dirty="0">
                <a:highlight>
                  <a:srgbClr val="C0C0C0"/>
                </a:highlight>
              </a:rPr>
              <a:t>the user has logged in</a:t>
            </a:r>
            <a:r>
              <a:rPr lang="en-US" sz="1400" dirty="0"/>
              <a:t>, </a:t>
            </a:r>
            <a:r>
              <a:rPr lang="en-US" sz="1400" dirty="0">
                <a:highlight>
                  <a:srgbClr val="00FFFF"/>
                </a:highlight>
              </a:rPr>
              <a:t>his/her username appears in the top right corner</a:t>
            </a:r>
            <a:r>
              <a:rPr lang="en-US" sz="1400" dirty="0"/>
              <a:t> of all the application pages.</a:t>
            </a:r>
          </a:p>
          <a:p>
            <a:endParaRPr lang="en-US" sz="1400" dirty="0"/>
          </a:p>
          <a:p>
            <a:r>
              <a:rPr lang="en-US" sz="1400" dirty="0"/>
              <a:t>The </a:t>
            </a:r>
            <a:r>
              <a:rPr lang="en-US" sz="1400" dirty="0">
                <a:highlight>
                  <a:srgbClr val="00FF00"/>
                </a:highlight>
              </a:rPr>
              <a:t>Home page</a:t>
            </a:r>
            <a:r>
              <a:rPr lang="en-US" sz="1400" dirty="0"/>
              <a:t> of the consumer application displays the </a:t>
            </a:r>
            <a:r>
              <a:rPr lang="en-US" sz="1400" dirty="0">
                <a:highlight>
                  <a:srgbClr val="00FFFF"/>
                </a:highlight>
              </a:rPr>
              <a:t>service packages offered</a:t>
            </a:r>
            <a:r>
              <a:rPr lang="en-US" sz="1400" dirty="0"/>
              <a:t> by the telco company. </a:t>
            </a:r>
          </a:p>
          <a:p>
            <a:endParaRPr lang="en-US" sz="1400" dirty="0"/>
          </a:p>
          <a:p>
            <a:r>
              <a:rPr lang="en-US" sz="1400" dirty="0"/>
              <a:t>A service package has an ID and a name (e.g., “Basic”, “Family”, “Business”, “All Inclusive”, </a:t>
            </a:r>
            <a:r>
              <a:rPr lang="en-US" sz="1400" dirty="0" err="1"/>
              <a:t>etc</a:t>
            </a:r>
            <a:r>
              <a:rPr lang="en-US" sz="14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a:t>
            </a:r>
          </a:p>
          <a:p>
            <a:endParaRPr lang="en-US" sz="1400" dirty="0"/>
          </a:p>
        </p:txBody>
      </p:sp>
      <p:sp>
        <p:nvSpPr>
          <p:cNvPr id="5" name="TextBox 4">
            <a:extLst>
              <a:ext uri="{FF2B5EF4-FFF2-40B4-BE49-F238E27FC236}">
                <a16:creationId xmlns:a16="http://schemas.microsoft.com/office/drawing/2014/main" id="{1C765B3B-F7DE-0617-3552-8CFCB7E554D0}"/>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6" name="TextBox 5">
            <a:extLst>
              <a:ext uri="{FF2B5EF4-FFF2-40B4-BE49-F238E27FC236}">
                <a16:creationId xmlns:a16="http://schemas.microsoft.com/office/drawing/2014/main" id="{63A1042C-E2AD-6A7F-048E-BC9A76C80BDE}"/>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7" name="TextBox 6">
            <a:extLst>
              <a:ext uri="{FF2B5EF4-FFF2-40B4-BE49-F238E27FC236}">
                <a16:creationId xmlns:a16="http://schemas.microsoft.com/office/drawing/2014/main" id="{B55BBCFB-C624-0024-7D54-4ABC03FE93A8}"/>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8" name="TextBox 7">
            <a:extLst>
              <a:ext uri="{FF2B5EF4-FFF2-40B4-BE49-F238E27FC236}">
                <a16:creationId xmlns:a16="http://schemas.microsoft.com/office/drawing/2014/main" id="{FF47283A-83DB-F8EB-E0E2-6492B51E7FC5}"/>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3573415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93F423-E49A-D77E-71EC-C639C33F0E53}"/>
              </a:ext>
            </a:extLst>
          </p:cNvPr>
          <p:cNvSpPr>
            <a:spLocks noGrp="1"/>
          </p:cNvSpPr>
          <p:nvPr>
            <p:ph type="title"/>
          </p:nvPr>
        </p:nvSpPr>
        <p:spPr/>
        <p:txBody>
          <a:bodyPr/>
          <a:lstStyle/>
          <a:p>
            <a:r>
              <a:rPr lang="en-US" dirty="0"/>
              <a:t>Best Seller Optional Product Entity</a:t>
            </a:r>
          </a:p>
        </p:txBody>
      </p:sp>
      <p:sp>
        <p:nvSpPr>
          <p:cNvPr id="4" name="Rectangle 1">
            <a:extLst>
              <a:ext uri="{FF2B5EF4-FFF2-40B4-BE49-F238E27FC236}">
                <a16:creationId xmlns:a16="http://schemas.microsoft.com/office/drawing/2014/main" id="{AF3B4CDD-9E5C-D420-C803-0C4E11DD4A66}"/>
              </a:ext>
            </a:extLst>
          </p:cNvPr>
          <p:cNvSpPr>
            <a:spLocks noChangeArrowheads="1"/>
          </p:cNvSpPr>
          <p:nvPr/>
        </p:nvSpPr>
        <p:spPr bwMode="auto">
          <a:xfrm>
            <a:off x="883139" y="1794025"/>
            <a:ext cx="8772769"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bestseller_optionalproduct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BestsellerOptionalProductEntity.getBestsellerProduct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BestsellerOptionalProductEntity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BestsellerOptionalProductEntity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"id"</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a:ln>
                  <a:noFill/>
                </a:ln>
                <a:solidFill>
                  <a:srgbClr val="871094"/>
                </a:solidFill>
                <a:effectLst/>
                <a:latin typeface="JetBrains Mono"/>
              </a:rPr>
              <a: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optionalProduct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"sales"</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a:ln>
                  <a:noFill/>
                </a:ln>
                <a:solidFill>
                  <a:srgbClr val="871094"/>
                </a:solidFill>
                <a:effectLst/>
                <a:latin typeface="JetBrains Mono"/>
              </a:rPr>
              <a:t>sales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2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E5EACA-5D6C-D1A3-95E9-628D6A492B63}"/>
              </a:ext>
            </a:extLst>
          </p:cNvPr>
          <p:cNvSpPr>
            <a:spLocks noGrp="1"/>
          </p:cNvSpPr>
          <p:nvPr>
            <p:ph type="title"/>
          </p:nvPr>
        </p:nvSpPr>
        <p:spPr/>
        <p:txBody>
          <a:bodyPr/>
          <a:lstStyle/>
          <a:p>
            <a:r>
              <a:rPr lang="en-US" dirty="0"/>
              <a:t>Employee Entity</a:t>
            </a:r>
          </a:p>
        </p:txBody>
      </p:sp>
      <p:sp>
        <p:nvSpPr>
          <p:cNvPr id="4" name="Rectangle 1">
            <a:extLst>
              <a:ext uri="{FF2B5EF4-FFF2-40B4-BE49-F238E27FC236}">
                <a16:creationId xmlns:a16="http://schemas.microsoft.com/office/drawing/2014/main" id="{E58EC0DC-7D06-AA7A-6F95-EAA6FFD2E225}"/>
              </a:ext>
            </a:extLst>
          </p:cNvPr>
          <p:cNvSpPr>
            <a:spLocks noChangeArrowheads="1"/>
          </p:cNvSpPr>
          <p:nvPr/>
        </p:nvSpPr>
        <p:spPr bwMode="auto">
          <a:xfrm>
            <a:off x="840155" y="1584020"/>
            <a:ext cx="8636000"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"employee"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EmployeeEntity.checkCredentials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e FROM </a:t>
            </a:r>
            <a:r>
              <a:rPr kumimoji="0" lang="en-US" altLang="en-US" sz="1000" b="0" i="0" u="none" strike="noStrike" cap="none" normalizeH="0" baseline="0" dirty="0" err="1">
                <a:ln>
                  <a:noFill/>
                </a:ln>
                <a:solidFill>
                  <a:srgbClr val="067D17"/>
                </a:solidFill>
                <a:effectLst/>
                <a:latin typeface="JetBrains Mono"/>
              </a:rPr>
              <a:t>EmployeeEntity</a:t>
            </a:r>
            <a:r>
              <a:rPr kumimoji="0" lang="en-US" altLang="en-US" sz="1000" b="0" i="0" u="none" strike="noStrike" cap="none" normalizeH="0" baseline="0" dirty="0">
                <a:ln>
                  <a:noFill/>
                </a:ln>
                <a:solidFill>
                  <a:srgbClr val="067D17"/>
                </a:solidFill>
                <a:effectLst/>
                <a:latin typeface="JetBrains Mono"/>
              </a:rPr>
              <a:t> e WHERE e.id = :id AND </a:t>
            </a:r>
            <a:r>
              <a:rPr kumimoji="0" lang="en-US" altLang="en-US" sz="1000" b="0" i="0" u="none" strike="noStrike" cap="none" normalizeH="0" baseline="0" dirty="0" err="1">
                <a:ln>
                  <a:noFill/>
                </a:ln>
                <a:solidFill>
                  <a:srgbClr val="067D17"/>
                </a:solidFill>
                <a:effectLst/>
                <a:latin typeface="JetBrains Mono"/>
              </a:rPr>
              <a:t>e.password</a:t>
            </a:r>
            <a:r>
              <a:rPr kumimoji="0" lang="en-US" altLang="en-US" sz="1000" b="0" i="0" u="none" strike="noStrike" cap="none" normalizeH="0" baseline="0" dirty="0">
                <a:ln>
                  <a:noFill/>
                </a:ln>
                <a:solidFill>
                  <a:srgbClr val="067D17"/>
                </a:solidFill>
                <a:effectLst/>
                <a:latin typeface="JetBrains Mono"/>
              </a:rPr>
              <a:t> = :password"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80808"/>
                </a:solidFill>
                <a:effectLst/>
                <a:latin typeface="JetBrains Mono"/>
              </a:rPr>
              <a:t>EmployeeEntity</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@Id</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@Column(name = </a:t>
            </a:r>
            <a:r>
              <a:rPr kumimoji="0" lang="en-US" altLang="en-US" sz="1000" b="0" i="0" u="none" strike="noStrike" cap="none" normalizeH="0" baseline="0" dirty="0">
                <a:ln>
                  <a:noFill/>
                </a:ln>
                <a:solidFill>
                  <a:srgbClr val="067D17"/>
                </a:solidFill>
                <a:effectLst/>
                <a:latin typeface="JetBrains Mono"/>
              </a:rPr>
              <a:t>"id"</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80808"/>
                </a:solidFill>
                <a:effectLst/>
                <a:latin typeface="JetBrains Mono"/>
              </a:rPr>
              <a:t>String id;</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@Column(name = </a:t>
            </a:r>
            <a:r>
              <a:rPr kumimoji="0" lang="en-US" altLang="en-US" sz="1000" b="0" i="0" u="none" strike="noStrike" cap="none" normalizeH="0" baseline="0" dirty="0">
                <a:ln>
                  <a:noFill/>
                </a:ln>
                <a:solidFill>
                  <a:srgbClr val="067D17"/>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80808"/>
                </a:solidFill>
                <a:effectLst/>
                <a:latin typeface="JetBrains Mono"/>
              </a:rPr>
              <a:t>String password;</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54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899C3F-2674-442D-6888-150569B44BCD}"/>
              </a:ext>
            </a:extLst>
          </p:cNvPr>
          <p:cNvSpPr>
            <a:spLocks noGrp="1"/>
          </p:cNvSpPr>
          <p:nvPr>
            <p:ph type="title"/>
          </p:nvPr>
        </p:nvSpPr>
        <p:spPr/>
        <p:txBody>
          <a:bodyPr/>
          <a:lstStyle/>
          <a:p>
            <a:r>
              <a:rPr lang="en-US" dirty="0"/>
              <a:t>Insolvent Users Entity</a:t>
            </a:r>
          </a:p>
        </p:txBody>
      </p:sp>
      <p:sp>
        <p:nvSpPr>
          <p:cNvPr id="4" name="Rectangle 1">
            <a:extLst>
              <a:ext uri="{FF2B5EF4-FFF2-40B4-BE49-F238E27FC236}">
                <a16:creationId xmlns:a16="http://schemas.microsoft.com/office/drawing/2014/main" id="{92B60D53-6BA1-7DFC-4E8E-95CA3FC24BF5}"/>
              </a:ext>
            </a:extLst>
          </p:cNvPr>
          <p:cNvSpPr>
            <a:spLocks noChangeArrowheads="1"/>
          </p:cNvSpPr>
          <p:nvPr/>
        </p:nvSpPr>
        <p:spPr bwMode="auto">
          <a:xfrm>
            <a:off x="946061" y="2030849"/>
            <a:ext cx="7040710"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insolvent_users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InsolventUsersEntity.getInsolventUsers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a:t>
            </a:r>
            <a:r>
              <a:rPr lang="en-US" altLang="en-US" dirty="0">
                <a:latin typeface="Arial" panose="020B0604020202020204" pitchFamily="34" charset="0"/>
              </a:rPr>
              <a:t> </a:t>
            </a:r>
            <a:r>
              <a:rPr kumimoji="0" lang="en-US" altLang="en-US" sz="1000" b="0" i="0" u="none" strike="noStrike" cap="none" normalizeH="0" baseline="0" dirty="0">
                <a:ln>
                  <a:noFill/>
                </a:ln>
                <a:solidFill>
                  <a:srgbClr val="067D17"/>
                </a:solidFill>
                <a:effectLst/>
                <a:latin typeface="JetBrains Mono"/>
              </a:rPr>
              <a:t>u FROM </a:t>
            </a:r>
            <a:r>
              <a:rPr kumimoji="0" lang="en-US" altLang="en-US" sz="1000" b="0" i="0" u="none" strike="noStrike" cap="none" normalizeH="0" baseline="0" dirty="0" err="1">
                <a:ln>
                  <a:noFill/>
                </a:ln>
                <a:solidFill>
                  <a:srgbClr val="067D17"/>
                </a:solidFill>
                <a:effectLst/>
                <a:latin typeface="JetBrains Mono"/>
              </a:rPr>
              <a:t>InsolventUsersEntity</a:t>
            </a:r>
            <a:r>
              <a:rPr kumimoji="0" lang="en-US" altLang="en-US" sz="1000" b="0" i="0" u="none" strike="noStrike" cap="none" normalizeH="0" baseline="0" dirty="0">
                <a:ln>
                  <a:noFill/>
                </a:ln>
                <a:solidFill>
                  <a:srgbClr val="067D17"/>
                </a:solidFill>
                <a:effectLst/>
                <a:latin typeface="JetBrains Mono"/>
              </a:rPr>
              <a:t> u"</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InsolventUsersEntity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68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AEA552-850F-58EF-0DEE-174DB7C0B589}"/>
              </a:ext>
            </a:extLst>
          </p:cNvPr>
          <p:cNvSpPr>
            <a:spLocks noGrp="1"/>
          </p:cNvSpPr>
          <p:nvPr>
            <p:ph type="title"/>
          </p:nvPr>
        </p:nvSpPr>
        <p:spPr/>
        <p:txBody>
          <a:bodyPr/>
          <a:lstStyle/>
          <a:p>
            <a:r>
              <a:rPr lang="en-US" dirty="0"/>
              <a:t>Optional Product Entity</a:t>
            </a:r>
          </a:p>
        </p:txBody>
      </p:sp>
      <p:sp>
        <p:nvSpPr>
          <p:cNvPr id="4" name="Rectangle 1">
            <a:extLst>
              <a:ext uri="{FF2B5EF4-FFF2-40B4-BE49-F238E27FC236}">
                <a16:creationId xmlns:a16="http://schemas.microsoft.com/office/drawing/2014/main" id="{5D750E37-17E8-3C70-87F6-90102E63FB2F}"/>
              </a:ext>
            </a:extLst>
          </p:cNvPr>
          <p:cNvSpPr>
            <a:spLocks noChangeArrowheads="1"/>
          </p:cNvSpPr>
          <p:nvPr/>
        </p:nvSpPr>
        <p:spPr bwMode="auto">
          <a:xfrm>
            <a:off x="425939" y="1654096"/>
            <a:ext cx="11625385"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OptionalProductsEntity.getAllOptionalProducts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OptionalProductsEntity.getOptionalProductsByIdAndMonthlyFee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o FROM </a:t>
            </a:r>
            <a:r>
              <a:rPr kumimoji="0" lang="en-US" altLang="en-US" sz="1000" b="0" i="0" u="none" strike="noStrike" cap="none" normalizeH="0" baseline="0" dirty="0" err="1">
                <a:ln>
                  <a:noFill/>
                </a:ln>
                <a:solidFill>
                  <a:srgbClr val="067D17"/>
                </a:solidFill>
                <a:effectLst/>
                <a:latin typeface="JetBrains Mono"/>
              </a:rPr>
              <a:t>OptionalProductEntity</a:t>
            </a:r>
            <a:r>
              <a:rPr kumimoji="0" lang="en-US" altLang="en-US" sz="1000" b="0" i="0" u="none" strike="noStrike" cap="none" normalizeH="0" baseline="0" dirty="0">
                <a:ln>
                  <a:noFill/>
                </a:ln>
                <a:solidFill>
                  <a:srgbClr val="067D17"/>
                </a:solidFill>
                <a:effectLst/>
                <a:latin typeface="JetBrains Mono"/>
              </a:rPr>
              <a:t> o WHERE </a:t>
            </a:r>
            <a:r>
              <a:rPr kumimoji="0" lang="en-US" altLang="en-US" sz="1000" b="0" i="0" u="none" strike="noStrike" cap="none" normalizeH="0" baseline="0" dirty="0" err="1">
                <a:ln>
                  <a:noFill/>
                </a:ln>
                <a:solidFill>
                  <a:srgbClr val="067D17"/>
                </a:solidFill>
                <a:effectLst/>
                <a:latin typeface="JetBrains Mono"/>
              </a:rPr>
              <a:t>o.productId</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 and </a:t>
            </a:r>
            <a:r>
              <a:rPr kumimoji="0" lang="en-US" altLang="en-US" sz="1000" b="0" i="0" u="none" strike="noStrike" cap="none" normalizeH="0" baseline="0" dirty="0" err="1">
                <a:ln>
                  <a:noFill/>
                </a:ln>
                <a:solidFill>
                  <a:srgbClr val="067D17"/>
                </a:solidFill>
                <a:effectLst/>
                <a:latin typeface="JetBrains Mono"/>
              </a:rPr>
              <a:t>o.monthlyFee</a:t>
            </a:r>
            <a:r>
              <a:rPr kumimoji="0" lang="en-US" altLang="en-US" sz="1000" b="0" i="0" u="none" strike="noStrike" cap="none" normalizeH="0" baseline="0" dirty="0">
                <a:ln>
                  <a:noFill/>
                </a:ln>
                <a:solidFill>
                  <a:srgbClr val="067D17"/>
                </a:solidFill>
                <a:effectLst/>
                <a:latin typeface="JetBrains Mono"/>
              </a:rPr>
              <a:t> = :</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productId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 =</a:t>
            </a:r>
            <a:r>
              <a:rPr kumimoji="0" lang="en-US" altLang="en-US" sz="1000" b="0" i="0" u="none" strike="noStrike" cap="none" normalizeH="0" baseline="0" dirty="0">
                <a:ln>
                  <a:noFill/>
                </a:ln>
                <a:solidFill>
                  <a:srgbClr val="1750EB"/>
                </a:solidFill>
                <a:effectLst/>
                <a:latin typeface="JetBrains Mono"/>
              </a:rPr>
              <a:t>25</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REMOVE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MERGE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REFRESH</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934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04C73B-C2DE-C703-61DF-93EC8A3877CB}"/>
              </a:ext>
            </a:extLst>
          </p:cNvPr>
          <p:cNvSpPr>
            <a:spLocks noGrp="1"/>
          </p:cNvSpPr>
          <p:nvPr>
            <p:ph type="title"/>
          </p:nvPr>
        </p:nvSpPr>
        <p:spPr/>
        <p:txBody>
          <a:bodyPr/>
          <a:lstStyle/>
          <a:p>
            <a:r>
              <a:rPr lang="en-US" dirty="0"/>
              <a:t>Orders Entity</a:t>
            </a:r>
          </a:p>
        </p:txBody>
      </p:sp>
      <p:sp>
        <p:nvSpPr>
          <p:cNvPr id="4" name="Rectangle 1">
            <a:extLst>
              <a:ext uri="{FF2B5EF4-FFF2-40B4-BE49-F238E27FC236}">
                <a16:creationId xmlns:a16="http://schemas.microsoft.com/office/drawing/2014/main" id="{DD1082F6-7440-9504-6449-F4B0644B5E48}"/>
              </a:ext>
            </a:extLst>
          </p:cNvPr>
          <p:cNvSpPr>
            <a:spLocks noChangeArrowheads="1"/>
          </p:cNvSpPr>
          <p:nvPr/>
        </p:nvSpPr>
        <p:spPr bwMode="auto">
          <a:xfrm>
            <a:off x="5001768" y="2338984"/>
            <a:ext cx="6555253"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a:rPr>
              <a:t>// foreign keys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1"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order_optionalproduct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joinColumns</a:t>
            </a:r>
            <a:r>
              <a:rPr kumimoji="0" lang="en-US" altLang="en-US" sz="1000" b="0" i="0" u="none" strike="noStrike" cap="none" normalizeH="0" baseline="0" dirty="0">
                <a:ln>
                  <a:noFill/>
                </a:ln>
                <a:solidFill>
                  <a:srgbClr val="080808"/>
                </a:solidFill>
                <a:effectLst/>
                <a:latin typeface="JetBrains Mono"/>
              </a:rPr>
              <a:t> =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order_id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referencedColumnName</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inverseJoinColumns</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optionalproduct_id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80808"/>
                </a:solidFill>
                <a:effectLst/>
                <a:latin typeface="JetBrains Mono"/>
              </a:rPr>
              <a:t>referencedColumnName</a:t>
            </a:r>
            <a:r>
              <a:rPr kumimoji="0" lang="en-US" altLang="en-US" sz="1000" b="0" i="0" u="none" strike="noStrike" cap="none" normalizeH="0" baseline="0" dirty="0">
                <a:ln>
                  <a:noFill/>
                </a:ln>
                <a:solidFill>
                  <a:srgbClr val="080808"/>
                </a:solidFill>
                <a:effectLst/>
                <a:latin typeface="JetBrains Mono"/>
              </a:rPr>
              <a:t>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productId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OptionalProductEntity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optionalProducts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periodId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2CC76E8-49E5-C77A-30D8-9378F3E1A353}"/>
              </a:ext>
            </a:extLst>
          </p:cNvPr>
          <p:cNvSpPr>
            <a:spLocks noChangeArrowheads="1"/>
          </p:cNvSpPr>
          <p:nvPr/>
        </p:nvSpPr>
        <p:spPr bwMode="auto">
          <a:xfrm>
            <a:off x="744707" y="1492598"/>
            <a:ext cx="4257061"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"orders"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attributes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orderId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creationDateTime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creationDateTime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totalFee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startTime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startTime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endTime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Timestamp </a:t>
            </a:r>
            <a:r>
              <a:rPr kumimoji="0" lang="en-US" altLang="en-US" sz="1000" b="0" i="0" u="none" strike="noStrike" cap="none" normalizeH="0" baseline="0" dirty="0" err="1">
                <a:ln>
                  <a:noFill/>
                </a:ln>
                <a:solidFill>
                  <a:srgbClr val="871094"/>
                </a:solidFill>
                <a:effectLst/>
                <a:latin typeface="JetBrains Mono"/>
              </a:rPr>
              <a:t>endTime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orderState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@Enumerated</a:t>
            </a:r>
            <a:r>
              <a:rPr kumimoji="0" lang="en-US" altLang="en-US" sz="1000" b="0" i="0" u="none" strike="noStrike" cap="none" normalizeH="0" baseline="0" dirty="0">
                <a:ln>
                  <a:noFill/>
                </a:ln>
                <a:solidFill>
                  <a:srgbClr val="080808"/>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EnumType</a:t>
            </a:r>
            <a:r>
              <a:rPr kumimoji="0" lang="en-US" altLang="en-US" sz="1000" b="0" i="0" u="none" strike="noStrike" cap="none" normalizeH="0" baseline="0" dirty="0">
                <a:ln>
                  <a:noFill/>
                </a:ln>
                <a:solidFill>
                  <a:srgbClr val="080808"/>
                </a:solidFill>
                <a:effectLst/>
                <a:latin typeface="JetBrains Mono"/>
              </a:rPr>
              <a:t>.</a:t>
            </a:r>
            <a:r>
              <a:rPr kumimoji="0" lang="en-US" altLang="en-US" sz="1000" b="0" i="1" u="none" strike="noStrike" cap="none" normalizeH="0" baseline="0" dirty="0">
                <a:ln>
                  <a:noFill/>
                </a:ln>
                <a:solidFill>
                  <a:srgbClr val="871094"/>
                </a:solidFill>
                <a:effectLst/>
                <a:latin typeface="JetBrains Mono"/>
              </a:rPr>
              <a:t>STRING</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OrderState</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orderState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3715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4541E0-DEE7-5087-76BD-A629B2FCD893}"/>
              </a:ext>
            </a:extLst>
          </p:cNvPr>
          <p:cNvSpPr>
            <a:spLocks noGrp="1"/>
          </p:cNvSpPr>
          <p:nvPr>
            <p:ph type="title"/>
          </p:nvPr>
        </p:nvSpPr>
        <p:spPr/>
        <p:txBody>
          <a:bodyPr/>
          <a:lstStyle/>
          <a:p>
            <a:r>
              <a:rPr lang="en-US" dirty="0"/>
              <a:t>Period Entity</a:t>
            </a:r>
          </a:p>
        </p:txBody>
      </p:sp>
      <p:sp>
        <p:nvSpPr>
          <p:cNvPr id="4" name="Rectangle 1">
            <a:extLst>
              <a:ext uri="{FF2B5EF4-FFF2-40B4-BE49-F238E27FC236}">
                <a16:creationId xmlns:a16="http://schemas.microsoft.com/office/drawing/2014/main" id="{316ECA03-2B65-739D-9FCB-D1B5B6106E11}"/>
              </a:ext>
            </a:extLst>
          </p:cNvPr>
          <p:cNvSpPr>
            <a:spLocks noChangeArrowheads="1"/>
          </p:cNvSpPr>
          <p:nvPr/>
        </p:nvSpPr>
        <p:spPr bwMode="auto">
          <a:xfrm>
            <a:off x="743277" y="1397674"/>
            <a:ext cx="9159675"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columns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periodId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validityPeriod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validityPeriod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monthlyFee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float </a:t>
            </a:r>
            <a:r>
              <a:rPr kumimoji="0" lang="en-US" altLang="en-US" sz="1000" b="0" i="0" u="none" strike="noStrike" cap="none" normalizeH="0" baseline="0" dirty="0" err="1">
                <a:ln>
                  <a:noFill/>
                </a:ln>
                <a:solidFill>
                  <a:srgbClr val="871094"/>
                </a:solidFill>
                <a:effectLst/>
                <a:latin typeface="JetBrains Mono"/>
              </a:rPr>
              <a:t>monthlyFee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foreign keys</a:t>
            </a: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@ManyToOne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servicePackage</a:t>
            </a: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on service package table</a:t>
            </a:r>
            <a:br>
              <a:rPr kumimoji="0" lang="en-US" altLang="en-US" sz="1000" b="0" i="1" u="none" strike="noStrike" cap="none" normalizeH="0" baseline="0" dirty="0">
                <a:ln>
                  <a:noFill/>
                </a:ln>
                <a:solidFill>
                  <a:srgbClr val="8C8C8C"/>
                </a:solidFill>
                <a:effectLst/>
                <a:latin typeface="JetBrains Mono"/>
              </a:rPr>
            </a:br>
            <a:br>
              <a:rPr kumimoji="0" lang="en-US" altLang="en-US" sz="1000" b="0" i="1" u="none" strike="noStrike" cap="none" normalizeH="0" baseline="0" dirty="0">
                <a:ln>
                  <a:noFill/>
                </a:ln>
                <a:solidFill>
                  <a:srgbClr val="8C8C8C"/>
                </a:solidFill>
                <a:effectLst/>
                <a:latin typeface="JetBrains Mono"/>
              </a:rPr>
            </a:br>
            <a:r>
              <a:rPr kumimoji="0" lang="en-US" altLang="en-US" sz="1000" b="0" i="1" u="none" strike="noStrike" cap="none" normalizeH="0" baseline="0" dirty="0">
                <a:ln>
                  <a:noFill/>
                </a:ln>
                <a:solidFill>
                  <a:srgbClr val="8C8C8C"/>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associatedPeriod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a:ln>
                  <a:noFill/>
                </a:ln>
                <a:solidFill>
                  <a:srgbClr val="871094"/>
                </a:solidFill>
                <a:effectLst/>
                <a:latin typeface="JetBrains Mono"/>
              </a:rPr>
              <a:t>orders</a:t>
            </a:r>
            <a:r>
              <a:rPr kumimoji="0" lang="en-US" altLang="en-US" sz="1000" b="0" i="0" u="none" strike="noStrike" cap="none" normalizeH="0" baseline="0" dirty="0">
                <a:ln>
                  <a:noFill/>
                </a:ln>
                <a:solidFill>
                  <a:srgbClr val="080808"/>
                </a:solidFill>
                <a:effectLst/>
                <a:latin typeface="JetBrains Mono"/>
              </a:rPr>
              <a:t>;   </a:t>
            </a:r>
            <a:r>
              <a:rPr kumimoji="0" lang="en-US" altLang="en-US" sz="1000" b="0" i="1" u="none" strike="noStrike" cap="none" normalizeH="0" baseline="0" dirty="0">
                <a:ln>
                  <a:noFill/>
                </a:ln>
                <a:solidFill>
                  <a:srgbClr val="8C8C8C"/>
                </a:solidFill>
                <a:effectLst/>
                <a:latin typeface="JetBrains Mono"/>
              </a:rPr>
              <a:t>// on order table</a:t>
            </a:r>
            <a:br>
              <a:rPr kumimoji="0" lang="en-US" altLang="en-US" sz="1000" b="0" i="1" u="none" strike="noStrike" cap="none" normalizeH="0" baseline="0" dirty="0">
                <a:ln>
                  <a:noFill/>
                </a:ln>
                <a:solidFill>
                  <a:srgbClr val="8C8C8C"/>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23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7197A3-712A-D7D1-66E8-9714C9771EF8}"/>
              </a:ext>
            </a:extLst>
          </p:cNvPr>
          <p:cNvSpPr>
            <a:spLocks noGrp="1"/>
          </p:cNvSpPr>
          <p:nvPr>
            <p:ph type="title"/>
          </p:nvPr>
        </p:nvSpPr>
        <p:spPr/>
        <p:txBody>
          <a:bodyPr/>
          <a:lstStyle/>
          <a:p>
            <a:r>
              <a:rPr lang="en-US" dirty="0"/>
              <a:t>Service Entity</a:t>
            </a:r>
          </a:p>
        </p:txBody>
      </p:sp>
      <p:sp>
        <p:nvSpPr>
          <p:cNvPr id="4" name="Rectangle 1">
            <a:extLst>
              <a:ext uri="{FF2B5EF4-FFF2-40B4-BE49-F238E27FC236}">
                <a16:creationId xmlns:a16="http://schemas.microsoft.com/office/drawing/2014/main" id="{83A0DD75-FBB4-793B-96AD-5FD399A00C56}"/>
              </a:ext>
            </a:extLst>
          </p:cNvPr>
          <p:cNvSpPr>
            <a:spLocks noChangeArrowheads="1"/>
          </p:cNvSpPr>
          <p:nvPr/>
        </p:nvSpPr>
        <p:spPr bwMode="auto">
          <a:xfrm>
            <a:off x="751674" y="1211496"/>
            <a:ext cx="10650894"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"service"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ServiceEntity.getAllServices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ServiceEntity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ServiceEntity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@GeneratedValue</a:t>
            </a:r>
            <a:r>
              <a:rPr kumimoji="0" lang="en-US" altLang="en-US" sz="1000" b="0" i="0" u="none" strike="noStrike" cap="none" normalizeH="0" baseline="0" dirty="0">
                <a:ln>
                  <a:noFill/>
                </a:ln>
                <a:solidFill>
                  <a:srgbClr val="080808"/>
                </a:solidFill>
                <a:effectLst/>
                <a:latin typeface="JetBrains Mono"/>
              </a:rPr>
              <a:t>(strategy = </a:t>
            </a:r>
            <a:r>
              <a:rPr kumimoji="0" lang="en-US" altLang="en-US" sz="1000" b="0" i="0" u="none" strike="noStrike" cap="none" normalizeH="0" baseline="0" dirty="0" err="1">
                <a:ln>
                  <a:noFill/>
                </a:ln>
                <a:solidFill>
                  <a:srgbClr val="000000"/>
                </a:solidFill>
                <a:effectLst/>
                <a:latin typeface="JetBrains Mono"/>
              </a:rPr>
              <a:t>GenerationType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IDENTITY</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serviceId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serviceType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@Enumerated</a:t>
            </a:r>
            <a:r>
              <a:rPr kumimoji="0" lang="en-US" altLang="en-US" sz="1000" b="0" i="0" u="none" strike="noStrike" cap="none" normalizeH="0" baseline="0" dirty="0">
                <a:ln>
                  <a:noFill/>
                </a:ln>
                <a:solidFill>
                  <a:srgbClr val="080808"/>
                </a:solidFill>
                <a:effectLst/>
                <a:latin typeface="JetBrains Mono"/>
              </a:rPr>
              <a:t>(</a:t>
            </a:r>
            <a:r>
              <a:rPr kumimoji="0" lang="en-US" altLang="en-US" sz="1000" b="0" i="0" u="none" strike="noStrike" cap="none" normalizeH="0" baseline="0" dirty="0">
                <a:ln>
                  <a:noFill/>
                </a:ln>
                <a:solidFill>
                  <a:srgbClr val="000000"/>
                </a:solidFill>
                <a:effectLst/>
                <a:latin typeface="JetBrains Mono"/>
              </a:rPr>
              <a:t>EnumType</a:t>
            </a:r>
            <a:r>
              <a:rPr kumimoji="0" lang="en-US" altLang="en-US" sz="1000" b="0" i="0" u="none" strike="noStrike" cap="none" normalizeH="0" baseline="0" dirty="0">
                <a:ln>
                  <a:noFill/>
                </a:ln>
                <a:solidFill>
                  <a:srgbClr val="080808"/>
                </a:solidFill>
                <a:effectLst/>
                <a:latin typeface="JetBrains Mono"/>
              </a:rPr>
              <a:t>.</a:t>
            </a:r>
            <a:r>
              <a:rPr kumimoji="0" lang="en-US" altLang="en-US" sz="1000" b="0" i="1" u="none" strike="noStrike" cap="none" normalizeH="0" baseline="0" dirty="0">
                <a:ln>
                  <a:noFill/>
                </a:ln>
                <a:solidFill>
                  <a:srgbClr val="871094"/>
                </a:solidFill>
                <a:effectLst/>
                <a:latin typeface="JetBrains Mono"/>
              </a:rPr>
              <a:t>STRING</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ServiceType</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serviceType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includedMinutes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IncludedMinutes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feeMinutes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FeeMinutes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includedSms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IncludedSMS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feeSms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FeeSMS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includedGb</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IncludedGB</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feeGb</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FeeGB</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@ManyToMany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"services"</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LAZY</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servicePackageEntities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19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95684-81F0-0752-5CAA-8F6BB646202A}"/>
              </a:ext>
            </a:extLst>
          </p:cNvPr>
          <p:cNvSpPr>
            <a:spLocks noGrp="1"/>
          </p:cNvSpPr>
          <p:nvPr>
            <p:ph type="title"/>
          </p:nvPr>
        </p:nvSpPr>
        <p:spPr/>
        <p:txBody>
          <a:bodyPr/>
          <a:lstStyle/>
          <a:p>
            <a:r>
              <a:rPr lang="en-US" dirty="0"/>
              <a:t>Service Package Entity</a:t>
            </a:r>
          </a:p>
        </p:txBody>
      </p:sp>
      <p:sp>
        <p:nvSpPr>
          <p:cNvPr id="4" name="Rectangle 1">
            <a:extLst>
              <a:ext uri="{FF2B5EF4-FFF2-40B4-BE49-F238E27FC236}">
                <a16:creationId xmlns:a16="http://schemas.microsoft.com/office/drawing/2014/main" id="{62F5DF3D-22FF-4B74-092E-0C2586F7B8E4}"/>
              </a:ext>
            </a:extLst>
          </p:cNvPr>
          <p:cNvSpPr>
            <a:spLocks noChangeArrowheads="1"/>
          </p:cNvSpPr>
          <p:nvPr/>
        </p:nvSpPr>
        <p:spPr bwMode="auto">
          <a:xfrm>
            <a:off x="5876544" y="2129904"/>
            <a:ext cx="600196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8C8C8C"/>
                </a:solidFill>
                <a:effectLst/>
                <a:latin typeface="JetBrains Mono"/>
              </a:rPr>
              <a:t>// foreign keys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@OneToMany</a:t>
            </a:r>
            <a:r>
              <a:rPr kumimoji="0" lang="en-US" altLang="en-US" sz="900" b="0" i="0" u="none" strike="noStrike" cap="none" normalizeH="0" baseline="0" dirty="0">
                <a:ln>
                  <a:noFill/>
                </a:ln>
                <a:solidFill>
                  <a:srgbClr val="080808"/>
                </a:solidFill>
                <a:effectLst/>
                <a:latin typeface="JetBrains Mono"/>
              </a:rPr>
              <a:t>(mappedBy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0" u="none" strike="noStrike" cap="none" normalizeH="0" baseline="0" dirty="0">
                <a:ln>
                  <a:noFill/>
                </a:ln>
                <a:solidFill>
                  <a:srgbClr val="080808"/>
                </a:solidFill>
                <a:effectLst/>
                <a:latin typeface="JetBrains Mono"/>
              </a:rPr>
              <a:t>, cascade = {</a:t>
            </a:r>
            <a:r>
              <a:rPr kumimoji="0" lang="en-US" altLang="en-US" sz="900" b="0" i="0" u="none" strike="noStrike" cap="none" normalizeH="0" baseline="0" dirty="0" err="1">
                <a:ln>
                  <a:noFill/>
                </a:ln>
                <a:solidFill>
                  <a:srgbClr val="000000"/>
                </a:solidFill>
                <a:effectLst/>
                <a:latin typeface="JetBrains Mono"/>
              </a:rPr>
              <a:t>CascadeType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PERSIST</a:t>
            </a: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PeriodEntity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periods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servicepackage_service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ServiceEntity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a:ln>
                  <a:noFill/>
                </a:ln>
                <a:solidFill>
                  <a:srgbClr val="871094"/>
                </a:solidFill>
                <a:effectLst/>
                <a:latin typeface="JetBrains Mono"/>
              </a:rPr>
              <a:t>services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@ManyToMany</a:t>
            </a:r>
            <a:r>
              <a:rPr kumimoji="0" lang="en-US" altLang="en-US" sz="900" b="0" i="0" u="none" strike="noStrike" cap="none" normalizeH="0" baseline="0" dirty="0">
                <a:ln>
                  <a:noFill/>
                </a:ln>
                <a:solidFill>
                  <a:srgbClr val="080808"/>
                </a:solidFill>
                <a:effectLst/>
                <a:latin typeface="JetBrains Mono"/>
              </a:rPr>
              <a:t>(fetch = </a:t>
            </a:r>
            <a:r>
              <a:rPr kumimoji="0" lang="en-US" altLang="en-US" sz="900" b="0" i="0" u="none" strike="noStrike" cap="none" normalizeH="0" baseline="0" dirty="0" err="1">
                <a:ln>
                  <a:noFill/>
                </a:ln>
                <a:solidFill>
                  <a:srgbClr val="000000"/>
                </a:solidFill>
                <a:effectLst/>
                <a:latin typeface="JetBrains Mono"/>
              </a:rPr>
              <a:t>FetchType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EAGER</a:t>
            </a:r>
            <a:r>
              <a:rPr kumimoji="0" lang="en-US" altLang="en-US" sz="900" b="0" i="1" u="none" strike="noStrike" cap="none" normalizeH="0" baseline="0" dirty="0">
                <a:ln>
                  <a:noFill/>
                </a:ln>
                <a:solidFill>
                  <a:srgbClr val="871094"/>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servicepackage_optionalproduct</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joinColumns</a:t>
            </a:r>
            <a:r>
              <a:rPr kumimoji="0" lang="en-US" altLang="en-US" sz="900" b="0" i="0" u="none" strike="noStrike" cap="none" normalizeH="0" baseline="0" dirty="0">
                <a:ln>
                  <a:noFill/>
                </a:ln>
                <a:solidFill>
                  <a:srgbClr val="080808"/>
                </a:solidFill>
                <a:effectLst/>
                <a:latin typeface="JetBrains Mono"/>
              </a:rPr>
              <a:t> =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servicepackage_id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inverseJoinColumns</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9E880D"/>
                </a:solidFill>
                <a:effectLst/>
                <a:latin typeface="JetBrains Mono"/>
              </a:rPr>
              <a:t>@JoinColumn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optionalproduct_productID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err="1">
                <a:ln>
                  <a:noFill/>
                </a:ln>
                <a:solidFill>
                  <a:srgbClr val="080808"/>
                </a:solidFill>
                <a:effectLst/>
                <a:latin typeface="JetBrains Mono"/>
              </a:rPr>
              <a:t>referencedColumnName</a:t>
            </a:r>
            <a:r>
              <a:rPr kumimoji="0" lang="en-US" altLang="en-US" sz="900" b="0" i="0" u="none" strike="noStrike" cap="none" normalizeH="0" baseline="0" dirty="0">
                <a:ln>
                  <a:noFill/>
                </a:ln>
                <a:solidFill>
                  <a:srgbClr val="080808"/>
                </a:solidFill>
                <a:effectLst/>
                <a:latin typeface="JetBrains Mono"/>
              </a:rPr>
              <a:t>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productId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0000"/>
                </a:solidFill>
                <a:effectLst/>
                <a:latin typeface="JetBrains Mono"/>
              </a:rPr>
              <a:t>List</a:t>
            </a:r>
            <a:r>
              <a:rPr kumimoji="0" lang="en-US" altLang="en-US" sz="900" b="0" i="0" u="none" strike="noStrike" cap="none" normalizeH="0" baseline="0" dirty="0">
                <a:ln>
                  <a:noFill/>
                </a:ln>
                <a:solidFill>
                  <a:srgbClr val="080808"/>
                </a:solidFill>
                <a:effectLst/>
                <a:latin typeface="JetBrains Mono"/>
              </a:rPr>
              <a:t>&lt;</a:t>
            </a:r>
            <a:r>
              <a:rPr kumimoji="0" lang="en-US" altLang="en-US" sz="900" b="0" i="0" u="none" strike="noStrike" cap="none" normalizeH="0" baseline="0" dirty="0" err="1">
                <a:ln>
                  <a:noFill/>
                </a:ln>
                <a:solidFill>
                  <a:srgbClr val="000000"/>
                </a:solidFill>
                <a:effectLst/>
                <a:latin typeface="JetBrains Mono"/>
              </a:rPr>
              <a:t>OptionalProductEntity</a:t>
            </a:r>
            <a:r>
              <a:rPr kumimoji="0" lang="en-US" altLang="en-US" sz="900" b="0" i="0" u="none" strike="noStrike" cap="none" normalizeH="0" baseline="0" dirty="0">
                <a:ln>
                  <a:noFill/>
                </a:ln>
                <a:solidFill>
                  <a:srgbClr val="080808"/>
                </a:solidFill>
                <a:effectLst/>
                <a:latin typeface="JetBrains Mono"/>
              </a:rPr>
              <a:t>&gt; </a:t>
            </a:r>
            <a:r>
              <a:rPr kumimoji="0" lang="en-US" altLang="en-US" sz="900" b="0" i="0" u="none" strike="noStrike" cap="none" normalizeH="0" baseline="0" dirty="0" err="1">
                <a:ln>
                  <a:noFill/>
                </a:ln>
                <a:solidFill>
                  <a:srgbClr val="871094"/>
                </a:solidFill>
                <a:effectLst/>
                <a:latin typeface="JetBrains Mono"/>
              </a:rPr>
              <a:t>optionalProducts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FF2ACA8-DDFE-B27F-DFCC-9278E471E66D}"/>
              </a:ext>
            </a:extLst>
          </p:cNvPr>
          <p:cNvSpPr>
            <a:spLocks noChangeArrowheads="1"/>
          </p:cNvSpPr>
          <p:nvPr/>
        </p:nvSpPr>
        <p:spPr bwMode="auto">
          <a:xfrm>
            <a:off x="838200" y="2268404"/>
            <a:ext cx="4959096" cy="28315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@Entity</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@Table</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9E880D"/>
                </a:solidFill>
                <a:effectLst/>
                <a:latin typeface="JetBrains Mono"/>
              </a:rPr>
              <a:t>@NamedQueries</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@NamedQuery</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ServicePackageEntity.getAllPackages</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 query = </a:t>
            </a:r>
            <a:r>
              <a:rPr kumimoji="0" lang="en-US" altLang="en-US" sz="900" b="0" i="0" u="none" strike="noStrike" cap="none" normalizeH="0" baseline="0" dirty="0">
                <a:ln>
                  <a:noFill/>
                </a:ln>
                <a:solidFill>
                  <a:srgbClr val="067D17"/>
                </a:solidFill>
                <a:effectLst/>
                <a:latin typeface="JetBrains Mono"/>
              </a:rPr>
              <a:t>"SELECT p FROM </a:t>
            </a:r>
            <a:r>
              <a:rPr kumimoji="0" lang="en-US" altLang="en-US" sz="900" b="0" i="0" u="none" strike="noStrike" cap="none" normalizeH="0" baseline="0" dirty="0" err="1">
                <a:ln>
                  <a:noFill/>
                </a:ln>
                <a:solidFill>
                  <a:srgbClr val="067D17"/>
                </a:solidFill>
                <a:effectLst/>
                <a:latin typeface="JetBrains Mono"/>
              </a:rPr>
              <a:t>ServicePackageEntity</a:t>
            </a:r>
            <a:r>
              <a:rPr kumimoji="0" lang="en-US" altLang="en-US" sz="900" b="0" i="0" u="none" strike="noStrike" cap="none" normalizeH="0" baseline="0" dirty="0">
                <a:ln>
                  <a:noFill/>
                </a:ln>
                <a:solidFill>
                  <a:srgbClr val="067D17"/>
                </a:solidFill>
                <a:effectLst/>
                <a:latin typeface="JetBrains Mono"/>
              </a:rPr>
              <a:t> p"</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033B3"/>
                </a:solidFill>
                <a:effectLst/>
                <a:latin typeface="JetBrains Mono"/>
              </a:rPr>
              <a:t>public class </a:t>
            </a:r>
            <a:r>
              <a:rPr kumimoji="0" lang="en-US" altLang="en-US" sz="900" b="0" i="0" u="none" strike="noStrike" cap="none" normalizeH="0" baseline="0" dirty="0" err="1">
                <a:ln>
                  <a:noFill/>
                </a:ln>
                <a:solidFill>
                  <a:srgbClr val="000000"/>
                </a:solidFill>
                <a:effectLst/>
                <a:latin typeface="JetBrains Mono"/>
              </a:rPr>
              <a:t>ServicePackageEntity</a:t>
            </a:r>
            <a:r>
              <a:rPr kumimoji="0" lang="en-US" altLang="en-US" sz="900" b="0" i="0" u="none" strike="noStrike" cap="none" normalizeH="0" baseline="0" dirty="0">
                <a:ln>
                  <a:noFill/>
                </a:ln>
                <a:solidFill>
                  <a:srgbClr val="000000"/>
                </a:solidFill>
                <a:effectLst/>
                <a:latin typeface="JetBrains Mono"/>
              </a:rPr>
              <a:t> </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1" u="none" strike="noStrike" cap="none" normalizeH="0" baseline="0" dirty="0">
                <a:ln>
                  <a:noFill/>
                </a:ln>
                <a:solidFill>
                  <a:srgbClr val="8C8C8C"/>
                </a:solidFill>
                <a:effectLst/>
                <a:latin typeface="JetBrains Mono"/>
              </a:rPr>
              <a:t>// attributes</a:t>
            </a:r>
            <a:br>
              <a:rPr kumimoji="0" lang="en-US" altLang="en-US" sz="900" b="0" i="1" u="none" strike="noStrike" cap="none" normalizeH="0" baseline="0" dirty="0">
                <a:ln>
                  <a:noFill/>
                </a:ln>
                <a:solidFill>
                  <a:srgbClr val="8C8C8C"/>
                </a:solidFill>
                <a:effectLst/>
                <a:latin typeface="JetBrains Mono"/>
              </a:rPr>
            </a:br>
            <a:r>
              <a:rPr kumimoji="0" lang="en-US" altLang="en-US" sz="900" b="0" i="1" u="none" strike="noStrike" cap="none" normalizeH="0" baseline="0" dirty="0">
                <a:ln>
                  <a:noFill/>
                </a:ln>
                <a:solidFill>
                  <a:srgbClr val="8C8C8C"/>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@Id</a:t>
            </a:r>
            <a:br>
              <a:rPr kumimoji="0" lang="en-US" altLang="en-US" sz="900" b="0" i="0" u="none" strike="noStrike" cap="none" normalizeH="0" baseline="0" dirty="0">
                <a:ln>
                  <a:noFill/>
                </a:ln>
                <a:solidFill>
                  <a:srgbClr val="9E880D"/>
                </a:solidFill>
                <a:effectLst/>
                <a:latin typeface="JetBrains Mono"/>
              </a:rPr>
            </a:br>
            <a:r>
              <a:rPr kumimoji="0" lang="en-US" altLang="en-US" sz="900" b="0" i="0" u="none" strike="noStrike" cap="none" normalizeH="0" baseline="0" dirty="0">
                <a:ln>
                  <a:noFill/>
                </a:ln>
                <a:solidFill>
                  <a:srgbClr val="9E880D"/>
                </a:solidFill>
                <a:effectLst/>
                <a:latin typeface="JetBrains Mono"/>
              </a:rPr>
              <a:t>    @GeneratedValue</a:t>
            </a:r>
            <a:r>
              <a:rPr kumimoji="0" lang="en-US" altLang="en-US" sz="900" b="0" i="0" u="none" strike="noStrike" cap="none" normalizeH="0" baseline="0" dirty="0">
                <a:ln>
                  <a:noFill/>
                </a:ln>
                <a:solidFill>
                  <a:srgbClr val="080808"/>
                </a:solidFill>
                <a:effectLst/>
                <a:latin typeface="JetBrains Mono"/>
              </a:rPr>
              <a:t>(strategy = </a:t>
            </a:r>
            <a:r>
              <a:rPr kumimoji="0" lang="en-US" altLang="en-US" sz="900" b="0" i="0" u="none" strike="noStrike" cap="none" normalizeH="0" baseline="0" dirty="0" err="1">
                <a:ln>
                  <a:noFill/>
                </a:ln>
                <a:solidFill>
                  <a:srgbClr val="000000"/>
                </a:solidFill>
                <a:effectLst/>
                <a:latin typeface="JetBrains Mono"/>
              </a:rPr>
              <a:t>GenerationType</a:t>
            </a:r>
            <a:r>
              <a:rPr kumimoji="0" lang="en-US" altLang="en-US" sz="900" b="0" i="0" u="none" strike="noStrike" cap="none" normalizeH="0" baseline="0" dirty="0" err="1">
                <a:ln>
                  <a:noFill/>
                </a:ln>
                <a:solidFill>
                  <a:srgbClr val="080808"/>
                </a:solidFill>
                <a:effectLst/>
                <a:latin typeface="JetBrains Mono"/>
              </a:rPr>
              <a:t>.</a:t>
            </a:r>
            <a:r>
              <a:rPr kumimoji="0" lang="en-US" altLang="en-US" sz="900" b="0" i="1" u="none" strike="noStrike" cap="none" normalizeH="0" baseline="0" dirty="0" err="1">
                <a:ln>
                  <a:noFill/>
                </a:ln>
                <a:solidFill>
                  <a:srgbClr val="871094"/>
                </a:solidFill>
                <a:effectLst/>
                <a:latin typeface="JetBrains Mono"/>
              </a:rPr>
              <a:t>IDENTITY</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err="1">
                <a:ln>
                  <a:noFill/>
                </a:ln>
                <a:solidFill>
                  <a:srgbClr val="067D17"/>
                </a:solidFill>
                <a:effectLst/>
                <a:latin typeface="JetBrains Mono"/>
              </a:rPr>
              <a:t>packageId</a:t>
            </a:r>
            <a:r>
              <a:rPr kumimoji="0" lang="en-US" altLang="en-US" sz="900" b="0" i="0" u="none" strike="noStrike" cap="none" normalizeH="0" baseline="0" dirty="0">
                <a:ln>
                  <a:noFill/>
                </a:ln>
                <a:solidFill>
                  <a:srgbClr val="067D17"/>
                </a:solidFill>
                <a:effectLst/>
                <a:latin typeface="JetBrains Mono"/>
              </a:rPr>
              <a:t>"</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int </a:t>
            </a:r>
            <a:r>
              <a:rPr kumimoji="0" lang="en-US" altLang="en-US" sz="900" b="0" i="0" u="none" strike="noStrike" cap="none" normalizeH="0" baseline="0" dirty="0" err="1">
                <a:ln>
                  <a:noFill/>
                </a:ln>
                <a:solidFill>
                  <a:srgbClr val="871094"/>
                </a:solidFill>
                <a:effectLst/>
                <a:latin typeface="JetBrains Mono"/>
              </a:rPr>
              <a:t>packageId</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9E880D"/>
                </a:solidFill>
                <a:effectLst/>
                <a:latin typeface="JetBrains Mono"/>
              </a:rPr>
              <a:t>@Column</a:t>
            </a:r>
            <a:r>
              <a:rPr kumimoji="0" lang="en-US" altLang="en-US" sz="900" b="0" i="0" u="none" strike="noStrike" cap="none" normalizeH="0" baseline="0" dirty="0">
                <a:ln>
                  <a:noFill/>
                </a:ln>
                <a:solidFill>
                  <a:srgbClr val="080808"/>
                </a:solidFill>
                <a:effectLst/>
                <a:latin typeface="JetBrains Mono"/>
              </a:rPr>
              <a:t>(name = </a:t>
            </a:r>
            <a:r>
              <a:rPr kumimoji="0" lang="en-US" altLang="en-US" sz="900" b="0" i="0" u="none" strike="noStrike" cap="none" normalizeH="0" baseline="0" dirty="0">
                <a:ln>
                  <a:noFill/>
                </a:ln>
                <a:solidFill>
                  <a:srgbClr val="067D17"/>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 nullable = </a:t>
            </a:r>
            <a:r>
              <a:rPr kumimoji="0" lang="en-US" altLang="en-US" sz="900" b="0" i="0" u="none" strike="noStrike" cap="none" normalizeH="0" baseline="0" dirty="0">
                <a:ln>
                  <a:noFill/>
                </a:ln>
                <a:solidFill>
                  <a:srgbClr val="0033B3"/>
                </a:solidFill>
                <a:effectLst/>
                <a:latin typeface="JetBrains Mono"/>
              </a:rPr>
              <a:t>false</a:t>
            </a:r>
            <a:r>
              <a:rPr kumimoji="0" lang="en-US" altLang="en-US" sz="900" b="0" i="0" u="none" strike="noStrike" cap="none" normalizeH="0" baseline="0" dirty="0">
                <a:ln>
                  <a:noFill/>
                </a:ln>
                <a:solidFill>
                  <a:srgbClr val="080808"/>
                </a:solidFill>
                <a:effectLst/>
                <a:latin typeface="JetBrains Mono"/>
              </a:rPr>
              <a:t>, length =</a:t>
            </a:r>
            <a:r>
              <a:rPr kumimoji="0" lang="en-US" altLang="en-US" sz="900" b="0" i="0" u="none" strike="noStrike" cap="none" normalizeH="0" baseline="0" dirty="0">
                <a:ln>
                  <a:noFill/>
                </a:ln>
                <a:solidFill>
                  <a:srgbClr val="1750EB"/>
                </a:solidFill>
                <a:effectLst/>
                <a:latin typeface="JetBrains Mono"/>
              </a:rPr>
              <a:t>64</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r>
              <a:rPr kumimoji="0" lang="en-US" altLang="en-US" sz="900" b="0" i="0" u="none" strike="noStrike" cap="none" normalizeH="0" baseline="0" dirty="0">
                <a:ln>
                  <a:noFill/>
                </a:ln>
                <a:solidFill>
                  <a:srgbClr val="080808"/>
                </a:solidFill>
                <a:effectLst/>
                <a:latin typeface="JetBrains Mono"/>
              </a:rPr>
              <a:t>    </a:t>
            </a:r>
            <a:r>
              <a:rPr kumimoji="0" lang="en-US" altLang="en-US" sz="900" b="0" i="0" u="none" strike="noStrike" cap="none" normalizeH="0" baseline="0" dirty="0">
                <a:ln>
                  <a:noFill/>
                </a:ln>
                <a:solidFill>
                  <a:srgbClr val="0033B3"/>
                </a:solidFill>
                <a:effectLst/>
                <a:latin typeface="JetBrains Mono"/>
              </a:rPr>
              <a:t>private </a:t>
            </a:r>
            <a:r>
              <a:rPr kumimoji="0" lang="en-US" altLang="en-US" sz="900" b="0" i="0" u="none" strike="noStrike" cap="none" normalizeH="0" baseline="0" dirty="0">
                <a:ln>
                  <a:noFill/>
                </a:ln>
                <a:solidFill>
                  <a:srgbClr val="000000"/>
                </a:solidFill>
                <a:effectLst/>
                <a:latin typeface="JetBrains Mono"/>
              </a:rPr>
              <a:t>String </a:t>
            </a:r>
            <a:r>
              <a:rPr kumimoji="0" lang="en-US" altLang="en-US" sz="900" b="0" i="0" u="none" strike="noStrike" cap="none" normalizeH="0" baseline="0" dirty="0">
                <a:ln>
                  <a:noFill/>
                </a:ln>
                <a:solidFill>
                  <a:srgbClr val="871094"/>
                </a:solidFill>
                <a:effectLst/>
                <a:latin typeface="JetBrains Mono"/>
              </a:rPr>
              <a:t>name</a:t>
            </a:r>
            <a:r>
              <a:rPr kumimoji="0" lang="en-US" altLang="en-US" sz="900" b="0" i="0" u="none" strike="noStrike" cap="none" normalizeH="0" baseline="0" dirty="0">
                <a:ln>
                  <a:noFill/>
                </a:ln>
                <a:solidFill>
                  <a:srgbClr val="080808"/>
                </a:solidFill>
                <a:effectLst/>
                <a:latin typeface="JetBrains Mono"/>
              </a:rPr>
              <a:t>;</a:t>
            </a:r>
            <a:br>
              <a:rPr kumimoji="0" lang="en-US" altLang="en-US" sz="900" b="0" i="0" u="none" strike="noStrike" cap="none" normalizeH="0" baseline="0" dirty="0">
                <a:ln>
                  <a:noFill/>
                </a:ln>
                <a:solidFill>
                  <a:srgbClr val="080808"/>
                </a:solidFill>
                <a:effectLst/>
                <a:latin typeface="JetBrains Mono"/>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105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380D0-13C5-D092-4176-1F3A309F5C73}"/>
              </a:ext>
            </a:extLst>
          </p:cNvPr>
          <p:cNvSpPr>
            <a:spLocks noGrp="1"/>
          </p:cNvSpPr>
          <p:nvPr>
            <p:ph type="title"/>
          </p:nvPr>
        </p:nvSpPr>
        <p:spPr/>
        <p:txBody>
          <a:bodyPr/>
          <a:lstStyle/>
          <a:p>
            <a:r>
              <a:rPr lang="en-US" dirty="0"/>
              <a:t>Suspended Orders Entity</a:t>
            </a:r>
          </a:p>
        </p:txBody>
      </p:sp>
      <p:sp>
        <p:nvSpPr>
          <p:cNvPr id="4" name="Rectangle 1">
            <a:extLst>
              <a:ext uri="{FF2B5EF4-FFF2-40B4-BE49-F238E27FC236}">
                <a16:creationId xmlns:a16="http://schemas.microsoft.com/office/drawing/2014/main" id="{59DDE6A2-5487-E3F8-3E2A-334D2261FBB3}"/>
              </a:ext>
            </a:extLst>
          </p:cNvPr>
          <p:cNvSpPr>
            <a:spLocks noChangeArrowheads="1"/>
          </p:cNvSpPr>
          <p:nvPr/>
        </p:nvSpPr>
        <p:spPr bwMode="auto">
          <a:xfrm>
            <a:off x="776680" y="1929119"/>
            <a:ext cx="1071732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suspended_orders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SuspendedOrdersEntity.getSuspendedOrders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DISTINCT o FROM </a:t>
            </a:r>
            <a:r>
              <a:rPr kumimoji="0" lang="en-US" altLang="en-US" sz="1000" b="0" i="0" u="none" strike="noStrike" cap="none" normalizeH="0" baseline="0" dirty="0" err="1">
                <a:ln>
                  <a:noFill/>
                </a:ln>
                <a:solidFill>
                  <a:srgbClr val="067D17"/>
                </a:solidFill>
                <a:effectLst/>
                <a:latin typeface="JetBrains Mono"/>
              </a:rPr>
              <a:t>SuspendedOrdersEntity</a:t>
            </a:r>
            <a:r>
              <a:rPr kumimoji="0" lang="en-US" altLang="en-US" sz="1000" b="0" i="0" u="none" strike="noStrike" cap="none" normalizeH="0" baseline="0" dirty="0">
                <a:ln>
                  <a:noFill/>
                </a:ln>
                <a:solidFill>
                  <a:srgbClr val="067D17"/>
                </a:solidFill>
                <a:effectLst/>
                <a:latin typeface="JetBrains Mono"/>
              </a:rPr>
              <a:t> o"</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SuspendedOrdersEntity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orderId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order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64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7BD13-7302-CCFD-E905-C4F7D834A07D}"/>
              </a:ext>
            </a:extLst>
          </p:cNvPr>
          <p:cNvSpPr>
            <a:spLocks noGrp="1"/>
          </p:cNvSpPr>
          <p:nvPr>
            <p:ph type="title"/>
          </p:nvPr>
        </p:nvSpPr>
        <p:spPr/>
        <p:txBody>
          <a:bodyPr/>
          <a:lstStyle/>
          <a:p>
            <a:r>
              <a:rPr lang="en-US" dirty="0"/>
              <a:t>Total Purchases per Package Entity</a:t>
            </a:r>
          </a:p>
        </p:txBody>
      </p:sp>
      <p:sp>
        <p:nvSpPr>
          <p:cNvPr id="4" name="Rectangle 1">
            <a:extLst>
              <a:ext uri="{FF2B5EF4-FFF2-40B4-BE49-F238E27FC236}">
                <a16:creationId xmlns:a16="http://schemas.microsoft.com/office/drawing/2014/main" id="{232FE76D-7265-FDE2-EA39-A11B894C9964}"/>
              </a:ext>
            </a:extLst>
          </p:cNvPr>
          <p:cNvSpPr>
            <a:spLocks noChangeArrowheads="1"/>
          </p:cNvSpPr>
          <p:nvPr/>
        </p:nvSpPr>
        <p:spPr bwMode="auto">
          <a:xfrm>
            <a:off x="834530" y="1861640"/>
            <a:ext cx="9882238"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total_purchases_per_package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TotalPurchasesPerPackageEntity.getAllPurchasesPerPackage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p FROM </a:t>
            </a:r>
            <a:r>
              <a:rPr kumimoji="0" lang="en-US" altLang="en-US" sz="1000" b="0" i="0" u="none" strike="noStrike" cap="none" normalizeH="0" baseline="0" dirty="0" err="1">
                <a:ln>
                  <a:noFill/>
                </a:ln>
                <a:solidFill>
                  <a:srgbClr val="067D17"/>
                </a:solidFill>
                <a:effectLst/>
                <a:latin typeface="JetBrains Mono"/>
              </a:rPr>
              <a:t>TotalPurchasesPerPackageEntity</a:t>
            </a:r>
            <a:r>
              <a:rPr kumimoji="0" lang="en-US" altLang="en-US" sz="1000" b="0" i="0" u="none" strike="noStrike" cap="none" normalizeH="0" baseline="0" dirty="0">
                <a:ln>
                  <a:noFill/>
                </a:ln>
                <a:solidFill>
                  <a:srgbClr val="067D17"/>
                </a:solidFill>
                <a:effectLst/>
                <a:latin typeface="JetBrains Mono"/>
              </a:rPr>
              <a:t> p"</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TotalPurchasesPerPackageEntity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totalPurchases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727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A877D6-71E2-BC78-C63C-F02E60761AAF}"/>
              </a:ext>
            </a:extLst>
          </p:cNvPr>
          <p:cNvSpPr>
            <a:spLocks noGrp="1"/>
          </p:cNvSpPr>
          <p:nvPr>
            <p:ph type="title"/>
          </p:nvPr>
        </p:nvSpPr>
        <p:spPr/>
        <p:txBody>
          <a:bodyPr/>
          <a:lstStyle/>
          <a:p>
            <a:r>
              <a:rPr lang="en-GB" sz="1800" b="1" dirty="0">
                <a:effectLst/>
                <a:latin typeface="Arial" panose="020B0604020202020204" pitchFamily="34" charset="0"/>
                <a:ea typeface="Calibri" panose="020F0502020204030204" pitchFamily="34" charset="0"/>
                <a:cs typeface="Arial" panose="020B0604020202020204" pitchFamily="34" charset="0"/>
              </a:rPr>
              <a:t>Functional analysis: consumer application</a:t>
            </a:r>
            <a:br>
              <a:rPr lang="en-GB"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5" name="TextBox 4">
            <a:extLst>
              <a:ext uri="{FF2B5EF4-FFF2-40B4-BE49-F238E27FC236}">
                <a16:creationId xmlns:a16="http://schemas.microsoft.com/office/drawing/2014/main" id="{E68DDDAE-922D-6F84-F07C-723ABF33FF98}"/>
              </a:ext>
            </a:extLst>
          </p:cNvPr>
          <p:cNvSpPr txBox="1"/>
          <p:nvPr/>
        </p:nvSpPr>
        <p:spPr>
          <a:xfrm>
            <a:off x="838200" y="1073074"/>
            <a:ext cx="10515599" cy="4832092"/>
          </a:xfrm>
          <a:prstGeom prst="rect">
            <a:avLst/>
          </a:prstGeom>
          <a:noFill/>
        </p:spPr>
        <p:txBody>
          <a:bodyPr wrap="square">
            <a:spAutoFit/>
          </a:bodyPr>
          <a:lstStyle/>
          <a:p>
            <a:r>
              <a:rPr lang="en-US" sz="1400" dirty="0"/>
              <a:t>From the Home page, the user can access a </a:t>
            </a:r>
            <a:r>
              <a:rPr lang="en-US" sz="1400" dirty="0">
                <a:highlight>
                  <a:srgbClr val="00FF00"/>
                </a:highlight>
              </a:rPr>
              <a:t>Buy Service page</a:t>
            </a:r>
            <a:r>
              <a:rPr lang="en-US" sz="1400" dirty="0"/>
              <a:t> for purchasing a service package and thus creating a service subscription. The </a:t>
            </a:r>
            <a:r>
              <a:rPr lang="en-US" sz="1400" dirty="0">
                <a:highlight>
                  <a:srgbClr val="00FF00"/>
                </a:highlight>
              </a:rPr>
              <a:t>Buy Service page</a:t>
            </a:r>
            <a:r>
              <a:rPr lang="en-US" sz="1400" dirty="0"/>
              <a:t> contains a </a:t>
            </a:r>
            <a:r>
              <a:rPr lang="en-US" sz="1400" dirty="0">
                <a:highlight>
                  <a:srgbClr val="00FFFF"/>
                </a:highlight>
              </a:rPr>
              <a:t>form for purchasing a service package</a:t>
            </a:r>
            <a:r>
              <a:rPr lang="en-US" sz="1400" dirty="0"/>
              <a:t>. The form allows the user to </a:t>
            </a:r>
            <a:r>
              <a:rPr lang="en-US" sz="1400" dirty="0">
                <a:highlight>
                  <a:srgbClr val="C0C0C0"/>
                </a:highlight>
              </a:rPr>
              <a:t>select one package from the list of available ones </a:t>
            </a:r>
            <a:r>
              <a:rPr lang="en-US" sz="1400" dirty="0"/>
              <a:t>and </a:t>
            </a:r>
            <a:r>
              <a:rPr lang="en-US" sz="1400" dirty="0">
                <a:highlight>
                  <a:srgbClr val="C0C0C0"/>
                </a:highlight>
              </a:rPr>
              <a:t>choose the validity period duration</a:t>
            </a:r>
            <a:r>
              <a:rPr lang="en-US" sz="1400" dirty="0"/>
              <a:t> and the </a:t>
            </a:r>
            <a:r>
              <a:rPr lang="en-US" sz="1400" dirty="0">
                <a:highlight>
                  <a:srgbClr val="C0C0C0"/>
                </a:highlight>
              </a:rPr>
              <a:t>optional products</a:t>
            </a:r>
            <a:r>
              <a:rPr lang="en-US" sz="1400" dirty="0"/>
              <a:t> to buy together with the chosen service. The form also allows the user to </a:t>
            </a:r>
            <a:r>
              <a:rPr lang="en-US" sz="1400" dirty="0">
                <a:highlight>
                  <a:srgbClr val="C0C0C0"/>
                </a:highlight>
              </a:rPr>
              <a:t>select the start date of his/her subscription</a:t>
            </a:r>
            <a:r>
              <a:rPr lang="en-US" sz="1400" dirty="0"/>
              <a:t>. After choosing the service packages, the validity period and (0 or more) optional products, the </a:t>
            </a:r>
            <a:r>
              <a:rPr lang="en-US" sz="1400" dirty="0">
                <a:highlight>
                  <a:srgbClr val="C0C0C0"/>
                </a:highlight>
              </a:rPr>
              <a:t>user can press a </a:t>
            </a:r>
            <a:r>
              <a:rPr lang="en-US" sz="1400" dirty="0">
                <a:highlight>
                  <a:srgbClr val="00FFFF"/>
                </a:highlight>
              </a:rPr>
              <a:t>CONFIRM button</a:t>
            </a:r>
            <a:r>
              <a:rPr lang="en-US" sz="1400" dirty="0"/>
              <a:t>. The application displays a </a:t>
            </a:r>
            <a:r>
              <a:rPr lang="en-US" sz="1400" dirty="0">
                <a:highlight>
                  <a:srgbClr val="00FF00"/>
                </a:highlight>
              </a:rPr>
              <a:t>CONFIRMATION page</a:t>
            </a:r>
            <a:r>
              <a:rPr lang="en-US" sz="1400" dirty="0"/>
              <a:t> that summarizes the details of the chosen service package, the validity period, the optional products and the total price to be pre-paid: (monthly fee of service package * number of months) + (sum of monthly fees of options * number of months).</a:t>
            </a:r>
          </a:p>
          <a:p>
            <a:endParaRPr lang="en-US" sz="1400" dirty="0"/>
          </a:p>
          <a:p>
            <a:r>
              <a:rPr lang="en-US" sz="1400" dirty="0"/>
              <a:t> If the </a:t>
            </a:r>
            <a:r>
              <a:rPr lang="en-US" sz="1400" dirty="0">
                <a:highlight>
                  <a:srgbClr val="C0C0C0"/>
                </a:highlight>
              </a:rPr>
              <a:t>user has already logged in</a:t>
            </a:r>
            <a:r>
              <a:rPr lang="en-US" sz="1400" dirty="0"/>
              <a:t>, the CONFIRMATION page displays a </a:t>
            </a:r>
            <a:r>
              <a:rPr lang="en-US" sz="1400" dirty="0">
                <a:highlight>
                  <a:srgbClr val="00FFFF"/>
                </a:highlight>
              </a:rPr>
              <a:t>BUY button</a:t>
            </a:r>
            <a:r>
              <a:rPr lang="en-US" sz="1400" dirty="0"/>
              <a:t>. If the </a:t>
            </a:r>
            <a:r>
              <a:rPr lang="en-US" sz="1400" dirty="0">
                <a:highlight>
                  <a:srgbClr val="C0C0C0"/>
                </a:highlight>
              </a:rPr>
              <a:t>user has not logged in</a:t>
            </a:r>
            <a:r>
              <a:rPr lang="en-US" sz="1400" dirty="0"/>
              <a:t>, the CONFIRMATION page displays </a:t>
            </a:r>
            <a:r>
              <a:rPr lang="en-US" sz="1400" dirty="0">
                <a:highlight>
                  <a:srgbClr val="00FFFF"/>
                </a:highlight>
              </a:rPr>
              <a:t>a link to the login page</a:t>
            </a:r>
            <a:r>
              <a:rPr lang="en-US" sz="1400" dirty="0"/>
              <a:t> and a </a:t>
            </a:r>
            <a:r>
              <a:rPr lang="en-US" sz="1400" dirty="0">
                <a:highlight>
                  <a:srgbClr val="00FFFF"/>
                </a:highlight>
              </a:rPr>
              <a:t>link to the REGISTRATION page</a:t>
            </a:r>
            <a:r>
              <a:rPr lang="en-US" sz="1400" dirty="0"/>
              <a:t>. After either </a:t>
            </a:r>
            <a:r>
              <a:rPr lang="en-US" sz="1400" dirty="0">
                <a:highlight>
                  <a:srgbClr val="C0C0C0"/>
                </a:highlight>
              </a:rPr>
              <a:t>logging in or registering</a:t>
            </a:r>
            <a:r>
              <a:rPr lang="en-US" sz="1400" dirty="0"/>
              <a:t> and immediately logging in, the </a:t>
            </a:r>
            <a:r>
              <a:rPr lang="en-US" sz="1400" dirty="0">
                <a:highlight>
                  <a:srgbClr val="00FF00"/>
                </a:highlight>
              </a:rPr>
              <a:t>CONFIRMATION page</a:t>
            </a:r>
            <a:r>
              <a:rPr lang="en-US" sz="1400" dirty="0"/>
              <a:t> is redisplayed with </a:t>
            </a:r>
            <a:r>
              <a:rPr lang="en-US" sz="1400" dirty="0">
                <a:highlight>
                  <a:srgbClr val="00FFFF"/>
                </a:highlight>
              </a:rPr>
              <a:t>all the confirmed details</a:t>
            </a:r>
            <a:r>
              <a:rPr lang="en-US" sz="1400" dirty="0"/>
              <a:t> and the </a:t>
            </a:r>
            <a:r>
              <a:rPr lang="en-US" sz="1400" dirty="0">
                <a:highlight>
                  <a:srgbClr val="00FFFF"/>
                </a:highlight>
              </a:rPr>
              <a:t>BUY button</a:t>
            </a:r>
            <a:r>
              <a:rPr lang="en-US" sz="1400" dirty="0"/>
              <a:t>. </a:t>
            </a:r>
          </a:p>
          <a:p>
            <a:endParaRPr lang="en-US" sz="1400" dirty="0"/>
          </a:p>
          <a:p>
            <a:r>
              <a:rPr lang="en-US" sz="1400" dirty="0"/>
              <a:t>When </a:t>
            </a:r>
            <a:r>
              <a:rPr lang="en-US" sz="1400" dirty="0">
                <a:highlight>
                  <a:srgbClr val="C0C0C0"/>
                </a:highlight>
              </a:rPr>
              <a:t>the user presses the </a:t>
            </a:r>
            <a:r>
              <a:rPr lang="en-US" sz="1400" dirty="0">
                <a:highlight>
                  <a:srgbClr val="00FFFF"/>
                </a:highlight>
              </a:rPr>
              <a:t>BUY button</a:t>
            </a:r>
            <a:r>
              <a:rPr lang="en-US" sz="1400" dirty="0"/>
              <a:t>, an </a:t>
            </a:r>
            <a:r>
              <a:rPr lang="en-US" sz="1400" dirty="0">
                <a:highlight>
                  <a:srgbClr val="FFFF00"/>
                </a:highlight>
              </a:rPr>
              <a:t>order is created</a:t>
            </a:r>
            <a:r>
              <a:rPr lang="en-US" sz="1400" dirty="0"/>
              <a:t>.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a:t>
            </a:r>
            <a:r>
              <a:rPr lang="en-US" sz="1400" dirty="0">
                <a:highlight>
                  <a:srgbClr val="FFFF00"/>
                </a:highlight>
              </a:rPr>
              <a:t>the application bills the customer by calling an external service</a:t>
            </a:r>
            <a:r>
              <a:rPr lang="en-US" sz="1400" dirty="0"/>
              <a:t>. If </a:t>
            </a:r>
            <a:r>
              <a:rPr lang="en-US" sz="1400" dirty="0">
                <a:highlight>
                  <a:srgbClr val="C0C0C0"/>
                </a:highlight>
              </a:rPr>
              <a:t>the external service accepts the billing</a:t>
            </a:r>
            <a:r>
              <a:rPr lang="en-US" sz="1400" dirty="0"/>
              <a:t>, the order is marked as valid and a </a:t>
            </a:r>
            <a:r>
              <a:rPr lang="en-US" sz="1400" dirty="0">
                <a:highlight>
                  <a:srgbClr val="FFFF00"/>
                </a:highlight>
              </a:rPr>
              <a:t>service activation schedule is created for the user</a:t>
            </a:r>
            <a:r>
              <a:rPr lang="en-US" sz="1400" dirty="0"/>
              <a:t>. A service activation schedule is a record of the services and optional products to activate for the user with their date of activation and date of deactivation.</a:t>
            </a:r>
          </a:p>
          <a:p>
            <a:endParaRPr lang="en-US" sz="1400" dirty="0"/>
          </a:p>
          <a:p>
            <a:r>
              <a:rPr lang="en-US" sz="1400" dirty="0"/>
              <a:t>If </a:t>
            </a:r>
            <a:r>
              <a:rPr lang="en-US" sz="1400" dirty="0">
                <a:highlight>
                  <a:srgbClr val="C0C0C0"/>
                </a:highlight>
              </a:rPr>
              <a:t>the external service rejects the billing</a:t>
            </a:r>
            <a:r>
              <a:rPr lang="en-US" sz="1400" dirty="0"/>
              <a:t>, the order is put in the rejected status and the </a:t>
            </a:r>
            <a:r>
              <a:rPr lang="en-US" sz="1400" dirty="0">
                <a:highlight>
                  <a:srgbClr val="FFFF00"/>
                </a:highlight>
              </a:rPr>
              <a:t>user is flagged as insolvent</a:t>
            </a:r>
            <a:r>
              <a:rPr lang="en-US" sz="1400" dirty="0"/>
              <a:t>. When an insolvent user logs in, the </a:t>
            </a:r>
            <a:r>
              <a:rPr lang="en-US" sz="1400" dirty="0">
                <a:highlight>
                  <a:srgbClr val="00FF00"/>
                </a:highlight>
              </a:rPr>
              <a:t>home page</a:t>
            </a:r>
            <a:r>
              <a:rPr lang="en-US" sz="1400" dirty="0"/>
              <a:t> also </a:t>
            </a:r>
            <a:r>
              <a:rPr lang="en-US" sz="1400" dirty="0">
                <a:highlight>
                  <a:srgbClr val="00FFFF"/>
                </a:highlight>
              </a:rPr>
              <a:t>contains the list of rejected orders</a:t>
            </a:r>
            <a:r>
              <a:rPr lang="en-US" sz="1400" dirty="0"/>
              <a:t>. The </a:t>
            </a:r>
            <a:r>
              <a:rPr lang="en-US" sz="1400" dirty="0">
                <a:highlight>
                  <a:srgbClr val="C0C0C0"/>
                </a:highlight>
              </a:rPr>
              <a:t>user can select one of such orders</a:t>
            </a:r>
            <a:r>
              <a:rPr lang="en-US" sz="1400" dirty="0"/>
              <a:t>, access the </a:t>
            </a:r>
            <a:r>
              <a:rPr lang="en-US" sz="1400" dirty="0">
                <a:highlight>
                  <a:srgbClr val="00FF00"/>
                </a:highlight>
              </a:rPr>
              <a:t>CONFIRMATION page</a:t>
            </a:r>
            <a:r>
              <a:rPr lang="en-US" sz="1400" dirty="0"/>
              <a:t>, </a:t>
            </a:r>
            <a:r>
              <a:rPr lang="en-US" sz="1400" dirty="0">
                <a:highlight>
                  <a:srgbClr val="C0C0C0"/>
                </a:highlight>
              </a:rPr>
              <a:t>press</a:t>
            </a:r>
            <a:r>
              <a:rPr lang="en-US" sz="1400" dirty="0"/>
              <a:t> the </a:t>
            </a:r>
            <a:r>
              <a:rPr lang="en-US" sz="1400" dirty="0">
                <a:highlight>
                  <a:srgbClr val="00FFFF"/>
                </a:highlight>
              </a:rPr>
              <a:t>BUY button</a:t>
            </a:r>
            <a:r>
              <a:rPr lang="en-US" sz="1400" dirty="0"/>
              <a:t> and </a:t>
            </a:r>
            <a:r>
              <a:rPr lang="en-US" sz="1400" dirty="0">
                <a:highlight>
                  <a:srgbClr val="C0C0C0"/>
                </a:highlight>
              </a:rPr>
              <a:t>attempt the payment again</a:t>
            </a:r>
            <a:r>
              <a:rPr lang="en-US" sz="1400" dirty="0"/>
              <a:t>. When the </a:t>
            </a:r>
            <a:r>
              <a:rPr lang="en-US" sz="1400" dirty="0">
                <a:highlight>
                  <a:srgbClr val="C0C0C0"/>
                </a:highlight>
              </a:rPr>
              <a:t>same user causes three failed payments</a:t>
            </a:r>
            <a:r>
              <a:rPr lang="en-US" sz="1400" dirty="0"/>
              <a:t>, </a:t>
            </a:r>
            <a:r>
              <a:rPr lang="en-US" sz="1400" dirty="0">
                <a:highlight>
                  <a:srgbClr val="FFFF00"/>
                </a:highlight>
              </a:rPr>
              <a:t>an alert is created</a:t>
            </a:r>
            <a:r>
              <a:rPr lang="en-US" sz="1400" dirty="0"/>
              <a:t> in a dedicated auditing table, with the user Id, username, email, and the amount, date and time of the last rejection.</a:t>
            </a:r>
            <a:endParaRPr lang="it-IT" sz="1400" dirty="0"/>
          </a:p>
        </p:txBody>
      </p:sp>
      <p:sp>
        <p:nvSpPr>
          <p:cNvPr id="6" name="TextBox 5">
            <a:extLst>
              <a:ext uri="{FF2B5EF4-FFF2-40B4-BE49-F238E27FC236}">
                <a16:creationId xmlns:a16="http://schemas.microsoft.com/office/drawing/2014/main" id="{9D530D59-FBD8-FC12-7EF3-A00620B4B653}"/>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7" name="TextBox 6">
            <a:extLst>
              <a:ext uri="{FF2B5EF4-FFF2-40B4-BE49-F238E27FC236}">
                <a16:creationId xmlns:a16="http://schemas.microsoft.com/office/drawing/2014/main" id="{20EEE78D-7F9C-A45A-44C7-BFDCA4D0F2F4}"/>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8" name="TextBox 7">
            <a:extLst>
              <a:ext uri="{FF2B5EF4-FFF2-40B4-BE49-F238E27FC236}">
                <a16:creationId xmlns:a16="http://schemas.microsoft.com/office/drawing/2014/main" id="{3148F1EF-AC1C-0735-FBC2-64973666A379}"/>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9" name="TextBox 8">
            <a:extLst>
              <a:ext uri="{FF2B5EF4-FFF2-40B4-BE49-F238E27FC236}">
                <a16:creationId xmlns:a16="http://schemas.microsoft.com/office/drawing/2014/main" id="{7C2A2DAD-2DB9-9CD2-1670-0628AFE8104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6919310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B8044-0D27-B096-E208-5C3E6C2ECDDB}"/>
              </a:ext>
            </a:extLst>
          </p:cNvPr>
          <p:cNvSpPr>
            <a:spLocks noGrp="1"/>
          </p:cNvSpPr>
          <p:nvPr>
            <p:ph type="title"/>
          </p:nvPr>
        </p:nvSpPr>
        <p:spPr/>
        <p:txBody>
          <a:bodyPr/>
          <a:lstStyle/>
          <a:p>
            <a:r>
              <a:rPr lang="en-US" dirty="0"/>
              <a:t>Total Purchases per Package Validity Period Entity</a:t>
            </a:r>
          </a:p>
        </p:txBody>
      </p:sp>
      <p:sp>
        <p:nvSpPr>
          <p:cNvPr id="4" name="Rectangle 1">
            <a:extLst>
              <a:ext uri="{FF2B5EF4-FFF2-40B4-BE49-F238E27FC236}">
                <a16:creationId xmlns:a16="http://schemas.microsoft.com/office/drawing/2014/main" id="{D55C11E5-B677-EA10-28A8-54A23A8CD2A0}"/>
              </a:ext>
            </a:extLst>
          </p:cNvPr>
          <p:cNvSpPr>
            <a:spLocks noChangeArrowheads="1"/>
          </p:cNvSpPr>
          <p:nvPr/>
        </p:nvSpPr>
        <p:spPr bwMode="auto">
          <a:xfrm>
            <a:off x="862708" y="2090172"/>
            <a:ext cx="1106106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total_purchases_per_package_validityperiod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"TotalPurchasesPerPackageValidityPeriodEntity.getAllPurchasesPerPackageValidityPeriod"</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p FROM </a:t>
            </a:r>
            <a:r>
              <a:rPr kumimoji="0" lang="en-US" altLang="en-US" sz="1000" b="0" i="0" u="none" strike="noStrike" cap="none" normalizeH="0" baseline="0" dirty="0" err="1">
                <a:ln>
                  <a:noFill/>
                </a:ln>
                <a:solidFill>
                  <a:srgbClr val="067D17"/>
                </a:solidFill>
                <a:effectLst/>
                <a:latin typeface="JetBrains Mono"/>
              </a:rPr>
              <a:t>TotalPurchasesPerPackageValidityPeriodEntity</a:t>
            </a:r>
            <a:r>
              <a:rPr kumimoji="0" lang="en-US" altLang="en-US" sz="1000" b="0" i="0" u="none" strike="noStrike" cap="none" normalizeH="0" baseline="0" dirty="0">
                <a:ln>
                  <a:noFill/>
                </a:ln>
                <a:solidFill>
                  <a:srgbClr val="067D17"/>
                </a:solidFill>
                <a:effectLst/>
                <a:latin typeface="JetBrains Mono"/>
              </a:rPr>
              <a:t> p"</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TotalPurchasesPerPackageValidityPeriodEntity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periodId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PeriodEntity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associatedPeriod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total_purchases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totalPurchases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4633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9169C7-E5BA-0B23-1F45-E7BBA3287715}"/>
              </a:ext>
            </a:extLst>
          </p:cNvPr>
          <p:cNvSpPr>
            <a:spLocks noGrp="1"/>
          </p:cNvSpPr>
          <p:nvPr>
            <p:ph type="title"/>
          </p:nvPr>
        </p:nvSpPr>
        <p:spPr/>
        <p:txBody>
          <a:bodyPr/>
          <a:lstStyle/>
          <a:p>
            <a:r>
              <a:rPr lang="en-US" dirty="0"/>
              <a:t>Total Sales Per Package Entity</a:t>
            </a:r>
          </a:p>
        </p:txBody>
      </p:sp>
      <p:sp>
        <p:nvSpPr>
          <p:cNvPr id="4" name="Rectangle 1">
            <a:extLst>
              <a:ext uri="{FF2B5EF4-FFF2-40B4-BE49-F238E27FC236}">
                <a16:creationId xmlns:a16="http://schemas.microsoft.com/office/drawing/2014/main" id="{E056373E-A9C8-9AC8-CE60-A9C9F38DC108}"/>
              </a:ext>
            </a:extLst>
          </p:cNvPr>
          <p:cNvSpPr>
            <a:spLocks noChangeArrowheads="1"/>
          </p:cNvSpPr>
          <p:nvPr/>
        </p:nvSpPr>
        <p:spPr bwMode="auto">
          <a:xfrm>
            <a:off x="868680" y="1782396"/>
            <a:ext cx="10049256"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total_sales_per_package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TotalSalesPerPackageEntity.getTotalSalesPerPackage</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s FROM </a:t>
            </a:r>
            <a:r>
              <a:rPr kumimoji="0" lang="en-US" altLang="en-US" sz="1000" b="0" i="0" u="none" strike="noStrike" cap="none" normalizeH="0" baseline="0" dirty="0" err="1">
                <a:ln>
                  <a:noFill/>
                </a:ln>
                <a:solidFill>
                  <a:srgbClr val="067D17"/>
                </a:solidFill>
                <a:effectLst/>
                <a:latin typeface="JetBrains Mono"/>
              </a:rPr>
              <a:t>TotalSalesPerPackageEntity</a:t>
            </a:r>
            <a:r>
              <a:rPr kumimoji="0" lang="en-US" altLang="en-US" sz="1000" b="0" i="0" u="none" strike="noStrike" cap="none" normalizeH="0" baseline="0" dirty="0">
                <a:ln>
                  <a:noFill/>
                </a:ln>
                <a:solidFill>
                  <a:srgbClr val="067D17"/>
                </a:solidFill>
                <a:effectLst/>
                <a:latin typeface="JetBrains Mono"/>
              </a:rPr>
              <a:t> 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TotalSalesPerPackageEntity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@ManyToOne</a:t>
            </a:r>
            <a:r>
              <a:rPr kumimoji="0" lang="en-US" altLang="en-US" sz="1000" b="0" i="0" u="none" strike="noStrike" cap="none" normalizeH="0" baseline="0" dirty="0">
                <a:ln>
                  <a:noFill/>
                </a:ln>
                <a:solidFill>
                  <a:srgbClr val="080808"/>
                </a:solidFill>
                <a:effectLst/>
                <a:latin typeface="JetBrains Mono"/>
              </a:rPr>
              <a:t>(fetch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@JoinColumn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packageId</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ServicePackageEntity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associatedPackage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totalSales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totalsalesWithOptionalProduct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true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totalSalesWithOptionalProduct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6006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BF993-B540-7B3A-3501-A25528FC2E74}"/>
              </a:ext>
            </a:extLst>
          </p:cNvPr>
          <p:cNvSpPr>
            <a:spLocks noGrp="1"/>
          </p:cNvSpPr>
          <p:nvPr>
            <p:ph type="title"/>
          </p:nvPr>
        </p:nvSpPr>
        <p:spPr/>
        <p:txBody>
          <a:bodyPr/>
          <a:lstStyle/>
          <a:p>
            <a:r>
              <a:rPr lang="en-US" dirty="0"/>
              <a:t>User Entity</a:t>
            </a:r>
          </a:p>
        </p:txBody>
      </p:sp>
      <p:sp>
        <p:nvSpPr>
          <p:cNvPr id="4" name="Rectangle 1">
            <a:extLst>
              <a:ext uri="{FF2B5EF4-FFF2-40B4-BE49-F238E27FC236}">
                <a16:creationId xmlns:a16="http://schemas.microsoft.com/office/drawing/2014/main" id="{F17BC395-103D-94FE-31F6-0ECDB8089F83}"/>
              </a:ext>
            </a:extLst>
          </p:cNvPr>
          <p:cNvSpPr>
            <a:spLocks noChangeArrowheads="1"/>
          </p:cNvSpPr>
          <p:nvPr/>
        </p:nvSpPr>
        <p:spPr bwMode="auto">
          <a:xfrm>
            <a:off x="895023" y="1410355"/>
            <a:ext cx="10401953"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@Entity</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@Table</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9E880D"/>
                </a:solidFill>
                <a:effectLst/>
                <a:latin typeface="JetBrains Mono"/>
              </a:rPr>
              <a:t>@NamedQueries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UserEntity.checkCredentials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u FROM </a:t>
            </a:r>
            <a:r>
              <a:rPr kumimoji="0" lang="en-US" altLang="en-US" sz="1000" b="0" i="0" u="none" strike="noStrike" cap="none" normalizeH="0" baseline="0" dirty="0" err="1">
                <a:ln>
                  <a:noFill/>
                </a:ln>
                <a:solidFill>
                  <a:srgbClr val="067D17"/>
                </a:solidFill>
                <a:effectLst/>
                <a:latin typeface="JetBrains Mono"/>
              </a:rPr>
              <a:t>UserEntity</a:t>
            </a:r>
            <a:r>
              <a:rPr kumimoji="0" lang="en-US" altLang="en-US" sz="1000" b="0" i="0" u="none" strike="noStrike" cap="none" normalizeH="0" baseline="0" dirty="0">
                <a:ln>
                  <a:noFill/>
                </a:ln>
                <a:solidFill>
                  <a:srgbClr val="067D17"/>
                </a:solidFill>
                <a:effectLst/>
                <a:latin typeface="JetBrains Mono"/>
              </a:rPr>
              <a:t> u WHERE </a:t>
            </a:r>
            <a:r>
              <a:rPr kumimoji="0" lang="en-US" altLang="en-US" sz="1000" b="0" i="0" u="none" strike="noStrike" cap="none" normalizeH="0" baseline="0" dirty="0" err="1">
                <a:ln>
                  <a:noFill/>
                </a:ln>
                <a:solidFill>
                  <a:srgbClr val="067D17"/>
                </a:solidFill>
                <a:effectLst/>
                <a:latin typeface="JetBrains Mono"/>
              </a:rPr>
              <a:t>u.username</a:t>
            </a:r>
            <a:r>
              <a:rPr kumimoji="0" lang="en-US" altLang="en-US" sz="1000" b="0" i="0" u="none" strike="noStrike" cap="none" normalizeH="0" baseline="0" dirty="0">
                <a:ln>
                  <a:noFill/>
                </a:ln>
                <a:solidFill>
                  <a:srgbClr val="067D17"/>
                </a:solidFill>
                <a:effectLst/>
                <a:latin typeface="JetBrains Mono"/>
              </a:rPr>
              <a:t> = :username AND </a:t>
            </a:r>
            <a:r>
              <a:rPr kumimoji="0" lang="en-US" altLang="en-US" sz="1000" b="0" i="0" u="none" strike="noStrike" cap="none" normalizeH="0" baseline="0" dirty="0" err="1">
                <a:ln>
                  <a:noFill/>
                </a:ln>
                <a:solidFill>
                  <a:srgbClr val="067D17"/>
                </a:solidFill>
                <a:effectLst/>
                <a:latin typeface="JetBrains Mono"/>
              </a:rPr>
              <a:t>u.password</a:t>
            </a:r>
            <a:r>
              <a:rPr kumimoji="0" lang="en-US" altLang="en-US" sz="1000" b="0" i="0" u="none" strike="noStrike" cap="none" normalizeH="0" baseline="0" dirty="0">
                <a:ln>
                  <a:noFill/>
                </a:ln>
                <a:solidFill>
                  <a:srgbClr val="067D17"/>
                </a:solidFill>
                <a:effectLst/>
                <a:latin typeface="JetBrains Mono"/>
              </a:rPr>
              <a:t> = :password"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@NamedQuery</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UserEntity.findByEmail</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query = </a:t>
            </a:r>
            <a:r>
              <a:rPr kumimoji="0" lang="en-US" altLang="en-US" sz="1000" b="0" i="0" u="none" strike="noStrike" cap="none" normalizeH="0" baseline="0" dirty="0">
                <a:ln>
                  <a:noFill/>
                </a:ln>
                <a:solidFill>
                  <a:srgbClr val="067D17"/>
                </a:solidFill>
                <a:effectLst/>
                <a:latin typeface="JetBrains Mono"/>
              </a:rPr>
              <a:t>"SELECT u FROM </a:t>
            </a:r>
            <a:r>
              <a:rPr kumimoji="0" lang="en-US" altLang="en-US" sz="1000" b="0" i="0" u="none" strike="noStrike" cap="none" normalizeH="0" baseline="0" dirty="0" err="1">
                <a:ln>
                  <a:noFill/>
                </a:ln>
                <a:solidFill>
                  <a:srgbClr val="067D17"/>
                </a:solidFill>
                <a:effectLst/>
                <a:latin typeface="JetBrains Mono"/>
              </a:rPr>
              <a:t>UserEntity</a:t>
            </a:r>
            <a:r>
              <a:rPr kumimoji="0" lang="en-US" altLang="en-US" sz="1000" b="0" i="0" u="none" strike="noStrike" cap="none" normalizeH="0" baseline="0" dirty="0">
                <a:ln>
                  <a:noFill/>
                </a:ln>
                <a:solidFill>
                  <a:srgbClr val="067D17"/>
                </a:solidFill>
                <a:effectLst/>
                <a:latin typeface="JetBrains Mono"/>
              </a:rPr>
              <a:t> u WHERE </a:t>
            </a:r>
            <a:r>
              <a:rPr kumimoji="0" lang="en-US" altLang="en-US" sz="1000" b="0" i="0" u="none" strike="noStrike" cap="none" normalizeH="0" baseline="0" dirty="0" err="1">
                <a:ln>
                  <a:noFill/>
                </a:ln>
                <a:solidFill>
                  <a:srgbClr val="067D17"/>
                </a:solidFill>
                <a:effectLst/>
                <a:latin typeface="JetBrains Mono"/>
              </a:rPr>
              <a:t>u.email</a:t>
            </a:r>
            <a:r>
              <a:rPr kumimoji="0" lang="en-US" altLang="en-US" sz="1000" b="0" i="0" u="none" strike="noStrike" cap="none" normalizeH="0" baseline="0" dirty="0">
                <a:ln>
                  <a:noFill/>
                </a:ln>
                <a:solidFill>
                  <a:srgbClr val="067D17"/>
                </a:solidFill>
                <a:effectLst/>
                <a:latin typeface="JetBrains Mono"/>
              </a:rPr>
              <a:t> = :email"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033B3"/>
                </a:solidFill>
                <a:effectLst/>
                <a:latin typeface="JetBrains Mono"/>
              </a:rPr>
              <a:t>public class </a:t>
            </a:r>
            <a:r>
              <a:rPr kumimoji="0" lang="en-US" altLang="en-US" sz="1000" b="0" i="0" u="none" strike="noStrike" cap="none" normalizeH="0" baseline="0" dirty="0" err="1">
                <a:ln>
                  <a:noFill/>
                </a:ln>
                <a:solidFill>
                  <a:srgbClr val="000000"/>
                </a:solidFill>
                <a:effectLst/>
                <a:latin typeface="JetBrains Mono"/>
              </a:rPr>
              <a:t>UserEntity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@Id</a:t>
            </a:r>
            <a:br>
              <a:rPr kumimoji="0" lang="en-US" altLang="en-US" sz="1000" b="0" i="0" u="none" strike="noStrike" cap="none" normalizeH="0" baseline="0" dirty="0">
                <a:ln>
                  <a:noFill/>
                </a:ln>
                <a:solidFill>
                  <a:srgbClr val="9E880D"/>
                </a:solidFill>
                <a:effectLst/>
                <a:latin typeface="JetBrains Mono"/>
              </a:rPr>
            </a:br>
            <a:r>
              <a:rPr kumimoji="0" lang="en-US" altLang="en-US" sz="1000" b="0" i="0" u="none" strike="noStrike" cap="none" normalizeH="0" baseline="0" dirty="0">
                <a:ln>
                  <a:noFill/>
                </a:ln>
                <a:solidFill>
                  <a:srgbClr val="9E880D"/>
                </a:solidFill>
                <a:effectLst/>
                <a:latin typeface="JetBrains Mono"/>
              </a:rPr>
              <a:t>    @Column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username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password</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 length=</a:t>
            </a:r>
            <a:r>
              <a:rPr kumimoji="0" lang="en-US" altLang="en-US" sz="1000" b="0" i="0" u="none" strike="noStrike" cap="none" normalizeH="0" baseline="0" dirty="0">
                <a:ln>
                  <a:noFill/>
                </a:ln>
                <a:solidFill>
                  <a:srgbClr val="1750EB"/>
                </a:solidFill>
                <a:effectLst/>
                <a:latin typeface="JetBrains Mono"/>
              </a:rPr>
              <a:t>64</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a:ln>
                  <a:noFill/>
                </a:ln>
                <a:solidFill>
                  <a:srgbClr val="000000"/>
                </a:solidFill>
                <a:effectLst/>
                <a:latin typeface="JetBrains Mono"/>
              </a:rPr>
              <a:t>String </a:t>
            </a:r>
            <a:r>
              <a:rPr kumimoji="0" lang="en-US" altLang="en-US" sz="1000" b="0" i="0" u="none" strike="noStrike" cap="none" normalizeH="0" baseline="0" dirty="0">
                <a:ln>
                  <a:noFill/>
                </a:ln>
                <a:solidFill>
                  <a:srgbClr val="871094"/>
                </a:solidFill>
                <a:effectLst/>
                <a:latin typeface="JetBrains Mono"/>
              </a:rPr>
              <a:t>email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isInsolvent</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33B3"/>
                </a:solidFill>
                <a:effectLst/>
                <a:latin typeface="JetBrains Mono"/>
              </a:rPr>
              <a:t>boolean</a:t>
            </a:r>
            <a:r>
              <a:rPr kumimoji="0" lang="en-US" altLang="en-US" sz="1000" b="0" i="0" u="none" strike="noStrike" cap="none" normalizeH="0" baseline="0" dirty="0">
                <a:ln>
                  <a:noFill/>
                </a:ln>
                <a:solidFill>
                  <a:srgbClr val="0033B3"/>
                </a:solidFill>
                <a:effectLst/>
                <a:latin typeface="JetBrains Mono"/>
              </a:rPr>
              <a:t> </a:t>
            </a:r>
            <a:r>
              <a:rPr kumimoji="0" lang="en-US" altLang="en-US" sz="1000" b="0" i="0" u="none" strike="noStrike" cap="none" normalizeH="0" baseline="0" dirty="0" err="1">
                <a:ln>
                  <a:noFill/>
                </a:ln>
                <a:solidFill>
                  <a:srgbClr val="871094"/>
                </a:solidFill>
                <a:effectLst/>
                <a:latin typeface="JetBrains Mono"/>
              </a:rPr>
              <a:t>isInsolvent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@Column</a:t>
            </a:r>
            <a:r>
              <a:rPr kumimoji="0" lang="en-US" altLang="en-US" sz="1000" b="0" i="0" u="none" strike="noStrike" cap="none" normalizeH="0" baseline="0" dirty="0">
                <a:ln>
                  <a:noFill/>
                </a:ln>
                <a:solidFill>
                  <a:srgbClr val="080808"/>
                </a:solidFill>
                <a:effectLst/>
                <a:latin typeface="JetBrains Mono"/>
              </a:rPr>
              <a:t>(name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FailedAttempts</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nullable = </a:t>
            </a:r>
            <a:r>
              <a:rPr kumimoji="0" lang="en-US" altLang="en-US" sz="1000" b="0" i="0" u="none" strike="noStrike" cap="none" normalizeH="0" baseline="0" dirty="0">
                <a:ln>
                  <a:noFill/>
                </a:ln>
                <a:solidFill>
                  <a:srgbClr val="0033B3"/>
                </a:solidFill>
                <a:effectLst/>
                <a:latin typeface="JetBrains Mono"/>
              </a:rPr>
              <a:t>false</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int </a:t>
            </a:r>
            <a:r>
              <a:rPr kumimoji="0" lang="en-US" altLang="en-US" sz="1000" b="0" i="0" u="none" strike="noStrike" cap="none" normalizeH="0" baseline="0" dirty="0" err="1">
                <a:ln>
                  <a:noFill/>
                </a:ln>
                <a:solidFill>
                  <a:srgbClr val="871094"/>
                </a:solidFill>
                <a:effectLst/>
                <a:latin typeface="JetBrains Mono"/>
              </a:rPr>
              <a:t>failedAttempts</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@OneToOne</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err="1">
                <a:ln>
                  <a:noFill/>
                </a:ln>
                <a:solidFill>
                  <a:srgbClr val="067D17"/>
                </a:solidFill>
                <a:effectLst/>
                <a:latin typeface="JetBrains Mono"/>
              </a:rPr>
              <a:t>relatedUser</a:t>
            </a:r>
            <a:r>
              <a:rPr kumimoji="0" lang="en-US" altLang="en-US" sz="1000" b="0" i="0" u="none" strike="noStrike" cap="none" normalizeH="0" baseline="0" dirty="0">
                <a:ln>
                  <a:noFill/>
                </a:ln>
                <a:solidFill>
                  <a:srgbClr val="067D17"/>
                </a:solidFill>
                <a:effectLst/>
                <a:latin typeface="JetBrains Mono"/>
              </a:rPr>
              <a:t>"</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ALL</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33B3"/>
                </a:solidFill>
                <a:effectLst/>
                <a:latin typeface="JetBrains Mono"/>
              </a:rPr>
              <a:t>private </a:t>
            </a:r>
            <a:r>
              <a:rPr kumimoji="0" lang="en-US" altLang="en-US" sz="1000" b="0" i="0" u="none" strike="noStrike" cap="none" normalizeH="0" baseline="0" dirty="0" err="1">
                <a:ln>
                  <a:noFill/>
                </a:ln>
                <a:solidFill>
                  <a:srgbClr val="000000"/>
                </a:solidFill>
                <a:effectLst/>
                <a:latin typeface="JetBrains Mono"/>
              </a:rPr>
              <a:t>AlertEntity</a:t>
            </a:r>
            <a:r>
              <a:rPr kumimoji="0" lang="en-US" altLang="en-US" sz="1000" b="0" i="0" u="none" strike="noStrike" cap="none" normalizeH="0" baseline="0" dirty="0">
                <a:ln>
                  <a:noFill/>
                </a:ln>
                <a:solidFill>
                  <a:srgbClr val="000000"/>
                </a:solidFill>
                <a:effectLst/>
                <a:latin typeface="JetBrains Mono"/>
              </a:rPr>
              <a:t> </a:t>
            </a:r>
            <a:r>
              <a:rPr kumimoji="0" lang="en-US" altLang="en-US" sz="1000" b="0" i="0" u="none" strike="noStrike" cap="none" normalizeH="0" baseline="0" dirty="0">
                <a:ln>
                  <a:noFill/>
                </a:ln>
                <a:solidFill>
                  <a:srgbClr val="871094"/>
                </a:solidFill>
                <a:effectLst/>
                <a:latin typeface="JetBrains Mono"/>
              </a:rPr>
              <a:t>alert</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9E880D"/>
                </a:solidFill>
                <a:effectLst/>
                <a:latin typeface="JetBrains Mono"/>
              </a:rPr>
              <a:t>@OneToMany</a:t>
            </a:r>
            <a:r>
              <a:rPr kumimoji="0" lang="en-US" altLang="en-US" sz="1000" b="0" i="0" u="none" strike="noStrike" cap="none" normalizeH="0" baseline="0" dirty="0">
                <a:ln>
                  <a:noFill/>
                </a:ln>
                <a:solidFill>
                  <a:srgbClr val="080808"/>
                </a:solidFill>
                <a:effectLst/>
                <a:latin typeface="JetBrains Mono"/>
              </a:rPr>
              <a:t>(mappedBy = </a:t>
            </a:r>
            <a:r>
              <a:rPr kumimoji="0" lang="en-US" altLang="en-US" sz="1000" b="0" i="0" u="none" strike="noStrike" cap="none" normalizeH="0" baseline="0" dirty="0">
                <a:ln>
                  <a:noFill/>
                </a:ln>
                <a:solidFill>
                  <a:srgbClr val="067D17"/>
                </a:solidFill>
                <a:effectLst/>
                <a:latin typeface="JetBrains Mono"/>
              </a:rPr>
              <a:t>"user"</a:t>
            </a:r>
            <a:r>
              <a:rPr kumimoji="0" lang="en-US" altLang="en-US" sz="1000" b="0" i="0" u="none" strike="noStrike" cap="none" normalizeH="0" baseline="0" dirty="0">
                <a:ln>
                  <a:noFill/>
                </a:ln>
                <a:solidFill>
                  <a:srgbClr val="080808"/>
                </a:solidFill>
                <a:effectLst/>
                <a:latin typeface="JetBrains Mono"/>
              </a:rPr>
              <a:t>, fetch = </a:t>
            </a:r>
            <a:r>
              <a:rPr kumimoji="0" lang="en-US" altLang="en-US" sz="1000" b="0" i="0" u="none" strike="noStrike" cap="none" normalizeH="0" baseline="0" dirty="0" err="1">
                <a:ln>
                  <a:noFill/>
                </a:ln>
                <a:solidFill>
                  <a:srgbClr val="000000"/>
                </a:solidFill>
                <a:effectLst/>
                <a:latin typeface="JetBrains Mono"/>
              </a:rPr>
              <a:t>FetchType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EAGER</a:t>
            </a:r>
            <a:r>
              <a:rPr kumimoji="0" lang="en-US" altLang="en-US" sz="1000" b="0" i="0" u="none" strike="noStrike" cap="none" normalizeH="0" baseline="0" dirty="0">
                <a:ln>
                  <a:noFill/>
                </a:ln>
                <a:solidFill>
                  <a:srgbClr val="080808"/>
                </a:solidFill>
                <a:effectLst/>
                <a:latin typeface="JetBrains Mono"/>
              </a:rPr>
              <a:t>, cascade = {</a:t>
            </a:r>
            <a:r>
              <a:rPr kumimoji="0" lang="en-US" altLang="en-US" sz="1000" b="0" i="0" u="none" strike="noStrike" cap="none" normalizeH="0" baseline="0" dirty="0" err="1">
                <a:ln>
                  <a:noFill/>
                </a:ln>
                <a:solidFill>
                  <a:srgbClr val="000000"/>
                </a:solidFill>
                <a:effectLst/>
                <a:latin typeface="JetBrains Mono"/>
              </a:rPr>
              <a:t>CascadeType</a:t>
            </a:r>
            <a:r>
              <a:rPr kumimoji="0" lang="en-US" altLang="en-US" sz="1000" b="0" i="0" u="none" strike="noStrike" cap="none" normalizeH="0" baseline="0" dirty="0" err="1">
                <a:ln>
                  <a:noFill/>
                </a:ln>
                <a:solidFill>
                  <a:srgbClr val="080808"/>
                </a:solidFill>
                <a:effectLst/>
                <a:latin typeface="JetBrains Mono"/>
              </a:rPr>
              <a:t>.</a:t>
            </a:r>
            <a:r>
              <a:rPr kumimoji="0" lang="en-US" altLang="en-US" sz="1000" b="0" i="1" u="none" strike="noStrike" cap="none" normalizeH="0" baseline="0" dirty="0" err="1">
                <a:ln>
                  <a:noFill/>
                </a:ln>
                <a:solidFill>
                  <a:srgbClr val="871094"/>
                </a:solidFill>
                <a:effectLst/>
                <a:latin typeface="JetBrains Mono"/>
              </a:rPr>
              <a:t>PERSIST</a:t>
            </a:r>
            <a:r>
              <a:rPr kumimoji="0" lang="en-US" altLang="en-US" sz="1000" b="0" i="0" u="none" strike="noStrike" cap="none" normalizeH="0" baseline="0" dirty="0">
                <a:ln>
                  <a:noFill/>
                </a:ln>
                <a:solidFill>
                  <a:srgbClr val="080808"/>
                </a:solidFill>
                <a:effectLst/>
                <a:latin typeface="JetBrains Mono"/>
              </a:rPr>
              <a:t>} )</a:t>
            </a:r>
            <a:br>
              <a:rPr kumimoji="0" lang="en-US" altLang="en-US" sz="1000" b="0" i="0" u="none" strike="noStrike" cap="none" normalizeH="0" baseline="0" dirty="0">
                <a:ln>
                  <a:noFill/>
                </a:ln>
                <a:solidFill>
                  <a:srgbClr val="080808"/>
                </a:solidFill>
                <a:effectLst/>
                <a:latin typeface="JetBrains Mono"/>
              </a:rPr>
            </a:br>
            <a:r>
              <a:rPr kumimoji="0" lang="en-US" altLang="en-US" sz="1000" b="0" i="0" u="none" strike="noStrike" cap="none" normalizeH="0" baseline="0" dirty="0">
                <a:ln>
                  <a:noFill/>
                </a:ln>
                <a:solidFill>
                  <a:srgbClr val="080808"/>
                </a:solidFill>
                <a:effectLst/>
                <a:latin typeface="JetBrains Mono"/>
              </a:rPr>
              <a:t>    </a:t>
            </a:r>
            <a:r>
              <a:rPr kumimoji="0" lang="en-US" altLang="en-US" sz="1000" b="0" i="0" u="none" strike="noStrike" cap="none" normalizeH="0" baseline="0" dirty="0">
                <a:ln>
                  <a:noFill/>
                </a:ln>
                <a:solidFill>
                  <a:srgbClr val="000000"/>
                </a:solidFill>
                <a:effectLst/>
                <a:latin typeface="JetBrains Mono"/>
              </a:rPr>
              <a:t>List</a:t>
            </a:r>
            <a:r>
              <a:rPr kumimoji="0" lang="en-US" altLang="en-US" sz="1000" b="0" i="0" u="none" strike="noStrike" cap="none" normalizeH="0" baseline="0" dirty="0">
                <a:ln>
                  <a:noFill/>
                </a:ln>
                <a:solidFill>
                  <a:srgbClr val="080808"/>
                </a:solidFill>
                <a:effectLst/>
                <a:latin typeface="JetBrains Mono"/>
              </a:rPr>
              <a:t>&lt;</a:t>
            </a:r>
            <a:r>
              <a:rPr kumimoji="0" lang="en-US" altLang="en-US" sz="1000" b="0" i="0" u="none" strike="noStrike" cap="none" normalizeH="0" baseline="0" dirty="0" err="1">
                <a:ln>
                  <a:noFill/>
                </a:ln>
                <a:solidFill>
                  <a:srgbClr val="000000"/>
                </a:solidFill>
                <a:effectLst/>
                <a:latin typeface="JetBrains Mono"/>
              </a:rPr>
              <a:t>OrderEntity</a:t>
            </a:r>
            <a:r>
              <a:rPr kumimoji="0" lang="en-US" altLang="en-US" sz="1000" b="0" i="0" u="none" strike="noStrike" cap="none" normalizeH="0" baseline="0" dirty="0">
                <a:ln>
                  <a:noFill/>
                </a:ln>
                <a:solidFill>
                  <a:srgbClr val="080808"/>
                </a:solidFill>
                <a:effectLst/>
                <a:latin typeface="JetBrains Mono"/>
              </a:rPr>
              <a:t>&gt; </a:t>
            </a:r>
            <a:r>
              <a:rPr kumimoji="0" lang="en-US" altLang="en-US" sz="1000" b="0" i="0" u="none" strike="noStrike" cap="none" normalizeH="0" baseline="0" dirty="0" err="1">
                <a:ln>
                  <a:noFill/>
                </a:ln>
                <a:solidFill>
                  <a:srgbClr val="871094"/>
                </a:solidFill>
                <a:effectLst/>
                <a:latin typeface="JetBrains Mono"/>
              </a:rPr>
              <a:t>orderEntities</a:t>
            </a:r>
            <a:r>
              <a:rPr kumimoji="0" lang="en-US" altLang="en-US" sz="1000" b="0" i="0" u="none" strike="noStrike" cap="none" normalizeH="0" baseline="0" dirty="0">
                <a:ln>
                  <a:noFill/>
                </a:ln>
                <a:solidFill>
                  <a:srgbClr val="871094"/>
                </a:solidFill>
                <a:effectLst/>
                <a:latin typeface="JetBrains Mono"/>
              </a:rPr>
              <a:t> </a:t>
            </a:r>
            <a:r>
              <a:rPr kumimoji="0" lang="en-US" altLang="en-US" sz="1000" b="0" i="0" u="none" strike="noStrike" cap="none" normalizeH="0" baseline="0" dirty="0">
                <a:ln>
                  <a:noFill/>
                </a:ln>
                <a:solidFill>
                  <a:srgbClr val="080808"/>
                </a:solidFill>
                <a:effectLst/>
                <a:latin typeface="JetBrains Mono"/>
              </a:rPr>
              <a:t>;</a:t>
            </a:r>
            <a:br>
              <a:rPr kumimoji="0" lang="en-US" altLang="en-US" sz="10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610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90170C0-F0C8-574E-D2A2-8D57278BE797}"/>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b="1" dirty="0">
                <a:latin typeface="Arial" panose="020B0604020202020204" pitchFamily="34" charset="0"/>
                <a:cs typeface="Arial" panose="020B0604020202020204" pitchFamily="34" charset="0"/>
              </a:rPr>
              <a:t>List of </a:t>
            </a:r>
            <a:r>
              <a:rPr lang="it-IT" b="1" dirty="0" err="1">
                <a:latin typeface="Arial" panose="020B0604020202020204" pitchFamily="34" charset="0"/>
                <a:cs typeface="Arial" panose="020B0604020202020204" pitchFamily="34" charset="0"/>
              </a:rPr>
              <a:t>components</a:t>
            </a:r>
            <a:endParaRPr lang="en-US" dirty="0"/>
          </a:p>
        </p:txBody>
      </p:sp>
    </p:spTree>
    <p:extLst>
      <p:ext uri="{BB962C8B-B14F-4D97-AF65-F5344CB8AC3E}">
        <p14:creationId xmlns:p14="http://schemas.microsoft.com/office/powerpoint/2010/main" val="1406563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A2AB85C-3133-7E4C-7434-E72E01D9EC8E}"/>
              </a:ext>
            </a:extLst>
          </p:cNvPr>
          <p:cNvSpPr txBox="1"/>
          <p:nvPr/>
        </p:nvSpPr>
        <p:spPr>
          <a:xfrm>
            <a:off x="1204368" y="1515796"/>
            <a:ext cx="5032310" cy="175432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User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buyservice.html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confirmation.html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payorder.html</a:t>
            </a:r>
          </a:p>
        </p:txBody>
      </p:sp>
      <p:sp>
        <p:nvSpPr>
          <p:cNvPr id="2" name="CasellaDiTesto 1">
            <a:extLst>
              <a:ext uri="{FF2B5EF4-FFF2-40B4-BE49-F238E27FC236}">
                <a16:creationId xmlns:a16="http://schemas.microsoft.com/office/drawing/2014/main" id="{19C356A2-0B5F-25F6-2B3D-EDB19C955BCB}"/>
              </a:ext>
            </a:extLst>
          </p:cNvPr>
          <p:cNvSpPr txBox="1"/>
          <p:nvPr/>
        </p:nvSpPr>
        <p:spPr>
          <a:xfrm>
            <a:off x="1204367" y="3654307"/>
            <a:ext cx="5032310"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Employee Views (Client Tier)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home.html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index.html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sales.html</a:t>
            </a:r>
          </a:p>
        </p:txBody>
      </p:sp>
      <p:sp>
        <p:nvSpPr>
          <p:cNvPr id="3" name="CasellaDiTesto 2">
            <a:extLst>
              <a:ext uri="{FF2B5EF4-FFF2-40B4-BE49-F238E27FC236}">
                <a16:creationId xmlns:a16="http://schemas.microsoft.com/office/drawing/2014/main" id="{7B2DA4F0-B680-B228-2BE0-A15F841A2584}"/>
              </a:ext>
            </a:extLst>
          </p:cNvPr>
          <p:cNvSpPr txBox="1"/>
          <p:nvPr/>
        </p:nvSpPr>
        <p:spPr>
          <a:xfrm>
            <a:off x="6236677" y="1518242"/>
            <a:ext cx="5293895" cy="369331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Servlets (Web Tier)</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AdminCreateOptionalServlet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AdminCreatePackageServlet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AdminSalesServlet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BuyServicePageServlet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ConfirmationPageServlet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HomePageServlet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LoginEmployeeServlet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LoginServlet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LogoutServlet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PayOrderPageServlet</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SignUpServlet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9703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600986"/>
          </a:xfrm>
          <a:prstGeom prst="rect">
            <a:avLst/>
          </a:prstGeom>
          <a:noFill/>
        </p:spPr>
        <p:txBody>
          <a:bodyPr wrap="square" rtlCol="0">
            <a:spAutoFit/>
          </a:bodyPr>
          <a:lstStyle/>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AlertService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List&lt;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&gt; </a:t>
            </a:r>
            <a:r>
              <a:rPr lang="en-US" sz="1200" dirty="0" err="1">
                <a:latin typeface="Arial" panose="020B0604020202020204" pitchFamily="34" charset="0"/>
                <a:cs typeface="Arial" panose="020B0604020202020204" pitchFamily="34" charset="0"/>
              </a:rPr>
              <a:t>getAlerts</a:t>
            </a:r>
            <a:endParaRPr lang="en-US" sz="12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200" dirty="0">
                <a:latin typeface="Arial" panose="020B0604020202020204" pitchFamily="34" charset="0"/>
                <a:cs typeface="Arial" panose="020B0604020202020204" pitchFamily="34" charset="0"/>
              </a:rPr>
              <a:t>void </a:t>
            </a:r>
            <a:r>
              <a:rPr lang="en-US" sz="1200" dirty="0" err="1">
                <a:latin typeface="Arial" panose="020B0604020202020204" pitchFamily="34" charset="0"/>
                <a:cs typeface="Arial" panose="020B0604020202020204" pitchFamily="34" charset="0"/>
              </a:rPr>
              <a:t>persistAlert</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AlertEntity</a:t>
            </a:r>
            <a:r>
              <a:rPr lang="en-US" sz="1200" dirty="0">
                <a:latin typeface="Arial" panose="020B0604020202020204" pitchFamily="34" charset="0"/>
                <a:cs typeface="Arial" panose="020B0604020202020204" pitchFamily="34" charset="0"/>
              </a:rPr>
              <a:t> alert)</a:t>
            </a:r>
          </a:p>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EmployeeService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EmployeeEntity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id, String password)</a:t>
            </a:r>
          </a:p>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OptionalProductService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getListOptionalProducts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productIdList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persistOptionalProduct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i="0" u="none" strike="noStrike" cap="none" normalizeH="0" baseline="0" dirty="0" err="1">
                <a:ln>
                  <a:noFill/>
                </a:ln>
                <a:effectLst/>
                <a:latin typeface="Arial" panose="020B0604020202020204" pitchFamily="34" charset="0"/>
                <a:cs typeface="Arial" panose="020B0604020202020204" pitchFamily="34" charset="0"/>
              </a:rPr>
              <a:t>optionalProductEntity</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OrderService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findOrderById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persistOrder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updateOrderOnState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OrderEntity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order)</a:t>
            </a:r>
          </a:p>
          <a:p>
            <a:pPr marL="285750" indent="-285750">
              <a:buFont typeface="Arial" panose="020B0604020202020204" pitchFamily="34" charset="0"/>
              <a:buChar char="•"/>
            </a:pPr>
            <a:r>
              <a:rPr lang="en-US" sz="1200" b="1" dirty="0" err="1">
                <a:latin typeface="Arial" panose="020B0604020202020204" pitchFamily="34" charset="0"/>
                <a:cs typeface="Arial" panose="020B0604020202020204" pitchFamily="34" charset="0"/>
              </a:rPr>
              <a:t>PeriodService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getPeriodById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CasellaDiTesto 18">
            <a:extLst>
              <a:ext uri="{FF2B5EF4-FFF2-40B4-BE49-F238E27FC236}">
                <a16:creationId xmlns:a16="http://schemas.microsoft.com/office/drawing/2014/main" id="{6F124D99-7957-25D9-F47E-E41B31C4B798}"/>
              </a:ext>
            </a:extLst>
          </p:cNvPr>
          <p:cNvSpPr txBox="1"/>
          <p:nvPr/>
        </p:nvSpPr>
        <p:spPr>
          <a:xfrm>
            <a:off x="6096000" y="2021305"/>
            <a:ext cx="5662863" cy="3231654"/>
          </a:xfrm>
          <a:prstGeom prst="rect">
            <a:avLst/>
          </a:prstGeom>
          <a:noFill/>
        </p:spPr>
        <p:txBody>
          <a:bodyPr wrap="square" rtlCol="0">
            <a:spAutoFit/>
          </a:bodyPr>
          <a:lstStyle/>
          <a:p>
            <a:pPr marL="171450" indent="-171450">
              <a:buFont typeface="Arial" panose="020B0604020202020204" pitchFamily="34" charset="0"/>
              <a:buChar char="•"/>
            </a:pPr>
            <a:r>
              <a:rPr lang="en-US" sz="1200" b="1" dirty="0" err="1">
                <a:latin typeface="Arial" panose="020B0604020202020204" pitchFamily="34" charset="0"/>
                <a:cs typeface="Arial" panose="020B0604020202020204" pitchFamily="34" charset="0"/>
              </a:rPr>
              <a:t>ServicePackageService</a:t>
            </a:r>
            <a:r>
              <a:rPr lang="en-US" sz="1200" b="1" dirty="0">
                <a:latin typeface="Arial" panose="020B0604020202020204" pitchFamily="34" charset="0"/>
                <a:cs typeface="Arial" panose="020B0604020202020204" pitchFamily="34" charset="0"/>
              </a:rPr>
              <a:t> (@Stateless)</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getAllPackages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getPackageById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(int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packageId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742950" lvl="1" indent="-2857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void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persistServicePackage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a:t>
            </a:r>
          </a:p>
          <a:p>
            <a:pPr marL="171450" indent="-171450">
              <a:buFont typeface="Arial" panose="020B0604020202020204" pitchFamily="34" charset="0"/>
              <a:buChar char="•"/>
            </a:pPr>
            <a:r>
              <a:rPr lang="en-US" altLang="en-US" sz="1200" b="1" dirty="0" err="1">
                <a:latin typeface="Arial" panose="020B0604020202020204" pitchFamily="34" charset="0"/>
                <a:cs typeface="Arial" panose="020B0604020202020204" pitchFamily="34" charset="0"/>
              </a:rPr>
              <a:t>ServiceService</a:t>
            </a:r>
            <a:r>
              <a:rPr lang="en-US" altLang="en-US" sz="1200" b="1" dirty="0">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ArrayList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getAllServices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getService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serviceId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getListServices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(List&lt;String&gt;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servicesList</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UserService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checkCredentials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findUserByUsername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findUserByEmail</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email)</a:t>
            </a:r>
          </a:p>
          <a:p>
            <a:pPr marL="628650" lvl="1" indent="-171450">
              <a:buFont typeface="Courier New" panose="02070309020205020404" pitchFamily="49" charset="0"/>
              <a:buChar char="o"/>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addNewUser</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(String username, String password, String email)</a:t>
            </a:r>
          </a:p>
          <a:p>
            <a:pPr marL="628650" lvl="1" indent="-171450">
              <a:buFont typeface="Courier New" panose="02070309020205020404" pitchFamily="49" charset="0"/>
              <a:buChar char="o"/>
            </a:pPr>
            <a:r>
              <a:rPr lang="en-US" altLang="en-US" sz="1200" dirty="0">
                <a:latin typeface="Arial" panose="020B0604020202020204" pitchFamily="34" charset="0"/>
                <a:cs typeface="Arial" panose="020B0604020202020204" pitchFamily="34" charset="0"/>
              </a:rPr>
              <a:t>void </a:t>
            </a:r>
            <a:r>
              <a:rPr lang="en-US" altLang="en-US" sz="1200" dirty="0" err="1">
                <a:latin typeface="Arial" panose="020B0604020202020204" pitchFamily="34" charset="0"/>
                <a:cs typeface="Arial" panose="020B0604020202020204" pitchFamily="34" charset="0"/>
              </a:rPr>
              <a:t>addFailedAttempts</a:t>
            </a:r>
            <a:r>
              <a:rPr lang="en-US" altLang="en-US" sz="1200" dirty="0">
                <a:latin typeface="Arial" panose="020B0604020202020204" pitchFamily="34" charset="0"/>
                <a:cs typeface="Arial" panose="020B0604020202020204" pitchFamily="34" charset="0"/>
              </a:rPr>
              <a:t>(</a:t>
            </a:r>
            <a:r>
              <a:rPr lang="en-US" altLang="en-US" sz="1200" dirty="0" err="1">
                <a:latin typeface="Arial" panose="020B0604020202020204" pitchFamily="34" charset="0"/>
                <a:cs typeface="Arial" panose="020B0604020202020204" pitchFamily="34" charset="0"/>
              </a:rPr>
              <a:t>UserEntity</a:t>
            </a:r>
            <a:r>
              <a:rPr lang="en-US" altLang="en-US" sz="1200" dirty="0">
                <a:latin typeface="Arial" panose="020B0604020202020204" pitchFamily="34" charset="0"/>
                <a:cs typeface="Arial" panose="020B0604020202020204" pitchFamily="34" charset="0"/>
              </a:rPr>
              <a:t> user)</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628650" lvl="1" indent="-17145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endParaRPr lang="en-US" sz="1200" dirty="0">
              <a:latin typeface="Arial" panose="020B0604020202020204" pitchFamily="34" charset="0"/>
              <a:cs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itolo 1">
            <a:extLst>
              <a:ext uri="{FF2B5EF4-FFF2-40B4-BE49-F238E27FC236}">
                <a16:creationId xmlns:a16="http://schemas.microsoft.com/office/drawing/2014/main" id="{13894A3A-F668-E1DF-B526-6452811B3034}"/>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EJBs (Business tier)</a:t>
            </a:r>
            <a:endParaRPr lang="en-US" sz="6000" dirty="0"/>
          </a:p>
        </p:txBody>
      </p:sp>
    </p:spTree>
    <p:extLst>
      <p:ext uri="{BB962C8B-B14F-4D97-AF65-F5344CB8AC3E}">
        <p14:creationId xmlns:p14="http://schemas.microsoft.com/office/powerpoint/2010/main" val="33307235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3416320"/>
          </a:xfrm>
          <a:prstGeom prst="rect">
            <a:avLst/>
          </a:prstGeom>
          <a:noFill/>
        </p:spPr>
        <p:txBody>
          <a:bodyPr wrap="square" rtlCol="0">
            <a:spAutoFit/>
          </a:bodyPr>
          <a:lstStyle/>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914400" lvl="1" indent="-45720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getAverageSales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altLang="en-US" sz="1200" b="1" dirty="0" err="1">
                <a:latin typeface="Arial" panose="020B0604020202020204" pitchFamily="34" charset="0"/>
                <a:cs typeface="Arial" panose="020B0604020202020204" pitchFamily="34" charset="0"/>
              </a:rPr>
              <a:t>BestSellerOptionalProductService</a:t>
            </a:r>
            <a:r>
              <a:rPr lang="en-US" altLang="en-US" sz="1200" b="1"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i="0" u="none" strike="noStrike" cap="none" normalizeH="0" baseline="0" dirty="0" err="1">
                <a:ln>
                  <a:noFill/>
                </a:ln>
                <a:effectLst/>
                <a:latin typeface="Arial" panose="020B0604020202020204" pitchFamily="34" charset="0"/>
                <a:cs typeface="Arial" panose="020B0604020202020204" pitchFamily="34" charset="0"/>
              </a:rPr>
              <a:t>BestsellerOptionalProductEntity</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i="0" u="none" strike="noStrike" cap="none" normalizeH="0" baseline="0" dirty="0" err="1">
                <a:ln>
                  <a:noFill/>
                </a:ln>
                <a:effectLst/>
                <a:latin typeface="Arial" panose="020B0604020202020204" pitchFamily="34" charset="0"/>
                <a:cs typeface="Arial" panose="020B0604020202020204" pitchFamily="34" charset="0"/>
              </a:rPr>
              <a:t>getBestsellerProduct</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InsolventUsersService</a:t>
            </a:r>
            <a:r>
              <a:rPr lang="en-US" altLang="en-US" sz="1200" b="1" dirty="0">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getInsolventUsers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SuspendedOrdersService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SuspendedOrdersEntity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getSuspendedOrders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TotalPurchasesPerPackageService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TotalPurchasesPerPackageValidityPeriodService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TotalPurchasesPerPackageValidityPeriodEntity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getTotalPurchasesPerPackageValidityPeriod</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kumimoji="0" lang="en-US" altLang="en-US" sz="1200" b="1" i="0" u="none" strike="noStrike" cap="none" normalizeH="0" baseline="0" dirty="0" err="1">
                <a:ln>
                  <a:noFill/>
                </a:ln>
                <a:effectLst/>
                <a:latin typeface="Arial" panose="020B0604020202020204" pitchFamily="34" charset="0"/>
                <a:cs typeface="Arial" panose="020B0604020202020204" pitchFamily="34" charset="0"/>
              </a:rPr>
              <a:t>TotalSalesPerPackageService</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(@Stateless)</a:t>
            </a:r>
          </a:p>
          <a:p>
            <a:pPr marL="628650" lvl="1" indent="-171450">
              <a:buFont typeface="Courier New" panose="02070309020205020404" pitchFamily="49" charset="0"/>
              <a:buChar char="o"/>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List&lt;</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&gt; </a:t>
            </a: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getTotalSalesPerPackage</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a:t>
            </a:r>
          </a:p>
          <a:p>
            <a:pPr marL="1371600" lvl="2" indent="-457200">
              <a:buFont typeface="Courier New" panose="02070309020205020404" pitchFamily="49" charset="0"/>
              <a:buChar char="o"/>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Titolo 1">
            <a:extLst>
              <a:ext uri="{FF2B5EF4-FFF2-40B4-BE49-F238E27FC236}">
                <a16:creationId xmlns:a16="http://schemas.microsoft.com/office/drawing/2014/main" id="{5762B785-1500-EAE7-7F30-78E814BAC32D}"/>
              </a:ext>
            </a:extLst>
          </p:cNvPr>
          <p:cNvSpPr txBox="1">
            <a:spLocks/>
          </p:cNvSpPr>
          <p:nvPr/>
        </p:nvSpPr>
        <p:spPr>
          <a:xfrm>
            <a:off x="838200" y="365125"/>
            <a:ext cx="1113106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effectLst/>
                <a:latin typeface="Arial" panose="020B0604020202020204" pitchFamily="34" charset="0"/>
                <a:ea typeface="Calibri" panose="020F0502020204030204" pitchFamily="34" charset="0"/>
                <a:cs typeface="Arial" panose="020B0604020202020204" pitchFamily="34" charset="0"/>
              </a:rPr>
              <a:t>EJBs (Materialized Views)</a:t>
            </a:r>
            <a:endParaRPr lang="en-US" sz="6000" dirty="0"/>
          </a:p>
        </p:txBody>
      </p:sp>
    </p:spTree>
    <p:extLst>
      <p:ext uri="{BB962C8B-B14F-4D97-AF65-F5344CB8AC3E}">
        <p14:creationId xmlns:p14="http://schemas.microsoft.com/office/powerpoint/2010/main" val="2667044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F41DD-F2E4-2BA4-5075-9EC4899C51FC}"/>
              </a:ext>
            </a:extLst>
          </p:cNvPr>
          <p:cNvSpPr>
            <a:spLocks noGrp="1"/>
          </p:cNvSpPr>
          <p:nvPr>
            <p:ph type="title"/>
          </p:nvPr>
        </p:nvSpPr>
        <p:spPr>
          <a:xfrm>
            <a:off x="838200" y="365125"/>
            <a:ext cx="5257800" cy="1325563"/>
          </a:xfrm>
        </p:spPr>
        <p:txBody>
          <a:bodyPr>
            <a:normAutofit/>
          </a:bodyPr>
          <a:lstStyle/>
          <a:p>
            <a:pPr marL="742950" lvl="1" indent="-285750" algn="l">
              <a:lnSpc>
                <a:spcPct val="107000"/>
              </a:lnSpc>
              <a:spcAft>
                <a:spcPts val="800"/>
              </a:spcAft>
            </a:pPr>
            <a:r>
              <a:rPr lang="en-GB" sz="2400" b="1" dirty="0">
                <a:effectLst/>
                <a:latin typeface="Arial" panose="020B0604020202020204" pitchFamily="34" charset="0"/>
                <a:ea typeface="Calibri" panose="020F0502020204030204" pitchFamily="34" charset="0"/>
                <a:cs typeface="Arial" panose="020B0604020202020204" pitchFamily="34" charset="0"/>
              </a:rPr>
              <a:t>Entities (Dat</a:t>
            </a:r>
            <a:r>
              <a:rPr lang="en-GB" sz="2400" b="1" dirty="0">
                <a:latin typeface="Arial" panose="020B0604020202020204" pitchFamily="34" charset="0"/>
                <a:ea typeface="Calibri" panose="020F0502020204030204" pitchFamily="34" charset="0"/>
                <a:cs typeface="Arial" panose="020B0604020202020204" pitchFamily="34" charset="0"/>
              </a:rPr>
              <a:t>a Tier)</a:t>
            </a:r>
            <a:endParaRPr lang="en-GB"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CasellaDiTesto 5">
            <a:extLst>
              <a:ext uri="{FF2B5EF4-FFF2-40B4-BE49-F238E27FC236}">
                <a16:creationId xmlns:a16="http://schemas.microsoft.com/office/drawing/2014/main" id="{7A593D3E-2949-83E2-E71B-FE6B82C0C644}"/>
              </a:ext>
            </a:extLst>
          </p:cNvPr>
          <p:cNvSpPr txBox="1"/>
          <p:nvPr/>
        </p:nvSpPr>
        <p:spPr>
          <a:xfrm>
            <a:off x="433137" y="2021305"/>
            <a:ext cx="5662863" cy="1569660"/>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AlertEntity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EmployeeEntity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OptionalProductEntity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OrderEntity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PeriodEntity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ServiceEntity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ServicePackageE</a:t>
            </a:r>
            <a:r>
              <a:rPr lang="en-US" altLang="en-US" sz="1200" dirty="0" err="1">
                <a:latin typeface="Arial" panose="020B0604020202020204" pitchFamily="34" charset="0"/>
                <a:cs typeface="Arial" panose="020B0604020202020204" pitchFamily="34" charset="0"/>
              </a:rPr>
              <a:t>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UserE</a:t>
            </a:r>
            <a:r>
              <a:rPr lang="en-US" altLang="en-US" sz="1200" dirty="0" err="1">
                <a:latin typeface="Arial" panose="020B0604020202020204" pitchFamily="34" charset="0"/>
                <a:cs typeface="Arial" panose="020B0604020202020204" pitchFamily="34" charset="0"/>
              </a:rPr>
              <a:t>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6AB88D09-EE61-127C-3900-D07BD62EE51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428F061-7B5F-9D4A-1C17-8D62D0C7F5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FE7AFADF-CD9C-E9FE-6E04-8156E7970A0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91B8680D-754D-404D-9AED-2FD6113B6E6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93D43F8-00CA-9331-99DF-1199DDE8058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11C153F2-A55E-C88E-D23D-63D8CE920EF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E259C81-0B56-671C-AAB1-90B9D0277D7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8E720F65-BBA6-970E-CDBD-D788BDC1D03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B466210-FE04-4621-9F05-C90CC1981C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0C885CE0-CBEE-B0EE-80CA-B8DC2856ED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906BEBD6-C487-59B9-A5EF-2427C81CE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3">
            <a:extLst>
              <a:ext uri="{FF2B5EF4-FFF2-40B4-BE49-F238E27FC236}">
                <a16:creationId xmlns:a16="http://schemas.microsoft.com/office/drawing/2014/main" id="{186828B3-A934-A8F2-8D47-7555442A08A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41C3C11C-F75F-5E95-B7C8-A8C57647638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EC65847D-8EBA-9363-AECE-5D0BBD5C6A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DEFED0BF-8F6B-56EC-DD10-A45E92E945D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BBD8AC26-6E2F-5814-EA3E-4F08BA78804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92324EA-3F1A-3328-2154-5E1D8A147C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6317773C-7740-D514-AFE0-F0D90A736D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FF918DE6-F517-52BD-68FB-1F1ECE4DFAE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2">
            <a:extLst>
              <a:ext uri="{FF2B5EF4-FFF2-40B4-BE49-F238E27FC236}">
                <a16:creationId xmlns:a16="http://schemas.microsoft.com/office/drawing/2014/main" id="{835D3DA3-4FD1-BE2C-8DE8-6D9AC47025B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CC33500-AC89-4716-6D40-2FBCD66B0F4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B7CC3AE-36FE-EEA8-1EF4-4D585DC9C7E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36C5E94-1706-E134-81A7-D367B0EA90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39CB6CC-C09B-3418-4BFC-9807B95B2A8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578C2051-F7F7-332B-24E4-5B4A660438A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6">
            <a:extLst>
              <a:ext uri="{FF2B5EF4-FFF2-40B4-BE49-F238E27FC236}">
                <a16:creationId xmlns:a16="http://schemas.microsoft.com/office/drawing/2014/main" id="{7FB3C424-4350-32B2-186B-F6932618872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7">
            <a:extLst>
              <a:ext uri="{FF2B5EF4-FFF2-40B4-BE49-F238E27FC236}">
                <a16:creationId xmlns:a16="http://schemas.microsoft.com/office/drawing/2014/main" id="{525CA420-F9D4-7868-D370-674DFBF850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8">
            <a:extLst>
              <a:ext uri="{FF2B5EF4-FFF2-40B4-BE49-F238E27FC236}">
                <a16:creationId xmlns:a16="http://schemas.microsoft.com/office/drawing/2014/main" id="{E2848ED0-E078-B193-AA43-9CEC5B68A95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Titolo 1">
            <a:extLst>
              <a:ext uri="{FF2B5EF4-FFF2-40B4-BE49-F238E27FC236}">
                <a16:creationId xmlns:a16="http://schemas.microsoft.com/office/drawing/2014/main" id="{66F75A0A-7AAF-C652-C853-9B57888C60E4}"/>
              </a:ext>
            </a:extLst>
          </p:cNvPr>
          <p:cNvSpPr txBox="1">
            <a:spLocks/>
          </p:cNvSpPr>
          <p:nvPr/>
        </p:nvSpPr>
        <p:spPr>
          <a:xfrm>
            <a:off x="6096000" y="36512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lvl="1" indent="-285750" algn="ctr">
              <a:lnSpc>
                <a:spcPct val="107000"/>
              </a:lnSpc>
              <a:spcAft>
                <a:spcPts val="800"/>
              </a:spcAft>
            </a:pPr>
            <a:r>
              <a:rPr lang="en-GB" sz="2400" b="1" kern="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Entities (Materialized Views)</a:t>
            </a:r>
            <a:endParaRPr lang="en-GB" sz="2400" kern="0" dirty="0">
              <a:solidFill>
                <a:sysClr val="windowText" lastClr="000000"/>
              </a:solidFill>
              <a:latin typeface="Calibri" panose="020F0502020204030204" pitchFamily="34" charset="0"/>
              <a:ea typeface="Calibri" panose="020F0502020204030204" pitchFamily="34" charset="0"/>
              <a:cs typeface="Arial" panose="020B0604020202020204" pitchFamily="34" charset="0"/>
            </a:endParaRPr>
          </a:p>
        </p:txBody>
      </p:sp>
      <p:sp>
        <p:nvSpPr>
          <p:cNvPr id="34" name="CasellaDiTesto 33">
            <a:extLst>
              <a:ext uri="{FF2B5EF4-FFF2-40B4-BE49-F238E27FC236}">
                <a16:creationId xmlns:a16="http://schemas.microsoft.com/office/drawing/2014/main" id="{6370311B-B5BC-F0B0-43A8-AED9889F6065}"/>
              </a:ext>
            </a:extLst>
          </p:cNvPr>
          <p:cNvSpPr txBox="1"/>
          <p:nvPr/>
        </p:nvSpPr>
        <p:spPr>
          <a:xfrm>
            <a:off x="6096000" y="2021305"/>
            <a:ext cx="5662863" cy="1384995"/>
          </a:xfrm>
          <a:prstGeom prst="rect">
            <a:avLst/>
          </a:prstGeom>
          <a:noFill/>
        </p:spPr>
        <p:txBody>
          <a:bodyPr wrap="square" rtlCol="0">
            <a:spAutoFit/>
          </a:bodyPr>
          <a:lstStyle/>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AverageSalesOptionalProductPerServicePackageEntity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BestsellerOptionalProductEntity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InsolventUsersEntity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SuspendedOrdersEntity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TotalPurchasesPerPackageEntity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altLang="en-US" sz="1200" dirty="0" err="1">
                <a:latin typeface="Arial" panose="020B0604020202020204" pitchFamily="34" charset="0"/>
                <a:cs typeface="Arial" panose="020B0604020202020204" pitchFamily="34" charset="0"/>
              </a:rPr>
              <a:t>TotalPurchasesPerPackageValidityPeriodEntity</a:t>
            </a:r>
            <a:endParaRPr lang="en-US" altLang="en-US" sz="1200" dirty="0">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kumimoji="0" lang="en-US" altLang="en-US" sz="1200" b="0" i="0" u="none" strike="noStrike" cap="none" normalizeH="0" baseline="0" dirty="0" err="1">
                <a:ln>
                  <a:noFill/>
                </a:ln>
                <a:effectLst/>
                <a:latin typeface="Arial" panose="020B0604020202020204" pitchFamily="34" charset="0"/>
                <a:cs typeface="Arial" panose="020B0604020202020204" pitchFamily="34" charset="0"/>
              </a:rPr>
              <a:t>TotalSalesPerPackageEntity</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3397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(1)</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7" name="Picture 6">
            <a:extLst>
              <a:ext uri="{FF2B5EF4-FFF2-40B4-BE49-F238E27FC236}">
                <a16:creationId xmlns:a16="http://schemas.microsoft.com/office/drawing/2014/main" id="{D3CC4E0F-A85A-2DD2-7D25-9BBCB51DCA4E}"/>
              </a:ext>
            </a:extLst>
          </p:cNvPr>
          <p:cNvPicPr>
            <a:picLocks noChangeAspect="1"/>
          </p:cNvPicPr>
          <p:nvPr/>
        </p:nvPicPr>
        <p:blipFill rotWithShape="1">
          <a:blip r:embed="rId2"/>
          <a:srcRect t="4256" b="2502"/>
          <a:stretch/>
        </p:blipFill>
        <p:spPr>
          <a:xfrm>
            <a:off x="838199" y="1542197"/>
            <a:ext cx="7411612" cy="4416521"/>
          </a:xfrm>
          <a:prstGeom prst="rect">
            <a:avLst/>
          </a:prstGeom>
        </p:spPr>
      </p:pic>
      <p:sp>
        <p:nvSpPr>
          <p:cNvPr id="8" name="TextBox 7">
            <a:extLst>
              <a:ext uri="{FF2B5EF4-FFF2-40B4-BE49-F238E27FC236}">
                <a16:creationId xmlns:a16="http://schemas.microsoft.com/office/drawing/2014/main" id="{490B7D2C-9A8A-AF8F-8A3D-C29EA1C52563}"/>
              </a:ext>
            </a:extLst>
          </p:cNvPr>
          <p:cNvSpPr txBox="1"/>
          <p:nvPr/>
        </p:nvSpPr>
        <p:spPr>
          <a:xfrm>
            <a:off x="8249811" y="1550419"/>
            <a:ext cx="3578249" cy="5078313"/>
          </a:xfrm>
          <a:prstGeom prst="rect">
            <a:avLst/>
          </a:prstGeom>
          <a:noFill/>
        </p:spPr>
        <p:txBody>
          <a:bodyPr wrap="square" rtlCol="0">
            <a:spAutoFit/>
          </a:bodyPr>
          <a:lstStyle/>
          <a:p>
            <a:r>
              <a:rPr lang="it-IT" b="1" dirty="0"/>
              <a:t>IMPLEMENTATION NOTES:</a:t>
            </a:r>
          </a:p>
          <a:p>
            <a:endParaRPr lang="it-IT" dirty="0"/>
          </a:p>
          <a:p>
            <a:pPr algn="just"/>
            <a:r>
              <a:rPr lang="it-IT" sz="1600" dirty="0"/>
              <a:t>The </a:t>
            </a:r>
            <a:r>
              <a:rPr lang="it-IT" sz="1600" b="1" i="1" dirty="0" err="1"/>
              <a:t>BuyServicePackage</a:t>
            </a:r>
            <a:r>
              <a:rPr lang="it-IT" sz="1600" dirty="0"/>
              <a:t> controller </a:t>
            </a:r>
            <a:r>
              <a:rPr lang="it-IT" sz="1600" dirty="0" err="1"/>
              <a:t>needs</a:t>
            </a:r>
            <a:r>
              <a:rPr lang="it-IT" sz="1600" dirty="0"/>
              <a:t> to be </a:t>
            </a:r>
            <a:r>
              <a:rPr lang="it-IT" sz="1600" dirty="0" err="1"/>
              <a:t>called</a:t>
            </a:r>
            <a:r>
              <a:rPr lang="it-IT" sz="1600" dirty="0"/>
              <a:t> </a:t>
            </a:r>
            <a:r>
              <a:rPr lang="it-IT" sz="1600" dirty="0" err="1"/>
              <a:t>twice</a:t>
            </a:r>
            <a:r>
              <a:rPr lang="it-IT" sz="1600" dirty="0"/>
              <a:t>.</a:t>
            </a:r>
          </a:p>
          <a:p>
            <a:pPr algn="just"/>
            <a:endParaRPr lang="it-IT" sz="1600" dirty="0"/>
          </a:p>
          <a:p>
            <a:pPr algn="just"/>
            <a:r>
              <a:rPr lang="it-IT" sz="1600" dirty="0"/>
              <a:t>At the first time, all the service packages are </a:t>
            </a:r>
            <a:r>
              <a:rPr lang="it-IT" sz="1600" dirty="0" err="1"/>
              <a:t>retrieved</a:t>
            </a:r>
            <a:r>
              <a:rPr lang="it-IT" sz="1600" dirty="0"/>
              <a:t> and </a:t>
            </a:r>
            <a:r>
              <a:rPr lang="it-IT" sz="1600" dirty="0" err="1"/>
              <a:t>sent</a:t>
            </a:r>
            <a:r>
              <a:rPr lang="it-IT" sz="1600" dirty="0"/>
              <a:t> to the </a:t>
            </a:r>
            <a:r>
              <a:rPr lang="it-IT" sz="1600" b="1" dirty="0"/>
              <a:t>buyservice.html </a:t>
            </a:r>
            <a:r>
              <a:rPr lang="it-IT" sz="1600" dirty="0"/>
              <a:t>page.</a:t>
            </a:r>
          </a:p>
          <a:p>
            <a:pPr algn="just"/>
            <a:r>
              <a:rPr lang="it-IT" sz="1600" dirty="0" err="1"/>
              <a:t>Then</a:t>
            </a:r>
            <a:r>
              <a:rPr lang="it-IT" sz="1600" dirty="0"/>
              <a:t>, </a:t>
            </a:r>
            <a:r>
              <a:rPr lang="it-IT" sz="1600" dirty="0" err="1"/>
              <a:t>when</a:t>
            </a:r>
            <a:r>
              <a:rPr lang="it-IT" sz="1600" dirty="0"/>
              <a:t> the user </a:t>
            </a:r>
            <a:r>
              <a:rPr lang="it-IT" sz="1600" dirty="0" err="1"/>
              <a:t>selects</a:t>
            </a:r>
            <a:r>
              <a:rPr lang="it-IT" sz="1600" dirty="0"/>
              <a:t> one service package to </a:t>
            </a:r>
            <a:r>
              <a:rPr lang="it-IT" sz="1600" dirty="0" err="1"/>
              <a:t>buy</a:t>
            </a:r>
            <a:r>
              <a:rPr lang="it-IT" sz="1600" dirty="0"/>
              <a:t>, </a:t>
            </a:r>
            <a:r>
              <a:rPr lang="it-IT" sz="1600" dirty="0" err="1"/>
              <a:t>its</a:t>
            </a:r>
            <a:r>
              <a:rPr lang="it-IT" sz="1600" dirty="0"/>
              <a:t> ID </a:t>
            </a:r>
            <a:r>
              <a:rPr lang="it-IT" sz="1600" dirty="0" err="1"/>
              <a:t>is</a:t>
            </a:r>
            <a:r>
              <a:rPr lang="it-IT" sz="1600" dirty="0"/>
              <a:t> </a:t>
            </a:r>
            <a:r>
              <a:rPr lang="it-IT" sz="1600" dirty="0" err="1"/>
              <a:t>sent</a:t>
            </a:r>
            <a:r>
              <a:rPr lang="it-IT" sz="1600" dirty="0"/>
              <a:t> to the controller, </a:t>
            </a:r>
            <a:r>
              <a:rPr lang="it-IT" sz="1600" dirty="0" err="1"/>
              <a:t>which</a:t>
            </a:r>
            <a:r>
              <a:rPr lang="it-IT" sz="1600" dirty="0"/>
              <a:t> </a:t>
            </a:r>
            <a:r>
              <a:rPr lang="it-IT" sz="1600" dirty="0" err="1"/>
              <a:t>retrieves</a:t>
            </a:r>
            <a:r>
              <a:rPr lang="it-IT" sz="1600" dirty="0"/>
              <a:t> the </a:t>
            </a:r>
            <a:r>
              <a:rPr lang="it-IT" sz="1600" dirty="0" err="1"/>
              <a:t>associated</a:t>
            </a:r>
            <a:r>
              <a:rPr lang="it-IT" sz="1600" dirty="0"/>
              <a:t> information and </a:t>
            </a:r>
            <a:r>
              <a:rPr lang="it-IT" sz="1600" dirty="0" err="1"/>
              <a:t>sends</a:t>
            </a:r>
            <a:r>
              <a:rPr lang="it-IT" sz="1600" dirty="0"/>
              <a:t> </a:t>
            </a:r>
            <a:r>
              <a:rPr lang="it-IT" sz="1600" dirty="0" err="1"/>
              <a:t>it</a:t>
            </a:r>
            <a:r>
              <a:rPr lang="it-IT" sz="1600" dirty="0"/>
              <a:t> back to the web page. </a:t>
            </a:r>
            <a:r>
              <a:rPr lang="it-IT" sz="1600" dirty="0" err="1"/>
              <a:t>This</a:t>
            </a:r>
            <a:r>
              <a:rPr lang="it-IT" sz="1600" dirty="0"/>
              <a:t> </a:t>
            </a:r>
            <a:r>
              <a:rPr lang="it-IT" sz="1600" dirty="0" err="1"/>
              <a:t>allows</a:t>
            </a:r>
            <a:r>
              <a:rPr lang="it-IT" sz="1600" dirty="0"/>
              <a:t> the user to </a:t>
            </a:r>
            <a:r>
              <a:rPr lang="it-IT" sz="1600" dirty="0" err="1"/>
              <a:t>select</a:t>
            </a:r>
            <a:r>
              <a:rPr lang="it-IT" sz="1600" dirty="0"/>
              <a:t> a </a:t>
            </a:r>
            <a:r>
              <a:rPr lang="it-IT" sz="1600" dirty="0" err="1"/>
              <a:t>validity</a:t>
            </a:r>
            <a:r>
              <a:rPr lang="it-IT" sz="1600" dirty="0"/>
              <a:t> </a:t>
            </a:r>
            <a:r>
              <a:rPr lang="it-IT" sz="1600" dirty="0" err="1"/>
              <a:t>period</a:t>
            </a:r>
            <a:r>
              <a:rPr lang="it-IT" sz="1600" dirty="0"/>
              <a:t> and the optional products </a:t>
            </a:r>
            <a:r>
              <a:rPr lang="it-IT" sz="1600" dirty="0" err="1"/>
              <a:t>associated</a:t>
            </a:r>
            <a:r>
              <a:rPr lang="it-IT" sz="1600" dirty="0"/>
              <a:t> with the </a:t>
            </a:r>
            <a:r>
              <a:rPr lang="it-IT" sz="1600" dirty="0" err="1"/>
              <a:t>selected</a:t>
            </a:r>
            <a:r>
              <a:rPr lang="it-IT" sz="1600" dirty="0"/>
              <a:t> package.</a:t>
            </a:r>
          </a:p>
          <a:p>
            <a:pPr algn="just"/>
            <a:endParaRPr lang="it-IT" sz="1600" dirty="0"/>
          </a:p>
          <a:p>
            <a:pPr algn="just"/>
            <a:r>
              <a:rPr lang="it-IT" sz="1600" dirty="0"/>
              <a:t>The </a:t>
            </a:r>
            <a:r>
              <a:rPr lang="it-IT" sz="1600" dirty="0" err="1"/>
              <a:t>attribute</a:t>
            </a:r>
            <a:r>
              <a:rPr lang="it-IT" sz="1600" dirty="0"/>
              <a:t> «order» </a:t>
            </a:r>
            <a:r>
              <a:rPr lang="it-IT" sz="1600" dirty="0" err="1"/>
              <a:t>which</a:t>
            </a:r>
            <a:r>
              <a:rPr lang="it-IT" sz="1600" dirty="0"/>
              <a:t> </a:t>
            </a:r>
            <a:r>
              <a:rPr lang="it-IT" sz="1600" dirty="0" err="1"/>
              <a:t>is</a:t>
            </a:r>
            <a:r>
              <a:rPr lang="it-IT" sz="1600" dirty="0"/>
              <a:t> </a:t>
            </a:r>
            <a:r>
              <a:rPr lang="it-IT" sz="1600" dirty="0" err="1"/>
              <a:t>potentially</a:t>
            </a:r>
            <a:r>
              <a:rPr lang="it-IT" sz="1600" dirty="0"/>
              <a:t> </a:t>
            </a:r>
            <a:r>
              <a:rPr lang="it-IT" sz="1600" dirty="0" err="1"/>
              <a:t>associated</a:t>
            </a:r>
            <a:r>
              <a:rPr lang="it-IT" sz="1600" dirty="0"/>
              <a:t> with </a:t>
            </a:r>
            <a:r>
              <a:rPr lang="it-IT" sz="1600" dirty="0" err="1"/>
              <a:t>previous</a:t>
            </a:r>
            <a:r>
              <a:rPr lang="it-IT" sz="1600" dirty="0"/>
              <a:t> </a:t>
            </a:r>
            <a:r>
              <a:rPr lang="it-IT" sz="1600" dirty="0" err="1"/>
              <a:t>purchases</a:t>
            </a:r>
            <a:r>
              <a:rPr lang="it-IT" sz="1600" dirty="0"/>
              <a:t> </a:t>
            </a:r>
            <a:r>
              <a:rPr lang="it-IT" sz="1600" dirty="0" err="1"/>
              <a:t>is</a:t>
            </a:r>
            <a:r>
              <a:rPr lang="it-IT" sz="1600" dirty="0"/>
              <a:t> </a:t>
            </a:r>
            <a:r>
              <a:rPr lang="it-IT" sz="1600" dirty="0" err="1"/>
              <a:t>also</a:t>
            </a:r>
            <a:r>
              <a:rPr lang="it-IT" sz="1600" dirty="0"/>
              <a:t> </a:t>
            </a:r>
            <a:r>
              <a:rPr lang="it-IT" sz="1600" dirty="0" err="1"/>
              <a:t>removed</a:t>
            </a:r>
            <a:r>
              <a:rPr lang="it-IT" sz="1600" dirty="0"/>
              <a:t> from the session.</a:t>
            </a:r>
          </a:p>
        </p:txBody>
      </p:sp>
    </p:spTree>
    <p:extLst>
      <p:ext uri="{BB962C8B-B14F-4D97-AF65-F5344CB8AC3E}">
        <p14:creationId xmlns:p14="http://schemas.microsoft.com/office/powerpoint/2010/main" val="3816305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(2)</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793065"/>
            <a:ext cx="3578249" cy="2831544"/>
          </a:xfrm>
          <a:prstGeom prst="rect">
            <a:avLst/>
          </a:prstGeom>
          <a:noFill/>
        </p:spPr>
        <p:txBody>
          <a:bodyPr wrap="square" rtlCol="0">
            <a:spAutoFit/>
          </a:bodyPr>
          <a:lstStyle/>
          <a:p>
            <a:r>
              <a:rPr lang="it-IT" b="1" dirty="0"/>
              <a:t>IMPLEMENTATION NOTES:</a:t>
            </a:r>
          </a:p>
          <a:p>
            <a:endParaRPr lang="it-IT" sz="1600" dirty="0"/>
          </a:p>
          <a:p>
            <a:pPr algn="just"/>
            <a:r>
              <a:rPr lang="it-IT" sz="1600" dirty="0"/>
              <a:t>In </a:t>
            </a:r>
            <a:r>
              <a:rPr lang="it-IT" sz="1600" dirty="0" err="1"/>
              <a:t>this</a:t>
            </a:r>
            <a:r>
              <a:rPr lang="it-IT" sz="1600" dirty="0"/>
              <a:t> </a:t>
            </a:r>
            <a:r>
              <a:rPr lang="it-IT" sz="1600" dirty="0" err="1"/>
              <a:t>example</a:t>
            </a:r>
            <a:r>
              <a:rPr lang="it-IT" sz="1600" dirty="0"/>
              <a:t>, </a:t>
            </a:r>
            <a:r>
              <a:rPr lang="it-IT" sz="1600" dirty="0" err="1"/>
              <a:t>since</a:t>
            </a:r>
            <a:r>
              <a:rPr lang="it-IT" sz="1600" dirty="0"/>
              <a:t> </a:t>
            </a:r>
            <a:r>
              <a:rPr lang="it-IT" sz="1600" dirty="0" err="1"/>
              <a:t>this</a:t>
            </a:r>
            <a:r>
              <a:rPr lang="it-IT" sz="1600" dirty="0"/>
              <a:t> </a:t>
            </a:r>
            <a:r>
              <a:rPr lang="it-IT" sz="1600" dirty="0" err="1"/>
              <a:t>is</a:t>
            </a:r>
            <a:r>
              <a:rPr lang="it-IT" sz="1600" dirty="0"/>
              <a:t> a </a:t>
            </a:r>
            <a:r>
              <a:rPr lang="it-IT" sz="1600" dirty="0" err="1"/>
              <a:t>simulation</a:t>
            </a:r>
            <a:r>
              <a:rPr lang="it-IT" sz="1600" dirty="0"/>
              <a:t> of a new </a:t>
            </a:r>
            <a:r>
              <a:rPr lang="it-IT" sz="1600" dirty="0" err="1"/>
              <a:t>purchase</a:t>
            </a:r>
            <a:r>
              <a:rPr lang="it-IT" sz="1600" dirty="0"/>
              <a:t> and </a:t>
            </a:r>
            <a:r>
              <a:rPr lang="it-IT" sz="1600" dirty="0" err="1"/>
              <a:t>it’s</a:t>
            </a:r>
            <a:r>
              <a:rPr lang="it-IT" sz="1600" dirty="0"/>
              <a:t> </a:t>
            </a:r>
            <a:r>
              <a:rPr lang="it-IT" sz="1600" dirty="0" err="1"/>
              <a:t>not</a:t>
            </a:r>
            <a:r>
              <a:rPr lang="it-IT" sz="1600" dirty="0"/>
              <a:t> an </a:t>
            </a:r>
            <a:r>
              <a:rPr lang="it-IT" sz="1600" dirty="0" err="1"/>
              <a:t>attempt</a:t>
            </a:r>
            <a:r>
              <a:rPr lang="it-IT" sz="1600" dirty="0"/>
              <a:t> to </a:t>
            </a:r>
            <a:r>
              <a:rPr lang="it-IT" sz="1600" dirty="0" err="1"/>
              <a:t>pay</a:t>
            </a:r>
            <a:r>
              <a:rPr lang="it-IT" sz="1600" dirty="0"/>
              <a:t> a </a:t>
            </a:r>
            <a:r>
              <a:rPr lang="it-IT" sz="1600" dirty="0" err="1"/>
              <a:t>previously</a:t>
            </a:r>
            <a:r>
              <a:rPr lang="it-IT" sz="1600" dirty="0"/>
              <a:t> </a:t>
            </a:r>
            <a:r>
              <a:rPr lang="it-IT" sz="1600" dirty="0" err="1"/>
              <a:t>failed</a:t>
            </a:r>
            <a:r>
              <a:rPr lang="it-IT" sz="1600" dirty="0"/>
              <a:t> order, the </a:t>
            </a:r>
            <a:r>
              <a:rPr lang="it-IT" sz="1600" dirty="0" err="1"/>
              <a:t>method</a:t>
            </a:r>
            <a:r>
              <a:rPr lang="it-IT" sz="1600" dirty="0"/>
              <a:t> </a:t>
            </a:r>
            <a:r>
              <a:rPr lang="it-IT" sz="1600" b="1" i="1" dirty="0" err="1"/>
              <a:t>getAttribute</a:t>
            </a:r>
            <a:r>
              <a:rPr lang="it-IT" sz="1600" b="1" i="1" dirty="0"/>
              <a:t>()</a:t>
            </a:r>
            <a:r>
              <a:rPr lang="it-IT" sz="1600" dirty="0"/>
              <a:t> </a:t>
            </a:r>
            <a:r>
              <a:rPr lang="it-IT" sz="1600" dirty="0" err="1"/>
              <a:t>returns</a:t>
            </a:r>
            <a:r>
              <a:rPr lang="it-IT" sz="1600" dirty="0"/>
              <a:t> </a:t>
            </a:r>
            <a:r>
              <a:rPr lang="it-IT" sz="1600" dirty="0" err="1"/>
              <a:t>null</a:t>
            </a:r>
            <a:r>
              <a:rPr lang="it-IT" sz="1600" dirty="0"/>
              <a:t>.</a:t>
            </a:r>
          </a:p>
          <a:p>
            <a:pPr algn="just"/>
            <a:endParaRPr lang="it-IT" sz="1600" dirty="0"/>
          </a:p>
          <a:p>
            <a:pPr algn="just"/>
            <a:r>
              <a:rPr lang="it-IT" sz="1600" dirty="0"/>
              <a:t>For </a:t>
            </a:r>
            <a:r>
              <a:rPr lang="it-IT" sz="1600" dirty="0" err="1"/>
              <a:t>this</a:t>
            </a:r>
            <a:r>
              <a:rPr lang="it-IT" sz="1600" dirty="0"/>
              <a:t> </a:t>
            </a:r>
            <a:r>
              <a:rPr lang="it-IT" sz="1600" dirty="0" err="1"/>
              <a:t>reason</a:t>
            </a:r>
            <a:r>
              <a:rPr lang="it-IT" sz="1600" dirty="0"/>
              <a:t>, an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created</a:t>
            </a:r>
            <a:r>
              <a:rPr lang="it-IT" sz="1600" dirty="0"/>
              <a:t> </a:t>
            </a:r>
            <a:r>
              <a:rPr lang="it-IT" sz="1600" dirty="0" err="1"/>
              <a:t>within</a:t>
            </a:r>
            <a:r>
              <a:rPr lang="it-IT" sz="1600" dirty="0"/>
              <a:t> the </a:t>
            </a:r>
            <a:r>
              <a:rPr lang="it-IT" sz="1600" dirty="0" err="1"/>
              <a:t>ConfirmationPage</a:t>
            </a:r>
            <a:r>
              <a:rPr lang="it-IT" sz="1600" dirty="0"/>
              <a:t> controller and </a:t>
            </a:r>
            <a:r>
              <a:rPr lang="it-IT" sz="1600" dirty="0" err="1"/>
              <a:t>it’s</a:t>
            </a:r>
            <a:r>
              <a:rPr lang="it-IT" sz="1600" dirty="0"/>
              <a:t> </a:t>
            </a:r>
            <a:r>
              <a:rPr lang="it-IT" sz="1600" dirty="0" err="1"/>
              <a:t>sent</a:t>
            </a:r>
            <a:r>
              <a:rPr lang="it-IT" sz="1600" dirty="0"/>
              <a:t> back to the </a:t>
            </a:r>
            <a:r>
              <a:rPr lang="it-IT" sz="1600" b="1" dirty="0"/>
              <a:t>confirmation.html </a:t>
            </a:r>
            <a:r>
              <a:rPr lang="it-IT" sz="1600" dirty="0"/>
              <a:t>page</a:t>
            </a:r>
            <a:endParaRPr lang="it-IT" dirty="0"/>
          </a:p>
        </p:txBody>
      </p:sp>
      <p:pic>
        <p:nvPicPr>
          <p:cNvPr id="4" name="Picture 3">
            <a:extLst>
              <a:ext uri="{FF2B5EF4-FFF2-40B4-BE49-F238E27FC236}">
                <a16:creationId xmlns:a16="http://schemas.microsoft.com/office/drawing/2014/main" id="{A2218960-DFAC-66B3-E9E9-386F2DF99CCE}"/>
              </a:ext>
            </a:extLst>
          </p:cNvPr>
          <p:cNvPicPr>
            <a:picLocks noChangeAspect="1"/>
          </p:cNvPicPr>
          <p:nvPr/>
        </p:nvPicPr>
        <p:blipFill rotWithShape="1">
          <a:blip r:embed="rId2"/>
          <a:srcRect t="3247" b="1140"/>
          <a:stretch/>
        </p:blipFill>
        <p:spPr>
          <a:xfrm>
            <a:off x="467614" y="1690688"/>
            <a:ext cx="7527523" cy="4455964"/>
          </a:xfrm>
          <a:prstGeom prst="rect">
            <a:avLst/>
          </a:prstGeom>
        </p:spPr>
      </p:pic>
    </p:spTree>
    <p:extLst>
      <p:ext uri="{BB962C8B-B14F-4D97-AF65-F5344CB8AC3E}">
        <p14:creationId xmlns:p14="http://schemas.microsoft.com/office/powerpoint/2010/main" val="59241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07C9ED8-2569-1DBE-DA29-6AE6F3D9B256}"/>
              </a:ext>
            </a:extLst>
          </p:cNvPr>
          <p:cNvSpPr>
            <a:spLocks noGrp="1"/>
          </p:cNvSpPr>
          <p:nvPr>
            <p:ph type="title"/>
          </p:nvPr>
        </p:nvSpPr>
        <p:spPr>
          <a:xfrm>
            <a:off x="838200" y="365125"/>
            <a:ext cx="5659094" cy="1325563"/>
          </a:xfrm>
        </p:spPr>
        <p:txBody>
          <a:bodyPr>
            <a:normAutofit/>
          </a:bodyPr>
          <a:lstStyle/>
          <a:p>
            <a:r>
              <a:rPr lang="en-GB" sz="3200" b="1" dirty="0">
                <a:effectLst/>
                <a:latin typeface="Arial" panose="020B0604020202020204" pitchFamily="34" charset="0"/>
                <a:ea typeface="Calibri" panose="020F0502020204030204" pitchFamily="34" charset="0"/>
                <a:cs typeface="Arial" panose="020B0604020202020204" pitchFamily="34" charset="0"/>
              </a:rPr>
              <a:t>Functional analysis</a:t>
            </a:r>
            <a:br>
              <a:rPr lang="en-GB" sz="3200" b="1" dirty="0">
                <a:effectLst/>
                <a:latin typeface="Arial" panose="020B0604020202020204" pitchFamily="34" charset="0"/>
                <a:ea typeface="Calibri" panose="020F0502020204030204" pitchFamily="34" charset="0"/>
                <a:cs typeface="Arial" panose="020B0604020202020204" pitchFamily="34" charset="0"/>
              </a:rPr>
            </a:br>
            <a:r>
              <a:rPr lang="en-GB" sz="2200" b="1" dirty="0">
                <a:effectLst/>
                <a:latin typeface="Arial" panose="020B0604020202020204" pitchFamily="34" charset="0"/>
                <a:ea typeface="Calibri" panose="020F0502020204030204" pitchFamily="34" charset="0"/>
                <a:cs typeface="Arial" panose="020B0604020202020204" pitchFamily="34" charset="0"/>
              </a:rPr>
              <a:t>Employee application</a:t>
            </a:r>
            <a:br>
              <a:rPr lang="en-GB" sz="3200" dirty="0">
                <a:effectLst/>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B19163C7-90C9-566A-8AAA-EC37B371E053}"/>
              </a:ext>
            </a:extLst>
          </p:cNvPr>
          <p:cNvSpPr txBox="1"/>
          <p:nvPr/>
        </p:nvSpPr>
        <p:spPr>
          <a:xfrm>
            <a:off x="838200" y="1679614"/>
            <a:ext cx="10515599" cy="3970318"/>
          </a:xfrm>
          <a:prstGeom prst="rect">
            <a:avLst/>
          </a:prstGeom>
          <a:noFill/>
        </p:spPr>
        <p:txBody>
          <a:bodyPr wrap="square">
            <a:spAutoFit/>
          </a:bodyPr>
          <a:lstStyle/>
          <a:p>
            <a:r>
              <a:rPr lang="en-US" dirty="0"/>
              <a:t>The employee application allows the authorized employees of the telco company to </a:t>
            </a:r>
            <a:r>
              <a:rPr lang="en-US" dirty="0">
                <a:highlight>
                  <a:srgbClr val="FFFF00"/>
                </a:highlight>
              </a:rPr>
              <a:t>log in</a:t>
            </a:r>
            <a:r>
              <a:rPr lang="en-US" dirty="0"/>
              <a:t>. In the </a:t>
            </a:r>
            <a:r>
              <a:rPr lang="en-US" dirty="0">
                <a:highlight>
                  <a:srgbClr val="00FF00"/>
                </a:highlight>
              </a:rPr>
              <a:t>Home page</a:t>
            </a:r>
            <a:r>
              <a:rPr lang="en-US" dirty="0"/>
              <a:t>, a </a:t>
            </a:r>
            <a:r>
              <a:rPr lang="en-US" dirty="0">
                <a:highlight>
                  <a:srgbClr val="00FFFF"/>
                </a:highlight>
              </a:rPr>
              <a:t>form allows the creation of service packages</a:t>
            </a:r>
            <a:r>
              <a:rPr lang="en-US" dirty="0"/>
              <a:t>, with all the needed data and the possible optional products associated with them. The same page lets the employee create </a:t>
            </a:r>
            <a:r>
              <a:rPr lang="en-US" dirty="0">
                <a:highlight>
                  <a:srgbClr val="00FFFF"/>
                </a:highlight>
              </a:rPr>
              <a:t>optional products</a:t>
            </a:r>
            <a:r>
              <a:rPr lang="en-US" dirty="0"/>
              <a:t> as well. </a:t>
            </a:r>
          </a:p>
          <a:p>
            <a:endParaRPr lang="en-US" dirty="0"/>
          </a:p>
          <a:p>
            <a:r>
              <a:rPr lang="en-US" dirty="0"/>
              <a:t>A </a:t>
            </a:r>
            <a:r>
              <a:rPr lang="en-US" dirty="0">
                <a:highlight>
                  <a:srgbClr val="00FF00"/>
                </a:highlight>
              </a:rPr>
              <a:t>Sales Report page</a:t>
            </a:r>
            <a:r>
              <a:rPr lang="en-US" dirty="0"/>
              <a:t> allows the employee to inspect the essential data about the sales and about the users over the entire lifespan of the application: </a:t>
            </a:r>
          </a:p>
          <a:p>
            <a:endParaRPr lang="en-US" dirty="0"/>
          </a:p>
          <a:p>
            <a:pPr marL="285750" indent="-285750">
              <a:buFont typeface="Arial" panose="020B0604020202020204" pitchFamily="34" charset="0"/>
              <a:buChar char="•"/>
            </a:pPr>
            <a:r>
              <a:rPr lang="en-US" dirty="0">
                <a:highlight>
                  <a:srgbClr val="00FFFF"/>
                </a:highlight>
              </a:rPr>
              <a:t>Number of total purchases per package</a:t>
            </a:r>
            <a:r>
              <a:rPr lang="en-US" dirty="0"/>
              <a:t>. </a:t>
            </a:r>
          </a:p>
          <a:p>
            <a:pPr marL="285750" indent="-285750">
              <a:buFont typeface="Arial" panose="020B0604020202020204" pitchFamily="34" charset="0"/>
              <a:buChar char="•"/>
            </a:pPr>
            <a:r>
              <a:rPr lang="en-US" dirty="0">
                <a:highlight>
                  <a:srgbClr val="00FFFF"/>
                </a:highlight>
              </a:rPr>
              <a:t>Number of total purchases per package and validity period</a:t>
            </a:r>
            <a:r>
              <a:rPr lang="en-US" dirty="0"/>
              <a:t>.</a:t>
            </a:r>
          </a:p>
          <a:p>
            <a:pPr marL="285750" indent="-285750">
              <a:buFont typeface="Arial" panose="020B0604020202020204" pitchFamily="34" charset="0"/>
              <a:buChar char="•"/>
            </a:pPr>
            <a:r>
              <a:rPr lang="en-US" dirty="0">
                <a:highlight>
                  <a:srgbClr val="00FFFF"/>
                </a:highlight>
              </a:rPr>
              <a:t>Total value of sales per package with and without the optional products</a:t>
            </a:r>
            <a:r>
              <a:rPr lang="en-US" dirty="0"/>
              <a:t>. </a:t>
            </a:r>
          </a:p>
          <a:p>
            <a:pPr marL="285750" indent="-285750">
              <a:buFont typeface="Arial" panose="020B0604020202020204" pitchFamily="34" charset="0"/>
              <a:buChar char="•"/>
            </a:pPr>
            <a:r>
              <a:rPr lang="en-US" dirty="0">
                <a:highlight>
                  <a:srgbClr val="00FFFF"/>
                </a:highlight>
              </a:rPr>
              <a:t>Average number of optional products sold together with each service package</a:t>
            </a:r>
            <a:r>
              <a:rPr lang="en-US" dirty="0"/>
              <a:t>. </a:t>
            </a:r>
          </a:p>
          <a:p>
            <a:pPr marL="285750" indent="-285750">
              <a:buFont typeface="Arial" panose="020B0604020202020204" pitchFamily="34" charset="0"/>
              <a:buChar char="•"/>
            </a:pPr>
            <a:r>
              <a:rPr lang="en-US" dirty="0">
                <a:highlight>
                  <a:srgbClr val="00FFFF"/>
                </a:highlight>
              </a:rPr>
              <a:t>List of insolvent users, suspended orders and alerts</a:t>
            </a:r>
            <a:r>
              <a:rPr lang="en-US" dirty="0"/>
              <a:t>. </a:t>
            </a:r>
          </a:p>
          <a:p>
            <a:pPr marL="285750" indent="-285750">
              <a:buFont typeface="Arial" panose="020B0604020202020204" pitchFamily="34" charset="0"/>
              <a:buChar char="•"/>
            </a:pPr>
            <a:r>
              <a:rPr lang="en-US" dirty="0">
                <a:highlight>
                  <a:srgbClr val="00FFFF"/>
                </a:highlight>
              </a:rPr>
              <a:t>Best seller optional product, i.e. the optional product with the greatest value of sales across all the sold service packages</a:t>
            </a:r>
            <a:r>
              <a:rPr lang="en-US" dirty="0"/>
              <a:t>.</a:t>
            </a:r>
            <a:endParaRPr lang="it-IT" dirty="0"/>
          </a:p>
        </p:txBody>
      </p:sp>
      <p:sp>
        <p:nvSpPr>
          <p:cNvPr id="9" name="TextBox 8">
            <a:extLst>
              <a:ext uri="{FF2B5EF4-FFF2-40B4-BE49-F238E27FC236}">
                <a16:creationId xmlns:a16="http://schemas.microsoft.com/office/drawing/2014/main" id="{E054E216-4776-1AEF-09E7-42220795C26B}"/>
              </a:ext>
            </a:extLst>
          </p:cNvPr>
          <p:cNvSpPr txBox="1"/>
          <p:nvPr/>
        </p:nvSpPr>
        <p:spPr>
          <a:xfrm>
            <a:off x="7567920" y="494496"/>
            <a:ext cx="721223" cy="369332"/>
          </a:xfrm>
          <a:prstGeom prst="rect">
            <a:avLst/>
          </a:prstGeom>
          <a:noFill/>
        </p:spPr>
        <p:txBody>
          <a:bodyPr wrap="none" rtlCol="0">
            <a:spAutoFit/>
          </a:bodyPr>
          <a:lstStyle/>
          <a:p>
            <a:r>
              <a:rPr lang="it-IT" dirty="0">
                <a:highlight>
                  <a:srgbClr val="00FF00"/>
                </a:highlight>
              </a:rPr>
              <a:t>Pages</a:t>
            </a:r>
          </a:p>
        </p:txBody>
      </p:sp>
      <p:sp>
        <p:nvSpPr>
          <p:cNvPr id="10" name="TextBox 9">
            <a:extLst>
              <a:ext uri="{FF2B5EF4-FFF2-40B4-BE49-F238E27FC236}">
                <a16:creationId xmlns:a16="http://schemas.microsoft.com/office/drawing/2014/main" id="{40E58497-5472-B0AE-3C82-669C36466CF2}"/>
              </a:ext>
            </a:extLst>
          </p:cNvPr>
          <p:cNvSpPr txBox="1"/>
          <p:nvPr/>
        </p:nvSpPr>
        <p:spPr>
          <a:xfrm>
            <a:off x="8289143" y="494496"/>
            <a:ext cx="1381597" cy="369332"/>
          </a:xfrm>
          <a:prstGeom prst="rect">
            <a:avLst/>
          </a:prstGeom>
          <a:noFill/>
        </p:spPr>
        <p:txBody>
          <a:bodyPr wrap="none" rtlCol="0">
            <a:spAutoFit/>
          </a:bodyPr>
          <a:lstStyle/>
          <a:p>
            <a:r>
              <a:rPr lang="it-IT" dirty="0">
                <a:highlight>
                  <a:srgbClr val="00FFFF"/>
                </a:highlight>
              </a:rPr>
              <a:t>Components</a:t>
            </a:r>
          </a:p>
        </p:txBody>
      </p:sp>
      <p:sp>
        <p:nvSpPr>
          <p:cNvPr id="11" name="TextBox 10">
            <a:extLst>
              <a:ext uri="{FF2B5EF4-FFF2-40B4-BE49-F238E27FC236}">
                <a16:creationId xmlns:a16="http://schemas.microsoft.com/office/drawing/2014/main" id="{D569241F-858E-FA7D-B0AC-AAA411D7C03B}"/>
              </a:ext>
            </a:extLst>
          </p:cNvPr>
          <p:cNvSpPr txBox="1"/>
          <p:nvPr/>
        </p:nvSpPr>
        <p:spPr>
          <a:xfrm>
            <a:off x="9670740" y="494496"/>
            <a:ext cx="788999" cy="369332"/>
          </a:xfrm>
          <a:prstGeom prst="rect">
            <a:avLst/>
          </a:prstGeom>
          <a:noFill/>
        </p:spPr>
        <p:txBody>
          <a:bodyPr wrap="none" rtlCol="0">
            <a:spAutoFit/>
          </a:bodyPr>
          <a:lstStyle/>
          <a:p>
            <a:r>
              <a:rPr lang="it-IT" dirty="0">
                <a:highlight>
                  <a:srgbClr val="FFFF00"/>
                </a:highlight>
              </a:rPr>
              <a:t>Action</a:t>
            </a:r>
          </a:p>
        </p:txBody>
      </p:sp>
      <p:sp>
        <p:nvSpPr>
          <p:cNvPr id="12" name="TextBox 11">
            <a:extLst>
              <a:ext uri="{FF2B5EF4-FFF2-40B4-BE49-F238E27FC236}">
                <a16:creationId xmlns:a16="http://schemas.microsoft.com/office/drawing/2014/main" id="{BDA78E16-F1BB-2D05-D1C2-E7DE6F335D77}"/>
              </a:ext>
            </a:extLst>
          </p:cNvPr>
          <p:cNvSpPr txBox="1"/>
          <p:nvPr/>
        </p:nvSpPr>
        <p:spPr>
          <a:xfrm>
            <a:off x="10459739" y="494496"/>
            <a:ext cx="795282" cy="369332"/>
          </a:xfrm>
          <a:prstGeom prst="rect">
            <a:avLst/>
          </a:prstGeom>
          <a:noFill/>
        </p:spPr>
        <p:txBody>
          <a:bodyPr wrap="none" rtlCol="0">
            <a:spAutoFit/>
          </a:bodyPr>
          <a:lstStyle/>
          <a:p>
            <a:r>
              <a:rPr lang="it-IT" dirty="0">
                <a:highlight>
                  <a:srgbClr val="C0C0C0"/>
                </a:highlight>
              </a:rPr>
              <a:t>Events</a:t>
            </a:r>
          </a:p>
        </p:txBody>
      </p:sp>
    </p:spTree>
    <p:extLst>
      <p:ext uri="{BB962C8B-B14F-4D97-AF65-F5344CB8AC3E}">
        <p14:creationId xmlns:p14="http://schemas.microsoft.com/office/powerpoint/2010/main" val="27826282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Customer application: purchase of a service package (3)</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sp>
        <p:nvSpPr>
          <p:cNvPr id="8" name="TextBox 7">
            <a:extLst>
              <a:ext uri="{FF2B5EF4-FFF2-40B4-BE49-F238E27FC236}">
                <a16:creationId xmlns:a16="http://schemas.microsoft.com/office/drawing/2014/main" id="{490B7D2C-9A8A-AF8F-8A3D-C29EA1C52563}"/>
              </a:ext>
            </a:extLst>
          </p:cNvPr>
          <p:cNvSpPr txBox="1"/>
          <p:nvPr/>
        </p:nvSpPr>
        <p:spPr>
          <a:xfrm>
            <a:off x="8249811" y="2634934"/>
            <a:ext cx="3578249" cy="3077766"/>
          </a:xfrm>
          <a:prstGeom prst="rect">
            <a:avLst/>
          </a:prstGeom>
          <a:noFill/>
        </p:spPr>
        <p:txBody>
          <a:bodyPr wrap="square" rtlCol="0">
            <a:spAutoFit/>
          </a:bodyPr>
          <a:lstStyle/>
          <a:p>
            <a:r>
              <a:rPr lang="it-IT" b="1" dirty="0"/>
              <a:t>IMPLEMENTATION NOTES:</a:t>
            </a:r>
          </a:p>
          <a:p>
            <a:endParaRPr lang="it-IT" sz="1600" dirty="0"/>
          </a:p>
          <a:p>
            <a:r>
              <a:rPr lang="it-IT" sz="1600" dirty="0"/>
              <a:t>The </a:t>
            </a:r>
            <a:r>
              <a:rPr lang="it-IT" sz="1600" b="1" dirty="0" err="1"/>
              <a:t>OrderEntity</a:t>
            </a:r>
            <a:r>
              <a:rPr lang="it-IT" sz="1600" dirty="0"/>
              <a:t> </a:t>
            </a:r>
            <a:r>
              <a:rPr lang="it-IT" sz="1600" dirty="0" err="1"/>
              <a:t>object</a:t>
            </a:r>
            <a:r>
              <a:rPr lang="it-IT" sz="1600" dirty="0"/>
              <a:t> </a:t>
            </a:r>
            <a:r>
              <a:rPr lang="it-IT" sz="1600" dirty="0" err="1"/>
              <a:t>is</a:t>
            </a:r>
            <a:r>
              <a:rPr lang="it-IT" sz="1600" dirty="0"/>
              <a:t> </a:t>
            </a:r>
            <a:r>
              <a:rPr lang="it-IT" sz="1600" dirty="0" err="1"/>
              <a:t>modified</a:t>
            </a:r>
            <a:r>
              <a:rPr lang="it-IT" sz="1600" dirty="0"/>
              <a:t> </a:t>
            </a:r>
            <a:r>
              <a:rPr lang="it-IT" sz="1600" dirty="0" err="1"/>
              <a:t>within</a:t>
            </a:r>
            <a:r>
              <a:rPr lang="it-IT" sz="1600" dirty="0"/>
              <a:t> the </a:t>
            </a:r>
            <a:r>
              <a:rPr lang="it-IT" sz="1600" b="1" i="1" dirty="0" err="1"/>
              <a:t>PayOrder</a:t>
            </a:r>
            <a:r>
              <a:rPr lang="it-IT" sz="1600" dirty="0"/>
              <a:t> controller with the new information (</a:t>
            </a:r>
            <a:r>
              <a:rPr lang="it-IT" sz="1600" dirty="0" err="1"/>
              <a:t>creation</a:t>
            </a:r>
            <a:r>
              <a:rPr lang="it-IT" sz="1600" dirty="0"/>
              <a:t> time, order state) and </a:t>
            </a:r>
            <a:r>
              <a:rPr lang="it-IT" sz="1600" dirty="0" err="1"/>
              <a:t>it</a:t>
            </a:r>
            <a:r>
              <a:rPr lang="it-IT" sz="1600" dirty="0"/>
              <a:t> </a:t>
            </a:r>
            <a:r>
              <a:rPr lang="it-IT" sz="1600" dirty="0" err="1"/>
              <a:t>is</a:t>
            </a:r>
            <a:r>
              <a:rPr lang="it-IT" sz="1600" dirty="0"/>
              <a:t> </a:t>
            </a:r>
            <a:r>
              <a:rPr lang="it-IT" sz="1600" dirty="0" err="1"/>
              <a:t>sent</a:t>
            </a:r>
            <a:r>
              <a:rPr lang="it-IT" sz="1600" dirty="0"/>
              <a:t> back to the confirmation.html page, </a:t>
            </a:r>
            <a:r>
              <a:rPr lang="it-IT" sz="1600" dirty="0" err="1"/>
              <a:t>which</a:t>
            </a:r>
            <a:r>
              <a:rPr lang="it-IT" sz="1600" dirty="0"/>
              <a:t> displays the payment status (</a:t>
            </a:r>
            <a:r>
              <a:rPr lang="it-IT" sz="1600" dirty="0" err="1"/>
              <a:t>accepted</a:t>
            </a:r>
            <a:r>
              <a:rPr lang="it-IT" sz="1600" dirty="0"/>
              <a:t> or </a:t>
            </a:r>
            <a:r>
              <a:rPr lang="it-IT" sz="1600" dirty="0" err="1"/>
              <a:t>rejected</a:t>
            </a:r>
            <a:r>
              <a:rPr lang="it-IT" sz="1600" dirty="0"/>
              <a:t>) to the user.</a:t>
            </a:r>
          </a:p>
          <a:p>
            <a:endParaRPr lang="it-IT" sz="1600" dirty="0"/>
          </a:p>
          <a:p>
            <a:r>
              <a:rPr lang="it-IT" sz="1600" dirty="0"/>
              <a:t>In </a:t>
            </a:r>
            <a:r>
              <a:rPr lang="it-IT" sz="1600" dirty="0" err="1"/>
              <a:t>this</a:t>
            </a:r>
            <a:r>
              <a:rPr lang="it-IT" sz="1600" dirty="0"/>
              <a:t> </a:t>
            </a:r>
            <a:r>
              <a:rPr lang="it-IT" sz="1600" dirty="0" err="1"/>
              <a:t>example</a:t>
            </a:r>
            <a:r>
              <a:rPr lang="it-IT" sz="1600" dirty="0"/>
              <a:t>, the order </a:t>
            </a:r>
            <a:r>
              <a:rPr lang="it-IT" sz="1600" dirty="0" err="1"/>
              <a:t>has</a:t>
            </a:r>
            <a:r>
              <a:rPr lang="it-IT" sz="1600" dirty="0"/>
              <a:t> </a:t>
            </a:r>
            <a:r>
              <a:rPr lang="it-IT" sz="1600" dirty="0" err="1"/>
              <a:t>been</a:t>
            </a:r>
            <a:r>
              <a:rPr lang="it-IT" sz="1600" dirty="0"/>
              <a:t> </a:t>
            </a:r>
            <a:r>
              <a:rPr lang="it-IT" sz="1600" dirty="0" err="1"/>
              <a:t>successfully</a:t>
            </a:r>
            <a:r>
              <a:rPr lang="it-IT" sz="1600" dirty="0"/>
              <a:t> </a:t>
            </a:r>
            <a:r>
              <a:rPr lang="it-IT" sz="1600" dirty="0" err="1"/>
              <a:t>paid</a:t>
            </a:r>
            <a:r>
              <a:rPr lang="it-IT" sz="1600" dirty="0"/>
              <a:t>.</a:t>
            </a:r>
          </a:p>
        </p:txBody>
      </p:sp>
      <p:pic>
        <p:nvPicPr>
          <p:cNvPr id="4" name="Picture 3">
            <a:extLst>
              <a:ext uri="{FF2B5EF4-FFF2-40B4-BE49-F238E27FC236}">
                <a16:creationId xmlns:a16="http://schemas.microsoft.com/office/drawing/2014/main" id="{F8775534-F5BF-E932-B1C0-1E039E3BA70D}"/>
              </a:ext>
            </a:extLst>
          </p:cNvPr>
          <p:cNvPicPr>
            <a:picLocks noChangeAspect="1"/>
          </p:cNvPicPr>
          <p:nvPr/>
        </p:nvPicPr>
        <p:blipFill rotWithShape="1">
          <a:blip r:embed="rId2"/>
          <a:srcRect t="3202" b="2333"/>
          <a:stretch/>
        </p:blipFill>
        <p:spPr>
          <a:xfrm>
            <a:off x="396907" y="1626974"/>
            <a:ext cx="7655603" cy="4284729"/>
          </a:xfrm>
          <a:prstGeom prst="rect">
            <a:avLst/>
          </a:prstGeom>
        </p:spPr>
      </p:pic>
    </p:spTree>
    <p:extLst>
      <p:ext uri="{BB962C8B-B14F-4D97-AF65-F5344CB8AC3E}">
        <p14:creationId xmlns:p14="http://schemas.microsoft.com/office/powerpoint/2010/main" val="3709706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95E6E64-9584-82E3-C4CA-FEE796485C3D}"/>
              </a:ext>
            </a:extLst>
          </p:cNvPr>
          <p:cNvSpPr txBox="1">
            <a:spLocks/>
          </p:cNvSpPr>
          <p:nvPr/>
        </p:nvSpPr>
        <p:spPr>
          <a:xfrm>
            <a:off x="838199" y="365125"/>
            <a:ext cx="94203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Arial" panose="020B0604020202020204" pitchFamily="34" charset="0"/>
                <a:ea typeface="Calibri" panose="020F0502020204030204" pitchFamily="34" charset="0"/>
                <a:cs typeface="Arial" panose="020B0604020202020204" pitchFamily="34" charset="0"/>
              </a:rPr>
              <a:t>ULM Sequence diagrams</a:t>
            </a:r>
            <a:br>
              <a:rPr lang="en-GB" sz="3200" b="1" dirty="0">
                <a:latin typeface="Arial" panose="020B0604020202020204" pitchFamily="34" charset="0"/>
                <a:ea typeface="Calibri" panose="020F0502020204030204" pitchFamily="34" charset="0"/>
                <a:cs typeface="Arial" panose="020B0604020202020204" pitchFamily="34" charset="0"/>
              </a:rPr>
            </a:br>
            <a:r>
              <a:rPr lang="en-GB" sz="2200" b="1" dirty="0">
                <a:latin typeface="Arial" panose="020B0604020202020204" pitchFamily="34" charset="0"/>
                <a:ea typeface="Calibri" panose="020F0502020204030204" pitchFamily="34" charset="0"/>
                <a:cs typeface="Arial" panose="020B0604020202020204" pitchFamily="34" charset="0"/>
              </a:rPr>
              <a:t>Employee application: creation of a service package</a:t>
            </a:r>
            <a:br>
              <a:rPr lang="en-GB" sz="3200" dirty="0">
                <a:latin typeface="Calibri" panose="020F0502020204030204" pitchFamily="34" charset="0"/>
                <a:ea typeface="Calibri" panose="020F0502020204030204" pitchFamily="34" charset="0"/>
                <a:cs typeface="Arial" panose="020B0604020202020204" pitchFamily="34" charset="0"/>
              </a:rPr>
            </a:br>
            <a:endParaRPr lang="en-US" sz="3200" dirty="0"/>
          </a:p>
        </p:txBody>
      </p:sp>
      <p:pic>
        <p:nvPicPr>
          <p:cNvPr id="5" name="Picture 4">
            <a:extLst>
              <a:ext uri="{FF2B5EF4-FFF2-40B4-BE49-F238E27FC236}">
                <a16:creationId xmlns:a16="http://schemas.microsoft.com/office/drawing/2014/main" id="{3A952466-9170-E2A0-8729-FB1CF28CA958}"/>
              </a:ext>
            </a:extLst>
          </p:cNvPr>
          <p:cNvPicPr>
            <a:picLocks noChangeAspect="1"/>
          </p:cNvPicPr>
          <p:nvPr/>
        </p:nvPicPr>
        <p:blipFill>
          <a:blip r:embed="rId2"/>
          <a:stretch>
            <a:fillRect/>
          </a:stretch>
        </p:blipFill>
        <p:spPr>
          <a:xfrm>
            <a:off x="2084460" y="1374283"/>
            <a:ext cx="8023079" cy="4832615"/>
          </a:xfrm>
          <a:prstGeom prst="rect">
            <a:avLst/>
          </a:prstGeom>
        </p:spPr>
      </p:pic>
    </p:spTree>
    <p:extLst>
      <p:ext uri="{BB962C8B-B14F-4D97-AF65-F5344CB8AC3E}">
        <p14:creationId xmlns:p14="http://schemas.microsoft.com/office/powerpoint/2010/main" val="2135790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F541D5-49C9-46F1-433D-36A832844EB6}"/>
              </a:ext>
            </a:extLst>
          </p:cNvPr>
          <p:cNvSpPr>
            <a:spLocks noGrp="1"/>
          </p:cNvSpPr>
          <p:nvPr>
            <p:ph type="title"/>
          </p:nvPr>
        </p:nvSpPr>
        <p:spPr>
          <a:xfrm>
            <a:off x="838200" y="2766218"/>
            <a:ext cx="10515600" cy="1325563"/>
          </a:xfrm>
        </p:spPr>
        <p:txBody>
          <a:bodyPr/>
          <a:lstStyle/>
          <a:p>
            <a:r>
              <a:rPr lang="en-GB" sz="4400" b="1" dirty="0">
                <a:effectLst/>
                <a:latin typeface="Arial" panose="020B0604020202020204" pitchFamily="34" charset="0"/>
                <a:ea typeface="Calibri" panose="020F0502020204030204" pitchFamily="34" charset="0"/>
                <a:cs typeface="Arial" panose="020B0604020202020204" pitchFamily="34" charset="0"/>
              </a:rPr>
              <a:t>Conceptual (ER) and logical data models</a:t>
            </a:r>
            <a:endParaRPr lang="en-US" dirty="0"/>
          </a:p>
        </p:txBody>
      </p:sp>
    </p:spTree>
    <p:extLst>
      <p:ext uri="{BB962C8B-B14F-4D97-AF65-F5344CB8AC3E}">
        <p14:creationId xmlns:p14="http://schemas.microsoft.com/office/powerpoint/2010/main" val="301297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6DA170E-A825-1CD0-2E8B-8243958F148E}"/>
              </a:ext>
            </a:extLst>
          </p:cNvPr>
          <p:cNvPicPr>
            <a:picLocks noChangeAspect="1"/>
          </p:cNvPicPr>
          <p:nvPr/>
        </p:nvPicPr>
        <p:blipFill>
          <a:blip r:embed="rId2"/>
          <a:stretch>
            <a:fillRect/>
          </a:stretch>
        </p:blipFill>
        <p:spPr>
          <a:xfrm>
            <a:off x="3024632" y="1295585"/>
            <a:ext cx="6348010" cy="5197290"/>
          </a:xfrm>
          <a:prstGeom prst="rect">
            <a:avLst/>
          </a:prstGeom>
        </p:spPr>
      </p:pic>
      <p:sp>
        <p:nvSpPr>
          <p:cNvPr id="6" name="Titolo 1">
            <a:extLst>
              <a:ext uri="{FF2B5EF4-FFF2-40B4-BE49-F238E27FC236}">
                <a16:creationId xmlns:a16="http://schemas.microsoft.com/office/drawing/2014/main" id="{818644E4-B4AF-035E-D6D0-935243E2EB0E}"/>
              </a:ext>
            </a:extLst>
          </p:cNvPr>
          <p:cNvSpPr txBox="1">
            <a:spLocks/>
          </p:cNvSpPr>
          <p:nvPr/>
        </p:nvSpPr>
        <p:spPr>
          <a:xfrm>
            <a:off x="838200" y="365125"/>
            <a:ext cx="56590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effectLst/>
                <a:latin typeface="Arial" panose="020B0604020202020204" pitchFamily="34" charset="0"/>
                <a:ea typeface="Calibri" panose="020F0502020204030204" pitchFamily="34" charset="0"/>
                <a:cs typeface="Arial" panose="020B0604020202020204" pitchFamily="34" charset="0"/>
              </a:rPr>
              <a:t>Conceptual model</a:t>
            </a:r>
            <a:endParaRPr lang="en-US" sz="3200" dirty="0"/>
          </a:p>
        </p:txBody>
      </p:sp>
    </p:spTree>
    <p:extLst>
      <p:ext uri="{BB962C8B-B14F-4D97-AF65-F5344CB8AC3E}">
        <p14:creationId xmlns:p14="http://schemas.microsoft.com/office/powerpoint/2010/main" val="37701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0D5A6DF0-BCDD-9D1C-1B92-8C2A000CFF9D}"/>
              </a:ext>
            </a:extLst>
          </p:cNvPr>
          <p:cNvSpPr txBox="1"/>
          <p:nvPr/>
        </p:nvSpPr>
        <p:spPr>
          <a:xfrm>
            <a:off x="755780" y="2108718"/>
            <a:ext cx="105622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decided that an order can be made of one single service package, if the user wants more service packages, he can just place more orders;</a:t>
            </a:r>
          </a:p>
          <a:p>
            <a:pPr marL="285750" indent="-285750">
              <a:buFont typeface="Arial" panose="020B0604020202020204" pitchFamily="34" charset="0"/>
              <a:buChar char="•"/>
            </a:pPr>
            <a:r>
              <a:rPr lang="en-US" dirty="0"/>
              <a:t>We decided to keep track if a user is insolvent and its failed payments in the users table. These fields are updated through triggers;</a:t>
            </a:r>
          </a:p>
          <a:p>
            <a:pPr marL="285750" indent="-285750">
              <a:buFont typeface="Arial" panose="020B0604020202020204" pitchFamily="34" charset="0"/>
              <a:buChar char="•"/>
            </a:pPr>
            <a:r>
              <a:rPr lang="en-US" dirty="0"/>
              <a:t>The table Period has just one service package associated per record. Therefore, its primary key is an unique identifier of a certain service package with a certain time period and can be associated with an order;</a:t>
            </a:r>
          </a:p>
          <a:p>
            <a:pPr marL="285750" indent="-285750">
              <a:buFont typeface="Arial" panose="020B0604020202020204" pitchFamily="34" charset="0"/>
              <a:buChar char="•"/>
            </a:pPr>
            <a:r>
              <a:rPr lang="en-US" dirty="0"/>
              <a:t>The only table of the ER diagram populated by triggers is the Alert table;</a:t>
            </a:r>
          </a:p>
          <a:p>
            <a:pPr marL="285750" indent="-285750">
              <a:buFont typeface="Arial" panose="020B0604020202020204" pitchFamily="34" charset="0"/>
              <a:buChar char="•"/>
            </a:pPr>
            <a:r>
              <a:rPr lang="en-US" dirty="0"/>
              <a:t>Also, all the materialized view tables are populated by triggers and will be explained later;</a:t>
            </a:r>
          </a:p>
          <a:p>
            <a:pPr marL="285750" indent="-285750">
              <a:buFont typeface="Arial" panose="020B0604020202020204" pitchFamily="34" charset="0"/>
              <a:buChar char="•"/>
            </a:pPr>
            <a:r>
              <a:rPr lang="en-US" dirty="0"/>
              <a:t>The state of an order is tracked on the database, and it follows the its entire life. For scalability purpose, it includes even the final stage that it is not subject of the project.</a:t>
            </a:r>
          </a:p>
          <a:p>
            <a:pPr marL="285750" indent="-285750">
              <a:buFont typeface="Arial" panose="020B0604020202020204" pitchFamily="34" charset="0"/>
              <a:buChar char="•"/>
            </a:pPr>
            <a:endParaRPr lang="en-US" dirty="0"/>
          </a:p>
        </p:txBody>
      </p:sp>
      <p:sp>
        <p:nvSpPr>
          <p:cNvPr id="5" name="Titolo 1">
            <a:extLst>
              <a:ext uri="{FF2B5EF4-FFF2-40B4-BE49-F238E27FC236}">
                <a16:creationId xmlns:a16="http://schemas.microsoft.com/office/drawing/2014/main" id="{31F29199-BF3A-40CA-F62E-56C5AA7D7EC1}"/>
              </a:ext>
            </a:extLst>
          </p:cNvPr>
          <p:cNvSpPr txBox="1">
            <a:spLocks/>
          </p:cNvSpPr>
          <p:nvPr/>
        </p:nvSpPr>
        <p:spPr>
          <a:xfrm>
            <a:off x="838199" y="365125"/>
            <a:ext cx="70748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effectLst/>
                <a:latin typeface="Arial" panose="020B0604020202020204" pitchFamily="34" charset="0"/>
                <a:ea typeface="Calibri" panose="020F0502020204030204" pitchFamily="34" charset="0"/>
                <a:cs typeface="Arial" panose="020B0604020202020204" pitchFamily="34" charset="0"/>
              </a:rPr>
              <a:t>Explanation of the ER diagram </a:t>
            </a:r>
            <a:endParaRPr lang="en-US" sz="3200" dirty="0"/>
          </a:p>
        </p:txBody>
      </p:sp>
    </p:spTree>
    <p:extLst>
      <p:ext uri="{BB962C8B-B14F-4D97-AF65-F5344CB8AC3E}">
        <p14:creationId xmlns:p14="http://schemas.microsoft.com/office/powerpoint/2010/main" val="289781923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9205</Words>
  <Application>Microsoft Office PowerPoint</Application>
  <PresentationFormat>Widescreen</PresentationFormat>
  <Paragraphs>816</Paragraphs>
  <Slides>61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Courier New</vt:lpstr>
      <vt:lpstr>JetBrains Mono</vt:lpstr>
      <vt:lpstr>Tema di Office</vt:lpstr>
      <vt:lpstr>Data Base 2 Project</vt:lpstr>
      <vt:lpstr>PowerPoint Presentation</vt:lpstr>
      <vt:lpstr>PowerPoint Presentation</vt:lpstr>
      <vt:lpstr>Functional analysis Consumer application </vt:lpstr>
      <vt:lpstr>Functional analysis: consumer application </vt:lpstr>
      <vt:lpstr>Functional analysis Employee application </vt:lpstr>
      <vt:lpstr>Conceptual (ER) and logical data models</vt:lpstr>
      <vt:lpstr>PowerPoint Presentation</vt:lpstr>
      <vt:lpstr>PowerPoint Presentation</vt:lpstr>
      <vt:lpstr>PowerPoint Presentation</vt:lpstr>
      <vt:lpstr>Motivations of the logical design</vt:lpstr>
      <vt:lpstr>Description of the materialized view tables and code of the materialization triggers</vt:lpstr>
      <vt:lpstr>Number of total purchases per package (1)</vt:lpstr>
      <vt:lpstr>Number of total purchases per package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Service Package “offers” Service</vt:lpstr>
      <vt:lpstr>Relationship Orders “proffers” OptionalProduct</vt:lpstr>
      <vt:lpstr>Relationship Orders “contains” Period </vt:lpstr>
      <vt:lpstr>Relationship Orders “purchased by” User </vt:lpstr>
      <vt:lpstr>Relationship User “Failed” Alert</vt:lpstr>
      <vt:lpstr>Relationship Service Package “Includes” OptionalProduct</vt:lpstr>
      <vt:lpstr>Relationship Service Package “Has” Period</vt:lpstr>
      <vt:lpstr>PowerPoint Presentation</vt:lpstr>
      <vt:lpstr>Alert Entity</vt:lpstr>
      <vt:lpstr>Average Sales Optional Product per Service Package Entity</vt:lpstr>
      <vt:lpstr>Best Seller Optional Product Entity</vt:lpstr>
      <vt:lpstr>Employee Entity</vt:lpstr>
      <vt:lpstr>Insolvent Users Entity</vt:lpstr>
      <vt:lpstr>Optional Product Entity</vt:lpstr>
      <vt:lpstr>Orders Entity</vt:lpstr>
      <vt:lpstr>Period Entity</vt:lpstr>
      <vt:lpstr>Service Entity</vt:lpstr>
      <vt:lpstr>Service Package Entity</vt:lpstr>
      <vt:lpstr>Suspended Orders Entity</vt:lpstr>
      <vt:lpstr>Total Purchases per Package Entity</vt:lpstr>
      <vt:lpstr>Total Purchases per Package Validity Period Entity</vt:lpstr>
      <vt:lpstr>Total Sales Per Package Entity</vt:lpstr>
      <vt:lpstr>User Entity</vt:lpstr>
      <vt:lpstr>PowerPoint Presentation</vt:lpstr>
      <vt:lpstr>PowerPoint Presentation</vt:lpstr>
      <vt:lpstr>PowerPoint Presentation</vt:lpstr>
      <vt:lpstr>PowerPoint Presentation</vt:lpstr>
      <vt:lpstr>Entities (Data Tier)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 2 Project </dc:title>
  <dc:creator>Gianluca Ruberto</dc:creator>
  <cp:lastModifiedBy>Andrea Prisciantelli</cp:lastModifiedBy>
  <cp:revision>8</cp:revision>
  <dcterms:created xsi:type="dcterms:W3CDTF">2022-05-24T15:00:17Z</dcterms:created>
  <dcterms:modified xsi:type="dcterms:W3CDTF">2022-06-04T16:27:51Z</dcterms:modified>
</cp:coreProperties>
</file>