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10287000" cx="18288000"/>
  <p:notesSz cx="6858000" cy="9144000"/>
  <p:embeddedFontLst>
    <p:embeddedFont>
      <p:font typeface="Anton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ZJbtP10PC8ErekPAgT2osE8U0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Anton-regular.fntdata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855959" y="2423121"/>
            <a:ext cx="10150074" cy="10150074"/>
            <a:chOff x="0" y="0"/>
            <a:chExt cx="812800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1690445" y="7965750"/>
            <a:ext cx="5674640" cy="5674640"/>
            <a:chOff x="0" y="0"/>
            <a:chExt cx="812800" cy="81280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"/>
          <p:cNvSpPr/>
          <p:nvPr/>
        </p:nvSpPr>
        <p:spPr>
          <a:xfrm>
            <a:off x="-1835187" y="8587068"/>
            <a:ext cx="7315200" cy="894789"/>
          </a:xfrm>
          <a:custGeom>
            <a:rect b="b" l="l" r="r" t="t"/>
            <a:pathLst>
              <a:path extrusionOk="0" h="894789" w="7315200">
                <a:moveTo>
                  <a:pt x="0" y="0"/>
                </a:moveTo>
                <a:lnTo>
                  <a:pt x="7315200" y="0"/>
                </a:lnTo>
                <a:lnTo>
                  <a:pt x="7315200" y="894789"/>
                </a:lnTo>
                <a:lnTo>
                  <a:pt x="0" y="894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1028700" y="3493137"/>
            <a:ext cx="16230600" cy="2684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199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MATCHPLAY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2912935" y="645070"/>
            <a:ext cx="4644533" cy="1163388"/>
          </a:xfrm>
          <a:custGeom>
            <a:rect b="b" l="l" r="r" t="t"/>
            <a:pathLst>
              <a:path extrusionOk="0" h="1163388" w="4644533">
                <a:moveTo>
                  <a:pt x="0" y="0"/>
                </a:moveTo>
                <a:lnTo>
                  <a:pt x="4644532" y="0"/>
                </a:lnTo>
                <a:lnTo>
                  <a:pt x="4644532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11345534" y="8829040"/>
            <a:ext cx="5913766" cy="3727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Septiembre 2025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028700" y="5885141"/>
            <a:ext cx="16230600" cy="92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Presentación Capston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"/>
          <p:cNvGrpSpPr/>
          <p:nvPr/>
        </p:nvGrpSpPr>
        <p:grpSpPr>
          <a:xfrm>
            <a:off x="1028700" y="3878317"/>
            <a:ext cx="3430013" cy="5197604"/>
            <a:chOff x="0" y="-38100"/>
            <a:chExt cx="935952" cy="1418276"/>
          </a:xfrm>
        </p:grpSpPr>
        <p:sp>
          <p:nvSpPr>
            <p:cNvPr id="100" name="Google Shape;100;p2"/>
            <p:cNvSpPr/>
            <p:nvPr/>
          </p:nvSpPr>
          <p:spPr>
            <a:xfrm>
              <a:off x="0" y="0"/>
              <a:ext cx="935952" cy="1380176"/>
            </a:xfrm>
            <a:custGeom>
              <a:rect b="b" l="l" r="r" t="t"/>
              <a:pathLst>
                <a:path extrusionOk="0" h="1380176" w="935952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 txBox="1"/>
          <p:nvPr/>
        </p:nvSpPr>
        <p:spPr>
          <a:xfrm>
            <a:off x="1379969" y="6236008"/>
            <a:ext cx="2722569" cy="73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Rol: 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Cargo: </a:t>
            </a:r>
            <a:endParaRPr/>
          </a:p>
        </p:txBody>
      </p:sp>
      <p:grpSp>
        <p:nvGrpSpPr>
          <p:cNvPr id="103" name="Google Shape;103;p2"/>
          <p:cNvGrpSpPr/>
          <p:nvPr/>
        </p:nvGrpSpPr>
        <p:grpSpPr>
          <a:xfrm>
            <a:off x="5140763" y="3878317"/>
            <a:ext cx="3430013" cy="5197604"/>
            <a:chOff x="0" y="-38100"/>
            <a:chExt cx="935952" cy="1418276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935952" cy="1380176"/>
            </a:xfrm>
            <a:custGeom>
              <a:rect b="b" l="l" r="r" t="t"/>
              <a:pathLst>
                <a:path extrusionOk="0" h="1380176" w="935952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>
            <a:off x="5497400" y="4087217"/>
            <a:ext cx="3537774" cy="1186766"/>
            <a:chOff x="0" y="-47625"/>
            <a:chExt cx="965357" cy="323834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965357" cy="276209"/>
            </a:xfrm>
            <a:custGeom>
              <a:rect b="b" l="l" r="r" t="t"/>
              <a:pathLst>
                <a:path extrusionOk="0" h="276209" w="965357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476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6C858"/>
                  </a:solidFill>
                  <a:latin typeface="Arial"/>
                  <a:ea typeface="Arial"/>
                  <a:cs typeface="Arial"/>
                  <a:sym typeface="Arial"/>
                </a:rPr>
                <a:t>PRISCILA ESPINOZA</a:t>
              </a:r>
              <a:endParaRPr/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9252826" y="3878317"/>
            <a:ext cx="3430013" cy="5197604"/>
            <a:chOff x="0" y="-38100"/>
            <a:chExt cx="935952" cy="1418276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935952" cy="1380176"/>
            </a:xfrm>
            <a:custGeom>
              <a:rect b="b" l="l" r="r" t="t"/>
              <a:pathLst>
                <a:path extrusionOk="0" h="1380176" w="935952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9609463" y="4087217"/>
            <a:ext cx="3537774" cy="1186766"/>
            <a:chOff x="0" y="-47625"/>
            <a:chExt cx="965357" cy="323834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965357" cy="276209"/>
            </a:xfrm>
            <a:custGeom>
              <a:rect b="b" l="l" r="r" t="t"/>
              <a:pathLst>
                <a:path extrusionOk="0" h="276209" w="965357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476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6C858"/>
                  </a:solidFill>
                  <a:latin typeface="Arial"/>
                  <a:ea typeface="Arial"/>
                  <a:cs typeface="Arial"/>
                  <a:sym typeface="Arial"/>
                </a:rPr>
                <a:t>LUIS MONTES</a:t>
              </a:r>
              <a:endParaRPr/>
            </a:p>
          </p:txBody>
        </p:sp>
      </p:grpSp>
      <p:grpSp>
        <p:nvGrpSpPr>
          <p:cNvPr id="115" name="Google Shape;115;p2"/>
          <p:cNvGrpSpPr/>
          <p:nvPr/>
        </p:nvGrpSpPr>
        <p:grpSpPr>
          <a:xfrm>
            <a:off x="13364889" y="3878317"/>
            <a:ext cx="3430013" cy="5197604"/>
            <a:chOff x="0" y="-38100"/>
            <a:chExt cx="935952" cy="1418276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935952" cy="1380176"/>
            </a:xfrm>
            <a:custGeom>
              <a:rect b="b" l="l" r="r" t="t"/>
              <a:pathLst>
                <a:path extrusionOk="0" h="1380176" w="935952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13721526" y="4087217"/>
            <a:ext cx="3537774" cy="1186766"/>
            <a:chOff x="0" y="-47625"/>
            <a:chExt cx="965357" cy="323834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965357" cy="276209"/>
            </a:xfrm>
            <a:custGeom>
              <a:rect b="b" l="l" r="r" t="t"/>
              <a:pathLst>
                <a:path extrusionOk="0" h="276209" w="965357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476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6C858"/>
                  </a:solidFill>
                  <a:latin typeface="Arial"/>
                  <a:ea typeface="Arial"/>
                  <a:cs typeface="Arial"/>
                  <a:sym typeface="Arial"/>
                </a:rPr>
                <a:t>LUCAS CASTILLO</a:t>
              </a:r>
              <a:endParaRPr/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1028700" y="2049604"/>
            <a:ext cx="16074446" cy="121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INTEGRANTES DEL PROYECTO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12614767" y="447006"/>
            <a:ext cx="4644533" cy="1163388"/>
          </a:xfrm>
          <a:custGeom>
            <a:rect b="b" l="l" r="r" t="t"/>
            <a:pathLst>
              <a:path extrusionOk="0" h="1163388" w="4644533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977734" y="4087217"/>
            <a:ext cx="3537774" cy="1186766"/>
            <a:chOff x="0" y="-47625"/>
            <a:chExt cx="965357" cy="323834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965357" cy="276209"/>
            </a:xfrm>
            <a:custGeom>
              <a:rect b="b" l="l" r="r" t="t"/>
              <a:pathLst>
                <a:path extrusionOk="0" h="276209" w="965357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476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025" lIns="49025" spcFirstLastPara="1" rIns="49025" wrap="square" tIns="49025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E6C858"/>
                  </a:solidFill>
                  <a:latin typeface="Arial"/>
                  <a:ea typeface="Arial"/>
                  <a:cs typeface="Arial"/>
                  <a:sym typeface="Arial"/>
                </a:rPr>
                <a:t>CATALINA RIVEROS </a:t>
              </a:r>
              <a:endParaRPr/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5501557" y="6236008"/>
            <a:ext cx="2722569" cy="73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Rol: 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Cargo: 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9609463" y="6236008"/>
            <a:ext cx="2722569" cy="73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Rol: 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Cargo: 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13721526" y="6236008"/>
            <a:ext cx="2722569" cy="738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Rol: 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Cargo: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3"/>
          <p:cNvGrpSpPr/>
          <p:nvPr/>
        </p:nvGrpSpPr>
        <p:grpSpPr>
          <a:xfrm>
            <a:off x="-925165" y="-1478395"/>
            <a:ext cx="4250037" cy="4250037"/>
            <a:chOff x="0" y="0"/>
            <a:chExt cx="812800" cy="812800"/>
          </a:xfrm>
        </p:grpSpPr>
        <p:sp>
          <p:nvSpPr>
            <p:cNvPr id="134" name="Google Shape;13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573848" y="-849745"/>
            <a:ext cx="2209547" cy="2209547"/>
            <a:chOff x="0" y="0"/>
            <a:chExt cx="812800" cy="812800"/>
          </a:xfrm>
        </p:grpSpPr>
        <p:sp>
          <p:nvSpPr>
            <p:cNvPr id="137" name="Google Shape;13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2571763" y="1471077"/>
            <a:ext cx="13144473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</a:t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1328918" y="3152191"/>
            <a:ext cx="6621654" cy="6313699"/>
            <a:chOff x="0" y="-38100"/>
            <a:chExt cx="1743975" cy="1662867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1743975" cy="1624767"/>
            </a:xfrm>
            <a:custGeom>
              <a:rect b="b" l="l" r="r" t="t"/>
              <a:pathLst>
                <a:path extrusionOk="0" h="1624767" w="1743975">
                  <a:moveTo>
                    <a:pt x="23384" y="0"/>
                  </a:moveTo>
                  <a:lnTo>
                    <a:pt x="1720591" y="0"/>
                  </a:lnTo>
                  <a:cubicBezTo>
                    <a:pt x="1726793" y="0"/>
                    <a:pt x="1732741" y="2464"/>
                    <a:pt x="1737126" y="6849"/>
                  </a:cubicBezTo>
                  <a:cubicBezTo>
                    <a:pt x="1741511" y="11234"/>
                    <a:pt x="1743975" y="17182"/>
                    <a:pt x="1743975" y="23384"/>
                  </a:cubicBezTo>
                  <a:lnTo>
                    <a:pt x="1743975" y="1601384"/>
                  </a:lnTo>
                  <a:cubicBezTo>
                    <a:pt x="1743975" y="1614298"/>
                    <a:pt x="1733506" y="1624767"/>
                    <a:pt x="1720591" y="1624767"/>
                  </a:cubicBezTo>
                  <a:lnTo>
                    <a:pt x="23384" y="1624767"/>
                  </a:lnTo>
                  <a:cubicBezTo>
                    <a:pt x="17182" y="1624767"/>
                    <a:pt x="11234" y="1622304"/>
                    <a:pt x="6849" y="1617918"/>
                  </a:cubicBezTo>
                  <a:cubicBezTo>
                    <a:pt x="2464" y="1613533"/>
                    <a:pt x="0" y="1607585"/>
                    <a:pt x="0" y="1601384"/>
                  </a:cubicBezTo>
                  <a:lnTo>
                    <a:pt x="0" y="23384"/>
                  </a:lnTo>
                  <a:cubicBezTo>
                    <a:pt x="0" y="17182"/>
                    <a:pt x="2464" y="11234"/>
                    <a:pt x="6849" y="6849"/>
                  </a:cubicBezTo>
                  <a:cubicBezTo>
                    <a:pt x="11234" y="2464"/>
                    <a:pt x="17182" y="0"/>
                    <a:pt x="23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-38100"/>
              <a:ext cx="1743975" cy="1662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>
            <a:off x="2193743" y="3403035"/>
            <a:ext cx="5234799" cy="1139556"/>
            <a:chOff x="0" y="-38100"/>
            <a:chExt cx="1378713" cy="300130"/>
          </a:xfrm>
        </p:grpSpPr>
        <p:sp>
          <p:nvSpPr>
            <p:cNvPr id="144" name="Google Shape;144;p3"/>
            <p:cNvSpPr/>
            <p:nvPr/>
          </p:nvSpPr>
          <p:spPr>
            <a:xfrm>
              <a:off x="0" y="0"/>
              <a:ext cx="1378713" cy="262030"/>
            </a:xfrm>
            <a:custGeom>
              <a:rect b="b" l="l" r="r" t="t"/>
              <a:pathLst>
                <a:path extrusionOk="0" h="262030" w="1378713">
                  <a:moveTo>
                    <a:pt x="29579" y="0"/>
                  </a:moveTo>
                  <a:lnTo>
                    <a:pt x="1349134" y="0"/>
                  </a:lnTo>
                  <a:cubicBezTo>
                    <a:pt x="1365470" y="0"/>
                    <a:pt x="1378713" y="13243"/>
                    <a:pt x="1378713" y="29579"/>
                  </a:cubicBezTo>
                  <a:lnTo>
                    <a:pt x="1378713" y="232451"/>
                  </a:lnTo>
                  <a:cubicBezTo>
                    <a:pt x="1378713" y="240296"/>
                    <a:pt x="1375596" y="247819"/>
                    <a:pt x="1370049" y="253366"/>
                  </a:cubicBezTo>
                  <a:cubicBezTo>
                    <a:pt x="1364502" y="258914"/>
                    <a:pt x="1356979" y="262030"/>
                    <a:pt x="1349134" y="262030"/>
                  </a:cubicBezTo>
                  <a:lnTo>
                    <a:pt x="29579" y="262030"/>
                  </a:lnTo>
                  <a:cubicBezTo>
                    <a:pt x="21734" y="262030"/>
                    <a:pt x="14210" y="258914"/>
                    <a:pt x="8663" y="253366"/>
                  </a:cubicBezTo>
                  <a:cubicBezTo>
                    <a:pt x="3116" y="247819"/>
                    <a:pt x="0" y="240296"/>
                    <a:pt x="0" y="232451"/>
                  </a:cubicBezTo>
                  <a:lnTo>
                    <a:pt x="0" y="29579"/>
                  </a:lnTo>
                  <a:cubicBezTo>
                    <a:pt x="0" y="21734"/>
                    <a:pt x="3116" y="14210"/>
                    <a:pt x="8663" y="8663"/>
                  </a:cubicBezTo>
                  <a:cubicBezTo>
                    <a:pt x="14210" y="3116"/>
                    <a:pt x="21734" y="0"/>
                    <a:pt x="29579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FFDE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0" y="-38100"/>
              <a:ext cx="1378713" cy="30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Objetivo General </a:t>
              </a:r>
              <a:endParaRPr/>
            </a:p>
          </p:txBody>
        </p:sp>
      </p:grpSp>
      <p:sp>
        <p:nvSpPr>
          <p:cNvPr id="146" name="Google Shape;146;p3"/>
          <p:cNvSpPr txBox="1"/>
          <p:nvPr/>
        </p:nvSpPr>
        <p:spPr>
          <a:xfrm>
            <a:off x="1861385" y="4967276"/>
            <a:ext cx="5418946" cy="2725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Desarrollar una plataforma web para la reserva de canchasdeportivas y servicios de entrenamiento,que asegure disponibilidad en tiempo real, evite la duplicidad de reserva y ofrezca un sistema seguroi, escalable y facil de usar.</a:t>
            </a:r>
            <a:endParaRPr/>
          </a:p>
        </p:txBody>
      </p:sp>
      <p:grpSp>
        <p:nvGrpSpPr>
          <p:cNvPr id="147" name="Google Shape;147;p3"/>
          <p:cNvGrpSpPr/>
          <p:nvPr/>
        </p:nvGrpSpPr>
        <p:grpSpPr>
          <a:xfrm>
            <a:off x="9144000" y="3152191"/>
            <a:ext cx="7542443" cy="6313699"/>
            <a:chOff x="0" y="-38100"/>
            <a:chExt cx="1986487" cy="1662867"/>
          </a:xfrm>
        </p:grpSpPr>
        <p:sp>
          <p:nvSpPr>
            <p:cNvPr id="148" name="Google Shape;148;p3"/>
            <p:cNvSpPr/>
            <p:nvPr/>
          </p:nvSpPr>
          <p:spPr>
            <a:xfrm>
              <a:off x="0" y="0"/>
              <a:ext cx="1986487" cy="1624767"/>
            </a:xfrm>
            <a:custGeom>
              <a:rect b="b" l="l" r="r" t="t"/>
              <a:pathLst>
                <a:path extrusionOk="0" h="1624767" w="1986487">
                  <a:moveTo>
                    <a:pt x="20529" y="0"/>
                  </a:moveTo>
                  <a:lnTo>
                    <a:pt x="1965958" y="0"/>
                  </a:lnTo>
                  <a:cubicBezTo>
                    <a:pt x="1977296" y="0"/>
                    <a:pt x="1986487" y="9191"/>
                    <a:pt x="1986487" y="20529"/>
                  </a:cubicBezTo>
                  <a:lnTo>
                    <a:pt x="1986487" y="1604238"/>
                  </a:lnTo>
                  <a:cubicBezTo>
                    <a:pt x="1986487" y="1615576"/>
                    <a:pt x="1977296" y="1624767"/>
                    <a:pt x="1965958" y="1624767"/>
                  </a:cubicBezTo>
                  <a:lnTo>
                    <a:pt x="20529" y="1624767"/>
                  </a:lnTo>
                  <a:cubicBezTo>
                    <a:pt x="9191" y="1624767"/>
                    <a:pt x="0" y="1615576"/>
                    <a:pt x="0" y="1604238"/>
                  </a:cubicBezTo>
                  <a:lnTo>
                    <a:pt x="0" y="20529"/>
                  </a:lnTo>
                  <a:cubicBezTo>
                    <a:pt x="0" y="9191"/>
                    <a:pt x="9191" y="0"/>
                    <a:pt x="205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0" y="-38100"/>
              <a:ext cx="1986487" cy="1662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10423183" y="3391412"/>
            <a:ext cx="5293054" cy="1101544"/>
            <a:chOff x="0" y="-38100"/>
            <a:chExt cx="1394055" cy="290119"/>
          </a:xfrm>
        </p:grpSpPr>
        <p:sp>
          <p:nvSpPr>
            <p:cNvPr id="151" name="Google Shape;151;p3"/>
            <p:cNvSpPr/>
            <p:nvPr/>
          </p:nvSpPr>
          <p:spPr>
            <a:xfrm>
              <a:off x="0" y="0"/>
              <a:ext cx="1394055" cy="252019"/>
            </a:xfrm>
            <a:custGeom>
              <a:rect b="b" l="l" r="r" t="t"/>
              <a:pathLst>
                <a:path extrusionOk="0" h="252019" w="1394055">
                  <a:moveTo>
                    <a:pt x="29253" y="0"/>
                  </a:moveTo>
                  <a:lnTo>
                    <a:pt x="1364802" y="0"/>
                  </a:lnTo>
                  <a:cubicBezTo>
                    <a:pt x="1380958" y="0"/>
                    <a:pt x="1394055" y="13097"/>
                    <a:pt x="1394055" y="29253"/>
                  </a:cubicBezTo>
                  <a:lnTo>
                    <a:pt x="1394055" y="222766"/>
                  </a:lnTo>
                  <a:cubicBezTo>
                    <a:pt x="1394055" y="238922"/>
                    <a:pt x="1380958" y="252019"/>
                    <a:pt x="1364802" y="252019"/>
                  </a:cubicBezTo>
                  <a:lnTo>
                    <a:pt x="29253" y="252019"/>
                  </a:lnTo>
                  <a:cubicBezTo>
                    <a:pt x="13097" y="252019"/>
                    <a:pt x="0" y="238922"/>
                    <a:pt x="0" y="222766"/>
                  </a:cubicBezTo>
                  <a:lnTo>
                    <a:pt x="0" y="29253"/>
                  </a:lnTo>
                  <a:cubicBezTo>
                    <a:pt x="0" y="13097"/>
                    <a:pt x="13097" y="0"/>
                    <a:pt x="29253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47625">
              <a:solidFill>
                <a:srgbClr val="FFDE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0" y="-38100"/>
              <a:ext cx="1394055" cy="2901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Objetivos Específicos</a:t>
              </a:r>
              <a:endParaRPr/>
            </a:p>
          </p:txBody>
        </p:sp>
      </p:grpSp>
      <p:sp>
        <p:nvSpPr>
          <p:cNvPr id="153" name="Google Shape;153;p3"/>
          <p:cNvSpPr txBox="1"/>
          <p:nvPr/>
        </p:nvSpPr>
        <p:spPr>
          <a:xfrm>
            <a:off x="9570460" y="4814194"/>
            <a:ext cx="66894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Implementar un módulo de reservas en </a:t>
            </a:r>
            <a:r>
              <a:rPr lang="en-US" sz="2199">
                <a:solidFill>
                  <a:srgbClr val="FFFFFF"/>
                </a:solidFill>
              </a:rPr>
              <a:t>línea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Diseñar una base de datos escalable para usuario, reservas, pagos y descuentos.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Integrar un sistema de pagos en línea.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Incluir módulo de descuento basado en horarios baja demanda.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pruebas de calidad en principales flujos 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Generar reportes y estadísticas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Gestionar el desarrollo </a:t>
            </a:r>
            <a:r>
              <a:rPr lang="en-US" sz="2199">
                <a:solidFill>
                  <a:srgbClr val="FFFFFF"/>
                </a:solidFill>
              </a:rPr>
              <a:t>metodología</a:t>
            </a:r>
            <a:r>
              <a:rPr b="0" i="0" lang="en-US" sz="2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ágil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13216244" y="9130813"/>
            <a:ext cx="5478739" cy="670154"/>
          </a:xfrm>
          <a:custGeom>
            <a:rect b="b" l="l" r="r" t="t"/>
            <a:pathLst>
              <a:path extrusionOk="0" h="670154" w="5478739">
                <a:moveTo>
                  <a:pt x="0" y="0"/>
                </a:moveTo>
                <a:lnTo>
                  <a:pt x="5478739" y="0"/>
                </a:lnTo>
                <a:lnTo>
                  <a:pt x="5478739" y="670155"/>
                </a:lnTo>
                <a:lnTo>
                  <a:pt x="0" y="6701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3"/>
          <p:cNvSpPr/>
          <p:nvPr/>
        </p:nvSpPr>
        <p:spPr>
          <a:xfrm>
            <a:off x="12614767" y="447006"/>
            <a:ext cx="4644533" cy="1163388"/>
          </a:xfrm>
          <a:custGeom>
            <a:rect b="b" l="l" r="r" t="t"/>
            <a:pathLst>
              <a:path extrusionOk="0" h="1163388" w="4644533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 rot="10800000">
            <a:off x="1983605" y="2770396"/>
            <a:ext cx="7156454" cy="875371"/>
          </a:xfrm>
          <a:custGeom>
            <a:rect b="b" l="l" r="r" t="t"/>
            <a:pathLst>
              <a:path extrusionOk="0" h="875371" w="7156454">
                <a:moveTo>
                  <a:pt x="7156454" y="875371"/>
                </a:moveTo>
                <a:lnTo>
                  <a:pt x="0" y="875371"/>
                </a:lnTo>
                <a:lnTo>
                  <a:pt x="0" y="0"/>
                </a:lnTo>
                <a:lnTo>
                  <a:pt x="7156454" y="0"/>
                </a:lnTo>
                <a:lnTo>
                  <a:pt x="7156454" y="87537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4"/>
          <p:cNvSpPr txBox="1"/>
          <p:nvPr/>
        </p:nvSpPr>
        <p:spPr>
          <a:xfrm>
            <a:off x="1024759" y="1339693"/>
            <a:ext cx="162306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DESCRIPCIÓN DEL PROYECTO</a:t>
            </a:r>
            <a:endParaRPr/>
          </a:p>
        </p:txBody>
      </p:sp>
      <p:grpSp>
        <p:nvGrpSpPr>
          <p:cNvPr id="162" name="Google Shape;162;p4"/>
          <p:cNvGrpSpPr/>
          <p:nvPr/>
        </p:nvGrpSpPr>
        <p:grpSpPr>
          <a:xfrm>
            <a:off x="1028700" y="5163998"/>
            <a:ext cx="4893223" cy="4593599"/>
            <a:chOff x="0" y="-38100"/>
            <a:chExt cx="1288750" cy="1209837"/>
          </a:xfrm>
        </p:grpSpPr>
        <p:sp>
          <p:nvSpPr>
            <p:cNvPr id="163" name="Google Shape;163;p4"/>
            <p:cNvSpPr/>
            <p:nvPr/>
          </p:nvSpPr>
          <p:spPr>
            <a:xfrm>
              <a:off x="0" y="0"/>
              <a:ext cx="1288750" cy="1171737"/>
            </a:xfrm>
            <a:custGeom>
              <a:rect b="b" l="l" r="r" t="t"/>
              <a:pathLst>
                <a:path extrusionOk="0" h="1171737" w="1288750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1140093"/>
                  </a:lnTo>
                  <a:cubicBezTo>
                    <a:pt x="1288750" y="1148486"/>
                    <a:pt x="1285416" y="1156534"/>
                    <a:pt x="1279482" y="1162469"/>
                  </a:cubicBezTo>
                  <a:cubicBezTo>
                    <a:pt x="1273548" y="1168403"/>
                    <a:pt x="1265499" y="1171737"/>
                    <a:pt x="1257107" y="1171737"/>
                  </a:cubicBezTo>
                  <a:lnTo>
                    <a:pt x="31643" y="1171737"/>
                  </a:lnTo>
                  <a:cubicBezTo>
                    <a:pt x="23251" y="1171737"/>
                    <a:pt x="15202" y="1168403"/>
                    <a:pt x="9268" y="1162469"/>
                  </a:cubicBezTo>
                  <a:cubicBezTo>
                    <a:pt x="3334" y="1156534"/>
                    <a:pt x="0" y="1148486"/>
                    <a:pt x="0" y="1140093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-38100"/>
              <a:ext cx="1288750" cy="1209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200" lIns="203200" spcFirstLastPara="1" rIns="203200" wrap="square" tIns="2032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Actualmente, los registros de </a:t>
              </a:r>
              <a:r>
                <a:rPr lang="en-US" sz="2200"/>
                <a:t>arriendo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se realizan de forma manual, lo que </a:t>
              </a:r>
              <a:r>
                <a:rPr lang="en-US" sz="2200"/>
                <a:t>genera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duplicidad de reservas, mala </a:t>
              </a:r>
              <a:r>
                <a:rPr lang="en-US" sz="2200"/>
                <a:t>gestión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y frecuentes </a:t>
              </a:r>
              <a:r>
                <a:rPr lang="en-US" sz="2200"/>
                <a:t>pérdidas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 información. </a:t>
              </a:r>
              <a:endParaRPr/>
            </a:p>
          </p:txBody>
        </p:sp>
      </p:grpSp>
      <p:grpSp>
        <p:nvGrpSpPr>
          <p:cNvPr id="165" name="Google Shape;165;p4"/>
          <p:cNvGrpSpPr/>
          <p:nvPr/>
        </p:nvGrpSpPr>
        <p:grpSpPr>
          <a:xfrm>
            <a:off x="1028700" y="3925483"/>
            <a:ext cx="4893223" cy="1193393"/>
            <a:chOff x="0" y="-38100"/>
            <a:chExt cx="1288750" cy="314309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1288750" cy="276209"/>
            </a:xfrm>
            <a:custGeom>
              <a:rect b="b" l="l" r="r" t="t"/>
              <a:pathLst>
                <a:path extrusionOk="0" h="276209" w="1288750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244566"/>
                  </a:lnTo>
                  <a:cubicBezTo>
                    <a:pt x="1288750" y="252958"/>
                    <a:pt x="1285416" y="261007"/>
                    <a:pt x="1279482" y="266941"/>
                  </a:cubicBezTo>
                  <a:cubicBezTo>
                    <a:pt x="1273548" y="272875"/>
                    <a:pt x="1265499" y="276209"/>
                    <a:pt x="1257107" y="276209"/>
                  </a:cubicBezTo>
                  <a:lnTo>
                    <a:pt x="31643" y="276209"/>
                  </a:lnTo>
                  <a:cubicBezTo>
                    <a:pt x="23251" y="276209"/>
                    <a:pt x="15202" y="272875"/>
                    <a:pt x="9268" y="266941"/>
                  </a:cubicBezTo>
                  <a:cubicBezTo>
                    <a:pt x="3334" y="261007"/>
                    <a:pt x="0" y="252958"/>
                    <a:pt x="0" y="244566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38100"/>
              <a:ext cx="1288750" cy="3143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FFDE59"/>
                  </a:solidFill>
                  <a:latin typeface="Arial"/>
                  <a:ea typeface="Arial"/>
                  <a:cs typeface="Arial"/>
                  <a:sym typeface="Arial"/>
                </a:rPr>
                <a:t>SITUACIÓN ACTUAL</a:t>
              </a:r>
              <a:endParaRPr/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1270590" y="3879983"/>
            <a:ext cx="4893223" cy="1238894"/>
            <a:chOff x="0" y="-38100"/>
            <a:chExt cx="1288750" cy="326293"/>
          </a:xfrm>
        </p:grpSpPr>
        <p:sp>
          <p:nvSpPr>
            <p:cNvPr id="169" name="Google Shape;169;p4"/>
            <p:cNvSpPr/>
            <p:nvPr/>
          </p:nvSpPr>
          <p:spPr>
            <a:xfrm>
              <a:off x="0" y="0"/>
              <a:ext cx="1288750" cy="288193"/>
            </a:xfrm>
            <a:custGeom>
              <a:rect b="b" l="l" r="r" t="t"/>
              <a:pathLst>
                <a:path extrusionOk="0" h="288193" w="1288750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256550"/>
                  </a:lnTo>
                  <a:cubicBezTo>
                    <a:pt x="1288750" y="264942"/>
                    <a:pt x="1285416" y="272991"/>
                    <a:pt x="1279482" y="278925"/>
                  </a:cubicBezTo>
                  <a:cubicBezTo>
                    <a:pt x="1273548" y="284859"/>
                    <a:pt x="1265499" y="288193"/>
                    <a:pt x="1257107" y="288193"/>
                  </a:cubicBezTo>
                  <a:lnTo>
                    <a:pt x="31643" y="288193"/>
                  </a:lnTo>
                  <a:cubicBezTo>
                    <a:pt x="23251" y="288193"/>
                    <a:pt x="15202" y="284859"/>
                    <a:pt x="9268" y="278925"/>
                  </a:cubicBezTo>
                  <a:cubicBezTo>
                    <a:pt x="3334" y="272991"/>
                    <a:pt x="0" y="264942"/>
                    <a:pt x="0" y="256550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FFDE59"/>
            </a:solidFill>
            <a:ln cap="sq" cmpd="sng" w="66675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0" y="-38100"/>
              <a:ext cx="1288750" cy="326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PROPUESTA DE SOLUCIÓN</a:t>
              </a:r>
              <a:endParaRPr/>
            </a:p>
          </p:txBody>
        </p:sp>
      </p:grpSp>
      <p:grpSp>
        <p:nvGrpSpPr>
          <p:cNvPr id="171" name="Google Shape;171;p4"/>
          <p:cNvGrpSpPr/>
          <p:nvPr/>
        </p:nvGrpSpPr>
        <p:grpSpPr>
          <a:xfrm>
            <a:off x="11163447" y="5167127"/>
            <a:ext cx="5000366" cy="4590470"/>
            <a:chOff x="0" y="-38100"/>
            <a:chExt cx="1346079" cy="1235737"/>
          </a:xfrm>
        </p:grpSpPr>
        <p:sp>
          <p:nvSpPr>
            <p:cNvPr id="172" name="Google Shape;172;p4"/>
            <p:cNvSpPr/>
            <p:nvPr/>
          </p:nvSpPr>
          <p:spPr>
            <a:xfrm>
              <a:off x="0" y="0"/>
              <a:ext cx="1346079" cy="1197637"/>
            </a:xfrm>
            <a:custGeom>
              <a:rect b="b" l="l" r="r" t="t"/>
              <a:pathLst>
                <a:path extrusionOk="0" h="1197637" w="1346079">
                  <a:moveTo>
                    <a:pt x="30965" y="0"/>
                  </a:moveTo>
                  <a:lnTo>
                    <a:pt x="1315114" y="0"/>
                  </a:lnTo>
                  <a:cubicBezTo>
                    <a:pt x="1332216" y="0"/>
                    <a:pt x="1346079" y="13864"/>
                    <a:pt x="1346079" y="30965"/>
                  </a:cubicBezTo>
                  <a:lnTo>
                    <a:pt x="1346079" y="1166671"/>
                  </a:lnTo>
                  <a:cubicBezTo>
                    <a:pt x="1346079" y="1174884"/>
                    <a:pt x="1342817" y="1182760"/>
                    <a:pt x="1337010" y="1188567"/>
                  </a:cubicBezTo>
                  <a:cubicBezTo>
                    <a:pt x="1331203" y="1194374"/>
                    <a:pt x="1323326" y="1197637"/>
                    <a:pt x="1315114" y="1197637"/>
                  </a:cubicBezTo>
                  <a:lnTo>
                    <a:pt x="30965" y="1197637"/>
                  </a:lnTo>
                  <a:cubicBezTo>
                    <a:pt x="22753" y="1197637"/>
                    <a:pt x="14877" y="1194374"/>
                    <a:pt x="9070" y="1188567"/>
                  </a:cubicBezTo>
                  <a:cubicBezTo>
                    <a:pt x="3262" y="1182760"/>
                    <a:pt x="0" y="1174884"/>
                    <a:pt x="0" y="1166671"/>
                  </a:cubicBezTo>
                  <a:lnTo>
                    <a:pt x="0" y="30965"/>
                  </a:lnTo>
                  <a:cubicBezTo>
                    <a:pt x="0" y="22753"/>
                    <a:pt x="3262" y="14877"/>
                    <a:pt x="9070" y="9070"/>
                  </a:cubicBezTo>
                  <a:cubicBezTo>
                    <a:pt x="14877" y="3262"/>
                    <a:pt x="22753" y="0"/>
                    <a:pt x="309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66675">
              <a:solidFill>
                <a:srgbClr val="E6C85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0" y="-38100"/>
              <a:ext cx="1346079" cy="12357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0" lIns="254000" spcFirstLastPara="1" rIns="254000" wrap="square" tIns="254000">
              <a:no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Desarrollar una plataforma web que permita gestionar reservas pagos en línea, con control en tiempo real de la disponibilidad. Esto asegura un proceso </a:t>
              </a:r>
              <a:r>
                <a:rPr lang="en-US" sz="2200"/>
                <a:t>más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ordenado, evita errores y mejora la experiencia de los </a:t>
              </a:r>
              <a:r>
                <a:rPr lang="en-US" sz="2200"/>
                <a:t>clientes y</a:t>
              </a: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administradores.</a:t>
              </a:r>
              <a:endParaRPr/>
            </a:p>
          </p:txBody>
        </p:sp>
      </p:grpSp>
      <p:sp>
        <p:nvSpPr>
          <p:cNvPr id="174" name="Google Shape;174;p4"/>
          <p:cNvSpPr/>
          <p:nvPr/>
        </p:nvSpPr>
        <p:spPr>
          <a:xfrm>
            <a:off x="12614767" y="447006"/>
            <a:ext cx="4644533" cy="1163388"/>
          </a:xfrm>
          <a:custGeom>
            <a:rect b="b" l="l" r="r" t="t"/>
            <a:pathLst>
              <a:path extrusionOk="0" h="1163388" w="4644533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p4"/>
          <p:cNvGrpSpPr/>
          <p:nvPr/>
        </p:nvGrpSpPr>
        <p:grpSpPr>
          <a:xfrm>
            <a:off x="6901353" y="5373167"/>
            <a:ext cx="3086100" cy="3086100"/>
            <a:chOff x="0" y="0"/>
            <a:chExt cx="812800" cy="812800"/>
          </a:xfrm>
        </p:grpSpPr>
        <p:sp>
          <p:nvSpPr>
            <p:cNvPr id="176" name="Google Shape;176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6C858"/>
            </a:solidFill>
            <a:ln>
              <a:noFill/>
            </a:ln>
          </p:spPr>
        </p:sp>
        <p:sp>
          <p:nvSpPr>
            <p:cNvPr id="177" name="Google Shape;177;p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5"/>
          <p:cNvGrpSpPr/>
          <p:nvPr/>
        </p:nvGrpSpPr>
        <p:grpSpPr>
          <a:xfrm rot="-370222">
            <a:off x="-555686" y="8845265"/>
            <a:ext cx="2621896" cy="2621896"/>
            <a:chOff x="0" y="0"/>
            <a:chExt cx="812800" cy="812800"/>
          </a:xfrm>
        </p:grpSpPr>
        <p:sp>
          <p:nvSpPr>
            <p:cNvPr id="183" name="Google Shape;183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5"/>
          <p:cNvGrpSpPr/>
          <p:nvPr/>
        </p:nvGrpSpPr>
        <p:grpSpPr>
          <a:xfrm rot="-370222">
            <a:off x="1282707" y="9684220"/>
            <a:ext cx="1363095" cy="1363095"/>
            <a:chOff x="0" y="0"/>
            <a:chExt cx="812800" cy="812800"/>
          </a:xfrm>
        </p:grpSpPr>
        <p:sp>
          <p:nvSpPr>
            <p:cNvPr id="186" name="Google Shape;186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5"/>
          <p:cNvSpPr/>
          <p:nvPr/>
        </p:nvSpPr>
        <p:spPr>
          <a:xfrm rot="10800000">
            <a:off x="1980563" y="2298321"/>
            <a:ext cx="7922491" cy="969072"/>
          </a:xfrm>
          <a:custGeom>
            <a:rect b="b" l="l" r="r" t="t"/>
            <a:pathLst>
              <a:path extrusionOk="0" h="969072" w="7922491">
                <a:moveTo>
                  <a:pt x="7922490" y="969072"/>
                </a:moveTo>
                <a:lnTo>
                  <a:pt x="0" y="969072"/>
                </a:lnTo>
                <a:lnTo>
                  <a:pt x="0" y="0"/>
                </a:lnTo>
                <a:lnTo>
                  <a:pt x="7922490" y="0"/>
                </a:lnTo>
                <a:lnTo>
                  <a:pt x="7922490" y="96907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5"/>
          <p:cNvSpPr txBox="1"/>
          <p:nvPr/>
        </p:nvSpPr>
        <p:spPr>
          <a:xfrm>
            <a:off x="1028700" y="1438944"/>
            <a:ext cx="162306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CRONOGRAMA DEL PROYECTO</a:t>
            </a:r>
            <a:endParaRPr/>
          </a:p>
        </p:txBody>
      </p:sp>
      <p:sp>
        <p:nvSpPr>
          <p:cNvPr id="190" name="Google Shape;190;p5"/>
          <p:cNvSpPr/>
          <p:nvPr/>
        </p:nvSpPr>
        <p:spPr>
          <a:xfrm>
            <a:off x="12614767" y="447006"/>
            <a:ext cx="4644533" cy="1163388"/>
          </a:xfrm>
          <a:custGeom>
            <a:rect b="b" l="l" r="r" t="t"/>
            <a:pathLst>
              <a:path extrusionOk="0" h="1163388" w="4644533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1" name="Google Shape;191;p5" title="proyecto_de_t_tulo_final_2025_2025-09-03_07.57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405" y="3491618"/>
            <a:ext cx="15783669" cy="561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