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Anton" pitchFamily="2" charset="0"/>
      <p:regular r:id="rId16"/>
    </p:embeddedFont>
    <p:embeddedFont>
      <p:font typeface="Cy Grotesk Key" panose="020B0604020202020204" charset="0"/>
      <p:regular r:id="rId17"/>
    </p:embeddedFont>
    <p:embeddedFont>
      <p:font typeface="Cy Grotesk Key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732" y="2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2.svg"/><Relationship Id="rId7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855959" y="2423121"/>
            <a:ext cx="10150074" cy="10150074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C85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90445" y="7965750"/>
            <a:ext cx="5674640" cy="5674640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-1835187" y="8587068"/>
            <a:ext cx="7315200" cy="894789"/>
          </a:xfrm>
          <a:custGeom>
            <a:avLst/>
            <a:gdLst/>
            <a:ahLst/>
            <a:cxnLst/>
            <a:rect l="l" t="t" r="r" b="b"/>
            <a:pathLst>
              <a:path w="7315200" h="894789">
                <a:moveTo>
                  <a:pt x="0" y="0"/>
                </a:moveTo>
                <a:lnTo>
                  <a:pt x="7315200" y="0"/>
                </a:lnTo>
                <a:lnTo>
                  <a:pt x="7315200" y="894789"/>
                </a:lnTo>
                <a:lnTo>
                  <a:pt x="0" y="894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TextBox 9"/>
          <p:cNvSpPr txBox="1"/>
          <p:nvPr/>
        </p:nvSpPr>
        <p:spPr>
          <a:xfrm>
            <a:off x="1028700" y="3493137"/>
            <a:ext cx="16230600" cy="26847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0199"/>
              </a:lnSpc>
            </a:pPr>
            <a:r>
              <a:rPr lang="en-US" sz="20199" spc="-908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MATCHPLAY</a:t>
            </a:r>
          </a:p>
        </p:txBody>
      </p:sp>
      <p:sp>
        <p:nvSpPr>
          <p:cNvPr id="10" name="Freeform 10"/>
          <p:cNvSpPr/>
          <p:nvPr/>
        </p:nvSpPr>
        <p:spPr>
          <a:xfrm>
            <a:off x="12912935" y="645070"/>
            <a:ext cx="4644533" cy="1163388"/>
          </a:xfrm>
          <a:custGeom>
            <a:avLst/>
            <a:gdLst/>
            <a:ahLst/>
            <a:cxnLst/>
            <a:rect l="l" t="t" r="r" b="b"/>
            <a:pathLst>
              <a:path w="4644533" h="1163388">
                <a:moveTo>
                  <a:pt x="0" y="0"/>
                </a:moveTo>
                <a:lnTo>
                  <a:pt x="4644532" y="0"/>
                </a:lnTo>
                <a:lnTo>
                  <a:pt x="4644532" y="1163388"/>
                </a:lnTo>
                <a:lnTo>
                  <a:pt x="0" y="1163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1" name="TextBox 11"/>
          <p:cNvSpPr txBox="1"/>
          <p:nvPr/>
        </p:nvSpPr>
        <p:spPr>
          <a:xfrm>
            <a:off x="11345534" y="8829040"/>
            <a:ext cx="5913766" cy="372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3080"/>
              </a:lnSpc>
            </a:pPr>
            <a:r>
              <a:rPr lang="en-US" sz="220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Octubre  2025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28700" y="5885141"/>
            <a:ext cx="16230600" cy="9296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559"/>
              </a:lnSpc>
            </a:pPr>
            <a:r>
              <a:rPr lang="en-US" sz="540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Presentación Final Capston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1573188" y="-3814218"/>
            <a:ext cx="18655098" cy="18616823"/>
            <a:chOff x="0" y="0"/>
            <a:chExt cx="1493867" cy="14908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3867" cy="1490802"/>
            </a:xfrm>
            <a:custGeom>
              <a:avLst/>
              <a:gdLst/>
              <a:ahLst/>
              <a:cxnLst/>
              <a:rect l="l" t="t" r="r" b="b"/>
              <a:pathLst>
                <a:path w="1493867" h="1490802">
                  <a:moveTo>
                    <a:pt x="746934" y="0"/>
                  </a:moveTo>
                  <a:cubicBezTo>
                    <a:pt x="334414" y="0"/>
                    <a:pt x="0" y="333727"/>
                    <a:pt x="0" y="745401"/>
                  </a:cubicBezTo>
                  <a:cubicBezTo>
                    <a:pt x="0" y="1157075"/>
                    <a:pt x="334414" y="1490802"/>
                    <a:pt x="746934" y="1490802"/>
                  </a:cubicBezTo>
                  <a:cubicBezTo>
                    <a:pt x="1159454" y="1490802"/>
                    <a:pt x="1493867" y="1157075"/>
                    <a:pt x="1493867" y="745401"/>
                  </a:cubicBezTo>
                  <a:cubicBezTo>
                    <a:pt x="1493867" y="333727"/>
                    <a:pt x="1159454" y="0"/>
                    <a:pt x="746934" y="0"/>
                  </a:cubicBezTo>
                  <a:close/>
                </a:path>
              </a:pathLst>
            </a:custGeom>
            <a:solidFill>
              <a:srgbClr val="E6C85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40050" y="101663"/>
              <a:ext cx="1213767" cy="1249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102326" y="6235093"/>
            <a:ext cx="5180173" cy="518017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3160437" y="7931406"/>
            <a:ext cx="6677780" cy="816820"/>
          </a:xfrm>
          <a:custGeom>
            <a:avLst/>
            <a:gdLst/>
            <a:ahLst/>
            <a:cxnLst/>
            <a:rect l="l" t="t" r="r" b="b"/>
            <a:pathLst>
              <a:path w="6677780" h="816820">
                <a:moveTo>
                  <a:pt x="0" y="0"/>
                </a:moveTo>
                <a:lnTo>
                  <a:pt x="6677780" y="0"/>
                </a:lnTo>
                <a:lnTo>
                  <a:pt x="6677780" y="816820"/>
                </a:lnTo>
                <a:lnTo>
                  <a:pt x="0" y="816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10" name="TextBox 10"/>
          <p:cNvSpPr txBox="1"/>
          <p:nvPr/>
        </p:nvSpPr>
        <p:spPr>
          <a:xfrm>
            <a:off x="1028700" y="1095375"/>
            <a:ext cx="9483920" cy="13011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9000" spc="-40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TECNOLOGÍAS USADAS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794608-F2C9-F469-A3DD-5D0BEF61A3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1885" y="3003100"/>
            <a:ext cx="2514600" cy="22532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9CE1146-C936-6A54-892E-9FB1A1DA6E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8056" y="2419881"/>
            <a:ext cx="3105583" cy="254353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6EE3CA4-E11D-9ECE-C4F6-81AAE7859A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1827" y="6537046"/>
            <a:ext cx="1674489" cy="132053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2D038D54-736A-EF19-0BFD-66AA76ECC36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0840" y="3164516"/>
            <a:ext cx="2362530" cy="13622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DA94DD8-EE4B-4E01-5AC0-4368492B6FA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10490" y="6362700"/>
            <a:ext cx="3277057" cy="1314633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ADD1986-9ABA-92D9-3F51-76B104CAD30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86596" y="8603179"/>
            <a:ext cx="5341122" cy="157805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22A5617-C10E-AE84-F616-262B0EF9B2F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640420" y="5569876"/>
            <a:ext cx="3724795" cy="22577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2174544" y="7279117"/>
            <a:ext cx="4273478" cy="4273478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028700" y="9002083"/>
            <a:ext cx="1782326" cy="1782326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C85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V="1">
            <a:off x="9358610" y="3729728"/>
            <a:ext cx="7566696" cy="925552"/>
          </a:xfrm>
          <a:custGeom>
            <a:avLst/>
            <a:gdLst/>
            <a:ahLst/>
            <a:cxnLst/>
            <a:rect l="l" t="t" r="r" b="b"/>
            <a:pathLst>
              <a:path w="7566696" h="925552">
                <a:moveTo>
                  <a:pt x="0" y="925552"/>
                </a:moveTo>
                <a:lnTo>
                  <a:pt x="7566696" y="925552"/>
                </a:lnTo>
                <a:lnTo>
                  <a:pt x="7566696" y="0"/>
                </a:lnTo>
                <a:lnTo>
                  <a:pt x="0" y="0"/>
                </a:lnTo>
                <a:lnTo>
                  <a:pt x="0" y="92555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TextBox 9"/>
          <p:cNvSpPr txBox="1"/>
          <p:nvPr/>
        </p:nvSpPr>
        <p:spPr>
          <a:xfrm>
            <a:off x="1028700" y="1978063"/>
            <a:ext cx="16230600" cy="1873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399"/>
              </a:lnSpc>
            </a:pPr>
            <a:r>
              <a:rPr lang="en-US" sz="10999" spc="-494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DEMO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961079" y="5251748"/>
            <a:ext cx="14365843" cy="4813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20"/>
              </a:lnSpc>
            </a:pPr>
            <a:r>
              <a:rPr lang="en-US" sz="280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Se muestra el sistema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983605" y="2770396"/>
            <a:ext cx="7156454" cy="875371"/>
          </a:xfrm>
          <a:custGeom>
            <a:avLst/>
            <a:gdLst/>
            <a:ahLst/>
            <a:cxnLst/>
            <a:rect l="l" t="t" r="r" b="b"/>
            <a:pathLst>
              <a:path w="7156454" h="875371">
                <a:moveTo>
                  <a:pt x="7156454" y="875371"/>
                </a:moveTo>
                <a:lnTo>
                  <a:pt x="0" y="875371"/>
                </a:lnTo>
                <a:lnTo>
                  <a:pt x="0" y="0"/>
                </a:lnTo>
                <a:lnTo>
                  <a:pt x="7156454" y="0"/>
                </a:lnTo>
                <a:lnTo>
                  <a:pt x="7156454" y="8753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1024759" y="1339693"/>
            <a:ext cx="1623060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spc="-40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RESULTADOS OBTENIDOS 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22351" y="217775"/>
            <a:ext cx="13333019" cy="3143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 spc="-35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OBSTACULOS </a:t>
            </a:r>
          </a:p>
          <a:p>
            <a:pPr algn="l">
              <a:lnSpc>
                <a:spcPts val="12599"/>
              </a:lnSpc>
            </a:pPr>
            <a:r>
              <a:rPr lang="en-US" sz="9000" spc="-359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PRESENTADOS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9687499" y="-5633684"/>
            <a:ext cx="10150074" cy="10150074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C85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5183804" y="-40956"/>
            <a:ext cx="5674640" cy="567464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2522373" y="1127989"/>
            <a:ext cx="7315200" cy="894789"/>
          </a:xfrm>
          <a:custGeom>
            <a:avLst/>
            <a:gdLst/>
            <a:ahLst/>
            <a:cxnLst/>
            <a:rect l="l" t="t" r="r" b="b"/>
            <a:pathLst>
              <a:path w="7315200" h="894789">
                <a:moveTo>
                  <a:pt x="0" y="0"/>
                </a:moveTo>
                <a:lnTo>
                  <a:pt x="7315200" y="0"/>
                </a:lnTo>
                <a:lnTo>
                  <a:pt x="7315200" y="894789"/>
                </a:lnTo>
                <a:lnTo>
                  <a:pt x="0" y="89478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4429622" y="750809"/>
            <a:ext cx="8785383" cy="8785383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836364" y="1299502"/>
            <a:ext cx="4567423" cy="4567423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C85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2871811" y="8724191"/>
            <a:ext cx="7156454" cy="875371"/>
          </a:xfrm>
          <a:custGeom>
            <a:avLst/>
            <a:gdLst/>
            <a:ahLst/>
            <a:cxnLst/>
            <a:rect l="l" t="t" r="r" b="b"/>
            <a:pathLst>
              <a:path w="7156454" h="875371">
                <a:moveTo>
                  <a:pt x="0" y="0"/>
                </a:moveTo>
                <a:lnTo>
                  <a:pt x="7156454" y="0"/>
                </a:lnTo>
                <a:lnTo>
                  <a:pt x="7156454" y="875371"/>
                </a:lnTo>
                <a:lnTo>
                  <a:pt x="0" y="8753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TextBox 9"/>
          <p:cNvSpPr txBox="1"/>
          <p:nvPr/>
        </p:nvSpPr>
        <p:spPr>
          <a:xfrm>
            <a:off x="6666283" y="3223095"/>
            <a:ext cx="11621717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 spc="-40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PREGUNTAS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017942"/>
            <a:ext cx="3430013" cy="5316557"/>
            <a:chOff x="0" y="0"/>
            <a:chExt cx="935952" cy="13801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35952" cy="1380176"/>
            </a:xfrm>
            <a:custGeom>
              <a:avLst/>
              <a:gdLst/>
              <a:ahLst/>
              <a:cxnLst/>
              <a:rect l="l" t="t" r="r" b="b"/>
              <a:pathLst>
                <a:path w="935952" h="1380176">
                  <a:moveTo>
                    <a:pt x="45142" y="0"/>
                  </a:moveTo>
                  <a:lnTo>
                    <a:pt x="890809" y="0"/>
                  </a:lnTo>
                  <a:cubicBezTo>
                    <a:pt x="915741" y="0"/>
                    <a:pt x="935952" y="20211"/>
                    <a:pt x="935952" y="45142"/>
                  </a:cubicBezTo>
                  <a:lnTo>
                    <a:pt x="935952" y="1335034"/>
                  </a:lnTo>
                  <a:cubicBezTo>
                    <a:pt x="935952" y="1359966"/>
                    <a:pt x="915741" y="1380176"/>
                    <a:pt x="890809" y="1380176"/>
                  </a:cubicBezTo>
                  <a:lnTo>
                    <a:pt x="45142" y="1380176"/>
                  </a:lnTo>
                  <a:cubicBezTo>
                    <a:pt x="20211" y="1380176"/>
                    <a:pt x="0" y="1359966"/>
                    <a:pt x="0" y="1335034"/>
                  </a:cubicBezTo>
                  <a:lnTo>
                    <a:pt x="0" y="45142"/>
                  </a:lnTo>
                  <a:cubicBezTo>
                    <a:pt x="0" y="20211"/>
                    <a:pt x="20211" y="0"/>
                    <a:pt x="45142" y="0"/>
                  </a:cubicBezTo>
                  <a:close/>
                </a:path>
              </a:pathLst>
            </a:custGeom>
            <a:solidFill>
              <a:srgbClr val="FFDE5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935952" cy="1418276"/>
            </a:xfrm>
            <a:prstGeom prst="rect">
              <a:avLst/>
            </a:prstGeom>
          </p:spPr>
          <p:txBody>
            <a:bodyPr lIns="49032" tIns="49032" rIns="49032" bIns="49032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305317" y="5626400"/>
            <a:ext cx="2722569" cy="30360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2"/>
              </a:lnSpc>
            </a:pPr>
            <a:r>
              <a:rPr lang="en-US" sz="2123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Rol: </a:t>
            </a:r>
            <a:r>
              <a:rPr lang="es-CL" sz="2400" dirty="0" err="1"/>
              <a:t>Frontend</a:t>
            </a:r>
            <a:r>
              <a:rPr lang="es-CL" sz="2400" dirty="0"/>
              <a:t> &amp; UX</a:t>
            </a:r>
          </a:p>
          <a:p>
            <a:pPr>
              <a:lnSpc>
                <a:spcPts val="2972"/>
              </a:lnSpc>
            </a:pPr>
            <a:endParaRPr lang="en-US" sz="2123" dirty="0">
              <a:solidFill>
                <a:srgbClr val="000000"/>
              </a:solidFill>
              <a:latin typeface="Cy Grotesk Key"/>
              <a:ea typeface="Cy Grotesk Key"/>
              <a:cs typeface="Cy Grotesk Key"/>
              <a:sym typeface="Cy Grotesk Key"/>
            </a:endParaRPr>
          </a:p>
          <a:p>
            <a:pPr algn="l">
              <a:lnSpc>
                <a:spcPts val="2972"/>
              </a:lnSpc>
            </a:pPr>
            <a:r>
              <a:rPr lang="en-US" sz="2123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Cargo:  </a:t>
            </a:r>
            <a:r>
              <a:rPr lang="en-US" sz="2123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Diseño</a:t>
            </a:r>
            <a:r>
              <a:rPr lang="en-US" sz="2123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de vistas, </a:t>
            </a:r>
            <a:r>
              <a:rPr lang="en-US" sz="2123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experiencia</a:t>
            </a:r>
            <a:r>
              <a:rPr lang="en-US" sz="2123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de </a:t>
            </a:r>
            <a:r>
              <a:rPr lang="en-US" sz="2123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usuario</a:t>
            </a:r>
            <a:r>
              <a:rPr lang="en-US" sz="2123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, </a:t>
            </a:r>
            <a:r>
              <a:rPr lang="en-US" sz="2123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carrito</a:t>
            </a:r>
            <a:r>
              <a:rPr lang="en-US" sz="2123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de </a:t>
            </a:r>
            <a:r>
              <a:rPr lang="en-US" sz="2123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compras</a:t>
            </a:r>
            <a:r>
              <a:rPr lang="en-US" sz="2123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y </a:t>
            </a:r>
            <a:r>
              <a:rPr lang="en-US" sz="2123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componentes</a:t>
            </a:r>
            <a:r>
              <a:rPr lang="en-US" sz="2123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123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responsivos</a:t>
            </a:r>
            <a:r>
              <a:rPr lang="en-US" sz="2123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</a:p>
        </p:txBody>
      </p:sp>
      <p:grpSp>
        <p:nvGrpSpPr>
          <p:cNvPr id="6" name="Group 6"/>
          <p:cNvGrpSpPr/>
          <p:nvPr/>
        </p:nvGrpSpPr>
        <p:grpSpPr>
          <a:xfrm>
            <a:off x="5140763" y="4017943"/>
            <a:ext cx="3430013" cy="5316556"/>
            <a:chOff x="0" y="0"/>
            <a:chExt cx="935952" cy="138017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935952" cy="1380176"/>
            </a:xfrm>
            <a:custGeom>
              <a:avLst/>
              <a:gdLst/>
              <a:ahLst/>
              <a:cxnLst/>
              <a:rect l="l" t="t" r="r" b="b"/>
              <a:pathLst>
                <a:path w="935952" h="1380176">
                  <a:moveTo>
                    <a:pt x="45142" y="0"/>
                  </a:moveTo>
                  <a:lnTo>
                    <a:pt x="890809" y="0"/>
                  </a:lnTo>
                  <a:cubicBezTo>
                    <a:pt x="915741" y="0"/>
                    <a:pt x="935952" y="20211"/>
                    <a:pt x="935952" y="45142"/>
                  </a:cubicBezTo>
                  <a:lnTo>
                    <a:pt x="935952" y="1335034"/>
                  </a:lnTo>
                  <a:cubicBezTo>
                    <a:pt x="935952" y="1359966"/>
                    <a:pt x="915741" y="1380176"/>
                    <a:pt x="890809" y="1380176"/>
                  </a:cubicBezTo>
                  <a:lnTo>
                    <a:pt x="45142" y="1380176"/>
                  </a:lnTo>
                  <a:cubicBezTo>
                    <a:pt x="20211" y="1380176"/>
                    <a:pt x="0" y="1359966"/>
                    <a:pt x="0" y="1335034"/>
                  </a:cubicBezTo>
                  <a:lnTo>
                    <a:pt x="0" y="45142"/>
                  </a:lnTo>
                  <a:cubicBezTo>
                    <a:pt x="0" y="20211"/>
                    <a:pt x="20211" y="0"/>
                    <a:pt x="45142" y="0"/>
                  </a:cubicBezTo>
                  <a:close/>
                </a:path>
              </a:pathLst>
            </a:custGeom>
            <a:solidFill>
              <a:srgbClr val="FFDE5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935952" cy="1418276"/>
            </a:xfrm>
            <a:prstGeom prst="rect">
              <a:avLst/>
            </a:prstGeom>
          </p:spPr>
          <p:txBody>
            <a:bodyPr lIns="49032" tIns="49032" rIns="49032" bIns="49032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497400" y="4261750"/>
            <a:ext cx="3537774" cy="1012233"/>
            <a:chOff x="0" y="0"/>
            <a:chExt cx="965357" cy="27620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965357" cy="276209"/>
            </a:xfrm>
            <a:custGeom>
              <a:avLst/>
              <a:gdLst/>
              <a:ahLst/>
              <a:cxnLst/>
              <a:rect l="l" t="t" r="r" b="b"/>
              <a:pathLst>
                <a:path w="965357" h="276209">
                  <a:moveTo>
                    <a:pt x="43767" y="0"/>
                  </a:moveTo>
                  <a:lnTo>
                    <a:pt x="921590" y="0"/>
                  </a:lnTo>
                  <a:cubicBezTo>
                    <a:pt x="933197" y="0"/>
                    <a:pt x="944330" y="4611"/>
                    <a:pt x="952538" y="12819"/>
                  </a:cubicBezTo>
                  <a:cubicBezTo>
                    <a:pt x="960746" y="21027"/>
                    <a:pt x="965357" y="32159"/>
                    <a:pt x="965357" y="43767"/>
                  </a:cubicBezTo>
                  <a:lnTo>
                    <a:pt x="965357" y="232442"/>
                  </a:lnTo>
                  <a:cubicBezTo>
                    <a:pt x="965357" y="244050"/>
                    <a:pt x="960746" y="255182"/>
                    <a:pt x="952538" y="263390"/>
                  </a:cubicBezTo>
                  <a:cubicBezTo>
                    <a:pt x="944330" y="271598"/>
                    <a:pt x="933197" y="276209"/>
                    <a:pt x="921590" y="276209"/>
                  </a:cubicBezTo>
                  <a:lnTo>
                    <a:pt x="43767" y="276209"/>
                  </a:lnTo>
                  <a:cubicBezTo>
                    <a:pt x="32159" y="276209"/>
                    <a:pt x="21027" y="271598"/>
                    <a:pt x="12819" y="263390"/>
                  </a:cubicBezTo>
                  <a:cubicBezTo>
                    <a:pt x="4611" y="255182"/>
                    <a:pt x="0" y="244050"/>
                    <a:pt x="0" y="232442"/>
                  </a:cubicBezTo>
                  <a:lnTo>
                    <a:pt x="0" y="43767"/>
                  </a:lnTo>
                  <a:cubicBezTo>
                    <a:pt x="0" y="32159"/>
                    <a:pt x="4611" y="21027"/>
                    <a:pt x="12819" y="12819"/>
                  </a:cubicBezTo>
                  <a:cubicBezTo>
                    <a:pt x="21027" y="4611"/>
                    <a:pt x="32159" y="0"/>
                    <a:pt x="43767" y="0"/>
                  </a:cubicBezTo>
                  <a:close/>
                </a:path>
              </a:pathLst>
            </a:custGeom>
            <a:solidFill>
              <a:srgbClr val="000000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965357" cy="323834"/>
            </a:xfrm>
            <a:prstGeom prst="rect">
              <a:avLst/>
            </a:prstGeom>
          </p:spPr>
          <p:txBody>
            <a:bodyPr lIns="49032" tIns="49032" rIns="49032" bIns="49032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b="1">
                  <a:solidFill>
                    <a:srgbClr val="E6C85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PRISCILA ESPINOZA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9252826" y="4017943"/>
            <a:ext cx="3430013" cy="5316556"/>
            <a:chOff x="0" y="0"/>
            <a:chExt cx="935952" cy="1380176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35952" cy="1380176"/>
            </a:xfrm>
            <a:custGeom>
              <a:avLst/>
              <a:gdLst/>
              <a:ahLst/>
              <a:cxnLst/>
              <a:rect l="l" t="t" r="r" b="b"/>
              <a:pathLst>
                <a:path w="935952" h="1380176">
                  <a:moveTo>
                    <a:pt x="45142" y="0"/>
                  </a:moveTo>
                  <a:lnTo>
                    <a:pt x="890809" y="0"/>
                  </a:lnTo>
                  <a:cubicBezTo>
                    <a:pt x="915741" y="0"/>
                    <a:pt x="935952" y="20211"/>
                    <a:pt x="935952" y="45142"/>
                  </a:cubicBezTo>
                  <a:lnTo>
                    <a:pt x="935952" y="1335034"/>
                  </a:lnTo>
                  <a:cubicBezTo>
                    <a:pt x="935952" y="1359966"/>
                    <a:pt x="915741" y="1380176"/>
                    <a:pt x="890809" y="1380176"/>
                  </a:cubicBezTo>
                  <a:lnTo>
                    <a:pt x="45142" y="1380176"/>
                  </a:lnTo>
                  <a:cubicBezTo>
                    <a:pt x="20211" y="1380176"/>
                    <a:pt x="0" y="1359966"/>
                    <a:pt x="0" y="1335034"/>
                  </a:cubicBezTo>
                  <a:lnTo>
                    <a:pt x="0" y="45142"/>
                  </a:lnTo>
                  <a:cubicBezTo>
                    <a:pt x="0" y="20211"/>
                    <a:pt x="20211" y="0"/>
                    <a:pt x="45142" y="0"/>
                  </a:cubicBezTo>
                  <a:close/>
                </a:path>
              </a:pathLst>
            </a:custGeom>
            <a:solidFill>
              <a:srgbClr val="FFDE5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935952" cy="1418276"/>
            </a:xfrm>
            <a:prstGeom prst="rect">
              <a:avLst/>
            </a:prstGeom>
          </p:spPr>
          <p:txBody>
            <a:bodyPr lIns="49032" tIns="49032" rIns="49032" bIns="49032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9609463" y="4261750"/>
            <a:ext cx="3537774" cy="1012233"/>
            <a:chOff x="0" y="0"/>
            <a:chExt cx="965357" cy="27620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965357" cy="276209"/>
            </a:xfrm>
            <a:custGeom>
              <a:avLst/>
              <a:gdLst/>
              <a:ahLst/>
              <a:cxnLst/>
              <a:rect l="l" t="t" r="r" b="b"/>
              <a:pathLst>
                <a:path w="965357" h="276209">
                  <a:moveTo>
                    <a:pt x="43767" y="0"/>
                  </a:moveTo>
                  <a:lnTo>
                    <a:pt x="921590" y="0"/>
                  </a:lnTo>
                  <a:cubicBezTo>
                    <a:pt x="933197" y="0"/>
                    <a:pt x="944330" y="4611"/>
                    <a:pt x="952538" y="12819"/>
                  </a:cubicBezTo>
                  <a:cubicBezTo>
                    <a:pt x="960746" y="21027"/>
                    <a:pt x="965357" y="32159"/>
                    <a:pt x="965357" y="43767"/>
                  </a:cubicBezTo>
                  <a:lnTo>
                    <a:pt x="965357" y="232442"/>
                  </a:lnTo>
                  <a:cubicBezTo>
                    <a:pt x="965357" y="244050"/>
                    <a:pt x="960746" y="255182"/>
                    <a:pt x="952538" y="263390"/>
                  </a:cubicBezTo>
                  <a:cubicBezTo>
                    <a:pt x="944330" y="271598"/>
                    <a:pt x="933197" y="276209"/>
                    <a:pt x="921590" y="276209"/>
                  </a:cubicBezTo>
                  <a:lnTo>
                    <a:pt x="43767" y="276209"/>
                  </a:lnTo>
                  <a:cubicBezTo>
                    <a:pt x="32159" y="276209"/>
                    <a:pt x="21027" y="271598"/>
                    <a:pt x="12819" y="263390"/>
                  </a:cubicBezTo>
                  <a:cubicBezTo>
                    <a:pt x="4611" y="255182"/>
                    <a:pt x="0" y="244050"/>
                    <a:pt x="0" y="232442"/>
                  </a:cubicBezTo>
                  <a:lnTo>
                    <a:pt x="0" y="43767"/>
                  </a:lnTo>
                  <a:cubicBezTo>
                    <a:pt x="0" y="32159"/>
                    <a:pt x="4611" y="21027"/>
                    <a:pt x="12819" y="12819"/>
                  </a:cubicBezTo>
                  <a:cubicBezTo>
                    <a:pt x="21027" y="4611"/>
                    <a:pt x="32159" y="0"/>
                    <a:pt x="43767" y="0"/>
                  </a:cubicBezTo>
                  <a:close/>
                </a:path>
              </a:pathLst>
            </a:custGeom>
            <a:solidFill>
              <a:srgbClr val="000000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965357" cy="323834"/>
            </a:xfrm>
            <a:prstGeom prst="rect">
              <a:avLst/>
            </a:prstGeom>
          </p:spPr>
          <p:txBody>
            <a:bodyPr lIns="49032" tIns="49032" rIns="49032" bIns="49032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b="1">
                  <a:solidFill>
                    <a:srgbClr val="E6C85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LUIS MONTES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3503874" y="4087217"/>
            <a:ext cx="3430013" cy="5247282"/>
            <a:chOff x="0" y="0"/>
            <a:chExt cx="935952" cy="138017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935952" cy="1380176"/>
            </a:xfrm>
            <a:custGeom>
              <a:avLst/>
              <a:gdLst/>
              <a:ahLst/>
              <a:cxnLst/>
              <a:rect l="l" t="t" r="r" b="b"/>
              <a:pathLst>
                <a:path w="935952" h="1380176">
                  <a:moveTo>
                    <a:pt x="45142" y="0"/>
                  </a:moveTo>
                  <a:lnTo>
                    <a:pt x="890809" y="0"/>
                  </a:lnTo>
                  <a:cubicBezTo>
                    <a:pt x="915741" y="0"/>
                    <a:pt x="935952" y="20211"/>
                    <a:pt x="935952" y="45142"/>
                  </a:cubicBezTo>
                  <a:lnTo>
                    <a:pt x="935952" y="1335034"/>
                  </a:lnTo>
                  <a:cubicBezTo>
                    <a:pt x="935952" y="1359966"/>
                    <a:pt x="915741" y="1380176"/>
                    <a:pt x="890809" y="1380176"/>
                  </a:cubicBezTo>
                  <a:lnTo>
                    <a:pt x="45142" y="1380176"/>
                  </a:lnTo>
                  <a:cubicBezTo>
                    <a:pt x="20211" y="1380176"/>
                    <a:pt x="0" y="1359966"/>
                    <a:pt x="0" y="1335034"/>
                  </a:cubicBezTo>
                  <a:lnTo>
                    <a:pt x="0" y="45142"/>
                  </a:lnTo>
                  <a:cubicBezTo>
                    <a:pt x="0" y="20211"/>
                    <a:pt x="20211" y="0"/>
                    <a:pt x="45142" y="0"/>
                  </a:cubicBezTo>
                  <a:close/>
                </a:path>
              </a:pathLst>
            </a:custGeom>
            <a:solidFill>
              <a:srgbClr val="FFDE59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38100"/>
              <a:ext cx="935952" cy="1418276"/>
            </a:xfrm>
            <a:prstGeom prst="rect">
              <a:avLst/>
            </a:prstGeom>
          </p:spPr>
          <p:txBody>
            <a:bodyPr lIns="49032" tIns="49032" rIns="49032" bIns="49032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792200" y="4248219"/>
            <a:ext cx="3537774" cy="1012233"/>
            <a:chOff x="0" y="0"/>
            <a:chExt cx="965357" cy="276209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965357" cy="276209"/>
            </a:xfrm>
            <a:custGeom>
              <a:avLst/>
              <a:gdLst/>
              <a:ahLst/>
              <a:cxnLst/>
              <a:rect l="l" t="t" r="r" b="b"/>
              <a:pathLst>
                <a:path w="965357" h="276209">
                  <a:moveTo>
                    <a:pt x="43767" y="0"/>
                  </a:moveTo>
                  <a:lnTo>
                    <a:pt x="921590" y="0"/>
                  </a:lnTo>
                  <a:cubicBezTo>
                    <a:pt x="933197" y="0"/>
                    <a:pt x="944330" y="4611"/>
                    <a:pt x="952538" y="12819"/>
                  </a:cubicBezTo>
                  <a:cubicBezTo>
                    <a:pt x="960746" y="21027"/>
                    <a:pt x="965357" y="32159"/>
                    <a:pt x="965357" y="43767"/>
                  </a:cubicBezTo>
                  <a:lnTo>
                    <a:pt x="965357" y="232442"/>
                  </a:lnTo>
                  <a:cubicBezTo>
                    <a:pt x="965357" y="244050"/>
                    <a:pt x="960746" y="255182"/>
                    <a:pt x="952538" y="263390"/>
                  </a:cubicBezTo>
                  <a:cubicBezTo>
                    <a:pt x="944330" y="271598"/>
                    <a:pt x="933197" y="276209"/>
                    <a:pt x="921590" y="276209"/>
                  </a:cubicBezTo>
                  <a:lnTo>
                    <a:pt x="43767" y="276209"/>
                  </a:lnTo>
                  <a:cubicBezTo>
                    <a:pt x="32159" y="276209"/>
                    <a:pt x="21027" y="271598"/>
                    <a:pt x="12819" y="263390"/>
                  </a:cubicBezTo>
                  <a:cubicBezTo>
                    <a:pt x="4611" y="255182"/>
                    <a:pt x="0" y="244050"/>
                    <a:pt x="0" y="232442"/>
                  </a:cubicBezTo>
                  <a:lnTo>
                    <a:pt x="0" y="43767"/>
                  </a:lnTo>
                  <a:cubicBezTo>
                    <a:pt x="0" y="32159"/>
                    <a:pt x="4611" y="21027"/>
                    <a:pt x="12819" y="12819"/>
                  </a:cubicBezTo>
                  <a:cubicBezTo>
                    <a:pt x="21027" y="4611"/>
                    <a:pt x="32159" y="0"/>
                    <a:pt x="43767" y="0"/>
                  </a:cubicBezTo>
                  <a:close/>
                </a:path>
              </a:pathLst>
            </a:custGeom>
            <a:solidFill>
              <a:srgbClr val="000000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47625"/>
              <a:ext cx="965357" cy="323834"/>
            </a:xfrm>
            <a:prstGeom prst="rect">
              <a:avLst/>
            </a:prstGeom>
          </p:spPr>
          <p:txBody>
            <a:bodyPr lIns="49032" tIns="49032" rIns="49032" bIns="49032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b="1">
                  <a:solidFill>
                    <a:srgbClr val="E6C85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LUCAS CASTILLO</a:t>
              </a:r>
            </a:p>
          </p:txBody>
        </p:sp>
      </p:grpSp>
      <p:sp>
        <p:nvSpPr>
          <p:cNvPr id="24" name="TextBox 24"/>
          <p:cNvSpPr txBox="1"/>
          <p:nvPr/>
        </p:nvSpPr>
        <p:spPr>
          <a:xfrm>
            <a:off x="1028700" y="2049604"/>
            <a:ext cx="16074446" cy="12153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180"/>
              </a:lnSpc>
            </a:pPr>
            <a:r>
              <a:rPr lang="en-US" sz="9000" spc="-40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INTEGRANTES DEL PROYECTO</a:t>
            </a:r>
          </a:p>
        </p:txBody>
      </p:sp>
      <p:sp>
        <p:nvSpPr>
          <p:cNvPr id="25" name="Freeform 25"/>
          <p:cNvSpPr/>
          <p:nvPr/>
        </p:nvSpPr>
        <p:spPr>
          <a:xfrm>
            <a:off x="12614767" y="447006"/>
            <a:ext cx="4644533" cy="1163388"/>
          </a:xfrm>
          <a:custGeom>
            <a:avLst/>
            <a:gdLst/>
            <a:ahLst/>
            <a:cxnLst/>
            <a:rect l="l" t="t" r="r" b="b"/>
            <a:pathLst>
              <a:path w="4644533" h="1163388">
                <a:moveTo>
                  <a:pt x="0" y="0"/>
                </a:moveTo>
                <a:lnTo>
                  <a:pt x="4644533" y="0"/>
                </a:lnTo>
                <a:lnTo>
                  <a:pt x="4644533" y="1163388"/>
                </a:lnTo>
                <a:lnTo>
                  <a:pt x="0" y="116338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26" name="Group 26"/>
          <p:cNvGrpSpPr/>
          <p:nvPr/>
        </p:nvGrpSpPr>
        <p:grpSpPr>
          <a:xfrm>
            <a:off x="1277576" y="4237893"/>
            <a:ext cx="3537774" cy="1012233"/>
            <a:chOff x="0" y="0"/>
            <a:chExt cx="965357" cy="276209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965357" cy="276209"/>
            </a:xfrm>
            <a:custGeom>
              <a:avLst/>
              <a:gdLst/>
              <a:ahLst/>
              <a:cxnLst/>
              <a:rect l="l" t="t" r="r" b="b"/>
              <a:pathLst>
                <a:path w="965357" h="276209">
                  <a:moveTo>
                    <a:pt x="43767" y="0"/>
                  </a:moveTo>
                  <a:lnTo>
                    <a:pt x="921590" y="0"/>
                  </a:lnTo>
                  <a:cubicBezTo>
                    <a:pt x="933197" y="0"/>
                    <a:pt x="944330" y="4611"/>
                    <a:pt x="952538" y="12819"/>
                  </a:cubicBezTo>
                  <a:cubicBezTo>
                    <a:pt x="960746" y="21027"/>
                    <a:pt x="965357" y="32159"/>
                    <a:pt x="965357" y="43767"/>
                  </a:cubicBezTo>
                  <a:lnTo>
                    <a:pt x="965357" y="232442"/>
                  </a:lnTo>
                  <a:cubicBezTo>
                    <a:pt x="965357" y="244050"/>
                    <a:pt x="960746" y="255182"/>
                    <a:pt x="952538" y="263390"/>
                  </a:cubicBezTo>
                  <a:cubicBezTo>
                    <a:pt x="944330" y="271598"/>
                    <a:pt x="933197" y="276209"/>
                    <a:pt x="921590" y="276209"/>
                  </a:cubicBezTo>
                  <a:lnTo>
                    <a:pt x="43767" y="276209"/>
                  </a:lnTo>
                  <a:cubicBezTo>
                    <a:pt x="32159" y="276209"/>
                    <a:pt x="21027" y="271598"/>
                    <a:pt x="12819" y="263390"/>
                  </a:cubicBezTo>
                  <a:cubicBezTo>
                    <a:pt x="4611" y="255182"/>
                    <a:pt x="0" y="244050"/>
                    <a:pt x="0" y="232442"/>
                  </a:cubicBezTo>
                  <a:lnTo>
                    <a:pt x="0" y="43767"/>
                  </a:lnTo>
                  <a:cubicBezTo>
                    <a:pt x="0" y="32159"/>
                    <a:pt x="4611" y="21027"/>
                    <a:pt x="12819" y="12819"/>
                  </a:cubicBezTo>
                  <a:cubicBezTo>
                    <a:pt x="21027" y="4611"/>
                    <a:pt x="32159" y="0"/>
                    <a:pt x="43767" y="0"/>
                  </a:cubicBezTo>
                  <a:close/>
                </a:path>
              </a:pathLst>
            </a:custGeom>
            <a:solidFill>
              <a:srgbClr val="000000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0" y="-47625"/>
              <a:ext cx="965357" cy="323834"/>
            </a:xfrm>
            <a:prstGeom prst="rect">
              <a:avLst/>
            </a:prstGeom>
          </p:spPr>
          <p:txBody>
            <a:bodyPr lIns="49032" tIns="49032" rIns="49032" bIns="49032" rtlCol="0" anchor="ctr"/>
            <a:lstStyle/>
            <a:p>
              <a:pPr marL="0" lvl="0" indent="0" algn="ctr">
                <a:lnSpc>
                  <a:spcPts val="2520"/>
                </a:lnSpc>
                <a:spcBef>
                  <a:spcPct val="0"/>
                </a:spcBef>
              </a:pPr>
              <a:r>
                <a:rPr lang="en-US" sz="1800" b="1">
                  <a:solidFill>
                    <a:srgbClr val="E6C858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CATALINA RIVEROS </a:t>
              </a:r>
            </a:p>
          </p:txBody>
        </p:sp>
      </p:grpSp>
      <p:sp>
        <p:nvSpPr>
          <p:cNvPr id="29" name="TextBox 29"/>
          <p:cNvSpPr txBox="1"/>
          <p:nvPr/>
        </p:nvSpPr>
        <p:spPr>
          <a:xfrm>
            <a:off x="5513779" y="5632524"/>
            <a:ext cx="2722569" cy="30587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2"/>
              </a:lnSpc>
            </a:pPr>
            <a:r>
              <a:rPr lang="en-US" sz="2123" dirty="0">
                <a:solidFill>
                  <a:srgbClr val="000000"/>
                </a:solidFill>
                <a:latin typeface="Cy Grotesk Key"/>
                <a:sym typeface="Cy Grotesk Key"/>
              </a:rPr>
              <a:t>Rol: </a:t>
            </a:r>
            <a:r>
              <a:rPr lang="es-CL" sz="2123" dirty="0">
                <a:solidFill>
                  <a:srgbClr val="000000"/>
                </a:solidFill>
                <a:latin typeface="Cy Grotesk Key"/>
              </a:rPr>
              <a:t>QA &amp; DevOps</a:t>
            </a:r>
          </a:p>
          <a:p>
            <a:pPr>
              <a:lnSpc>
                <a:spcPts val="2972"/>
              </a:lnSpc>
            </a:pPr>
            <a:endParaRPr lang="en-US" sz="2123" dirty="0">
              <a:solidFill>
                <a:srgbClr val="000000"/>
              </a:solidFill>
              <a:latin typeface="Cy Grotesk Key"/>
              <a:sym typeface="Cy Grotesk Key"/>
            </a:endParaRPr>
          </a:p>
          <a:p>
            <a:pPr>
              <a:lnSpc>
                <a:spcPts val="2972"/>
              </a:lnSpc>
            </a:pPr>
            <a:r>
              <a:rPr lang="en-US" sz="2123" dirty="0">
                <a:solidFill>
                  <a:srgbClr val="000000"/>
                </a:solidFill>
                <a:latin typeface="Cy Grotesk Key"/>
                <a:sym typeface="Cy Grotesk Key"/>
              </a:rPr>
              <a:t>Cargo: </a:t>
            </a:r>
            <a:r>
              <a:rPr lang="es-ES" sz="2123" dirty="0">
                <a:solidFill>
                  <a:srgbClr val="000000"/>
                </a:solidFill>
                <a:latin typeface="Cy Grotesk Key"/>
              </a:rPr>
              <a:t>Estrategia de pruebas, automatización E2E, gestión de pipelines CI/CD y monitoreo</a:t>
            </a:r>
            <a:r>
              <a:rPr lang="es-ES" sz="2400" dirty="0"/>
              <a:t>.</a:t>
            </a:r>
            <a:endParaRPr lang="en-US" sz="2123" dirty="0">
              <a:solidFill>
                <a:srgbClr val="000000"/>
              </a:solidFill>
              <a:latin typeface="Cy Grotesk Key"/>
              <a:ea typeface="Cy Grotesk Key"/>
              <a:cs typeface="Cy Grotesk Key"/>
              <a:sym typeface="Cy Grotesk Key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753600" y="5626400"/>
            <a:ext cx="2722569" cy="3420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972"/>
              </a:lnSpc>
            </a:pPr>
            <a:r>
              <a:rPr lang="en-US" sz="2123" dirty="0">
                <a:solidFill>
                  <a:srgbClr val="000000"/>
                </a:solidFill>
                <a:latin typeface="Cy Grotesk Key"/>
                <a:sym typeface="Cy Grotesk Key"/>
              </a:rPr>
              <a:t>Rol: Backend &amp; Datos</a:t>
            </a:r>
          </a:p>
          <a:p>
            <a:pPr>
              <a:lnSpc>
                <a:spcPts val="2972"/>
              </a:lnSpc>
            </a:pPr>
            <a:endParaRPr lang="en-US" sz="2123" dirty="0">
              <a:solidFill>
                <a:srgbClr val="000000"/>
              </a:solidFill>
              <a:latin typeface="Cy Grotesk Key"/>
              <a:sym typeface="Cy Grotesk Key"/>
            </a:endParaRPr>
          </a:p>
          <a:p>
            <a:pPr>
              <a:lnSpc>
                <a:spcPts val="2972"/>
              </a:lnSpc>
            </a:pPr>
            <a:r>
              <a:rPr lang="en-US" sz="2123" dirty="0">
                <a:solidFill>
                  <a:srgbClr val="000000"/>
                </a:solidFill>
                <a:latin typeface="Cy Grotesk Key"/>
                <a:sym typeface="Cy Grotesk Key"/>
              </a:rPr>
              <a:t>Cargo: </a:t>
            </a:r>
            <a:r>
              <a:rPr lang="es-ES" sz="2123" dirty="0">
                <a:solidFill>
                  <a:srgbClr val="000000"/>
                </a:solidFill>
                <a:latin typeface="Cy Grotesk Key"/>
              </a:rPr>
              <a:t>Modelos, API REST, lógica de reservas, integración de pagos y analítica de ocupación.</a:t>
            </a:r>
            <a:endParaRPr lang="en-US" sz="2123" dirty="0">
              <a:solidFill>
                <a:srgbClr val="000000"/>
              </a:solidFill>
              <a:latin typeface="Cy Grotesk Key"/>
              <a:sym typeface="Cy Grotesk Key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3721526" y="5622297"/>
            <a:ext cx="2722569" cy="34207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72"/>
              </a:lnSpc>
            </a:pPr>
            <a:r>
              <a:rPr lang="en-US" sz="2123" dirty="0">
                <a:solidFill>
                  <a:srgbClr val="000000"/>
                </a:solidFill>
                <a:latin typeface="Cy Grotesk Key"/>
                <a:sym typeface="Cy Grotesk Key"/>
              </a:rPr>
              <a:t>Rol: Lider Técnico</a:t>
            </a:r>
          </a:p>
          <a:p>
            <a:pPr algn="l">
              <a:lnSpc>
                <a:spcPts val="2972"/>
              </a:lnSpc>
            </a:pPr>
            <a:endParaRPr lang="en-US" sz="2123" dirty="0">
              <a:solidFill>
                <a:srgbClr val="000000"/>
              </a:solidFill>
              <a:latin typeface="Cy Grotesk Key"/>
              <a:sym typeface="Cy Grotesk Key"/>
            </a:endParaRPr>
          </a:p>
          <a:p>
            <a:pPr>
              <a:lnSpc>
                <a:spcPts val="2972"/>
              </a:lnSpc>
            </a:pPr>
            <a:r>
              <a:rPr lang="en-US" sz="2123" dirty="0">
                <a:solidFill>
                  <a:srgbClr val="000000"/>
                </a:solidFill>
                <a:latin typeface="Cy Grotesk Key"/>
                <a:sym typeface="Cy Grotesk Key"/>
              </a:rPr>
              <a:t>Cargo: </a:t>
            </a:r>
            <a:r>
              <a:rPr lang="es-ES" sz="2123" dirty="0">
                <a:solidFill>
                  <a:srgbClr val="000000"/>
                </a:solidFill>
                <a:latin typeface="Cy Grotesk Key"/>
              </a:rPr>
              <a:t>Coordinación del equipo, arquitectura, despliegue en ambientes QA/</a:t>
            </a:r>
            <a:r>
              <a:rPr lang="es-ES" sz="2123" dirty="0" err="1">
                <a:solidFill>
                  <a:srgbClr val="000000"/>
                </a:solidFill>
                <a:latin typeface="Cy Grotesk Key"/>
              </a:rPr>
              <a:t>Prod</a:t>
            </a:r>
            <a:r>
              <a:rPr lang="es-ES" sz="2123" dirty="0">
                <a:solidFill>
                  <a:srgbClr val="000000"/>
                </a:solidFill>
                <a:latin typeface="Cy Grotesk Key"/>
              </a:rPr>
              <a:t> y seguridad.</a:t>
            </a:r>
            <a:r>
              <a:rPr lang="en-US" sz="2123" dirty="0">
                <a:solidFill>
                  <a:srgbClr val="000000"/>
                </a:solidFill>
                <a:latin typeface="Cy Grotesk Key"/>
                <a:sym typeface="Cy Grotesk Key"/>
              </a:rPr>
              <a:t>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983605" y="2770396"/>
            <a:ext cx="7156454" cy="875371"/>
          </a:xfrm>
          <a:custGeom>
            <a:avLst/>
            <a:gdLst/>
            <a:ahLst/>
            <a:cxnLst/>
            <a:rect l="l" t="t" r="r" b="b"/>
            <a:pathLst>
              <a:path w="7156454" h="875371">
                <a:moveTo>
                  <a:pt x="7156454" y="875371"/>
                </a:moveTo>
                <a:lnTo>
                  <a:pt x="0" y="875371"/>
                </a:lnTo>
                <a:lnTo>
                  <a:pt x="0" y="0"/>
                </a:lnTo>
                <a:lnTo>
                  <a:pt x="7156454" y="0"/>
                </a:lnTo>
                <a:lnTo>
                  <a:pt x="7156454" y="875371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3" name="TextBox 3"/>
          <p:cNvSpPr txBox="1"/>
          <p:nvPr/>
        </p:nvSpPr>
        <p:spPr>
          <a:xfrm>
            <a:off x="1024759" y="1339693"/>
            <a:ext cx="1623060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spc="-40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DESCRIPCIÓN DEL PROYECTO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1028700" y="5308659"/>
            <a:ext cx="4893223" cy="4448938"/>
            <a:chOff x="0" y="0"/>
            <a:chExt cx="1288750" cy="117173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88750" cy="1171737"/>
            </a:xfrm>
            <a:custGeom>
              <a:avLst/>
              <a:gdLst/>
              <a:ahLst/>
              <a:cxnLst/>
              <a:rect l="l" t="t" r="r" b="b"/>
              <a:pathLst>
                <a:path w="1288750" h="1171737">
                  <a:moveTo>
                    <a:pt x="31643" y="0"/>
                  </a:moveTo>
                  <a:lnTo>
                    <a:pt x="1257107" y="0"/>
                  </a:lnTo>
                  <a:cubicBezTo>
                    <a:pt x="1274583" y="0"/>
                    <a:pt x="1288750" y="14167"/>
                    <a:pt x="1288750" y="31643"/>
                  </a:cubicBezTo>
                  <a:lnTo>
                    <a:pt x="1288750" y="1140093"/>
                  </a:lnTo>
                  <a:cubicBezTo>
                    <a:pt x="1288750" y="1148486"/>
                    <a:pt x="1285416" y="1156534"/>
                    <a:pt x="1279482" y="1162469"/>
                  </a:cubicBezTo>
                  <a:cubicBezTo>
                    <a:pt x="1273548" y="1168403"/>
                    <a:pt x="1265499" y="1171737"/>
                    <a:pt x="1257107" y="1171737"/>
                  </a:cubicBezTo>
                  <a:lnTo>
                    <a:pt x="31643" y="1171737"/>
                  </a:lnTo>
                  <a:cubicBezTo>
                    <a:pt x="23251" y="1171737"/>
                    <a:pt x="15202" y="1168403"/>
                    <a:pt x="9268" y="1162469"/>
                  </a:cubicBezTo>
                  <a:cubicBezTo>
                    <a:pt x="3334" y="1156534"/>
                    <a:pt x="0" y="1148486"/>
                    <a:pt x="0" y="1140093"/>
                  </a:cubicBezTo>
                  <a:lnTo>
                    <a:pt x="0" y="31643"/>
                  </a:lnTo>
                  <a:cubicBezTo>
                    <a:pt x="0" y="23251"/>
                    <a:pt x="3334" y="15202"/>
                    <a:pt x="9268" y="9268"/>
                  </a:cubicBezTo>
                  <a:cubicBezTo>
                    <a:pt x="15202" y="3334"/>
                    <a:pt x="23251" y="0"/>
                    <a:pt x="31643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1288750" cy="1209837"/>
            </a:xfrm>
            <a:prstGeom prst="rect">
              <a:avLst/>
            </a:prstGeom>
          </p:spPr>
          <p:txBody>
            <a:bodyPr lIns="203200" tIns="203200" rIns="203200" bIns="203200" rtlCol="0" anchor="ctr"/>
            <a:lstStyle/>
            <a:p>
              <a:pPr algn="ctr">
                <a:lnSpc>
                  <a:spcPts val="3080"/>
                </a:lnSpc>
              </a:pPr>
              <a:r>
                <a:rPr lang="en-US" sz="2200" dirty="0" err="1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Actualmente</a:t>
              </a:r>
              <a:r>
                <a:rPr lang="en-US" sz="2200" dirty="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, </a:t>
              </a:r>
              <a:r>
                <a:rPr lang="en-US" sz="2200" dirty="0" err="1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los</a:t>
              </a:r>
              <a:r>
                <a:rPr lang="en-US" sz="2200" dirty="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 </a:t>
              </a:r>
              <a:r>
                <a:rPr lang="en-US" sz="2200" dirty="0" err="1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registros</a:t>
              </a:r>
              <a:r>
                <a:rPr lang="en-US" sz="2200" dirty="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 de </a:t>
              </a:r>
              <a:r>
                <a:rPr lang="en-US" sz="2200" dirty="0" err="1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arriedno</a:t>
              </a:r>
              <a:r>
                <a:rPr lang="en-US" sz="2200" dirty="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 se </a:t>
              </a:r>
              <a:r>
                <a:rPr lang="en-US" sz="2200" dirty="0" err="1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realizan</a:t>
              </a:r>
              <a:r>
                <a:rPr lang="en-US" sz="2200" dirty="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 de forma manual, lo </a:t>
              </a:r>
              <a:r>
                <a:rPr lang="en-US" sz="2200" dirty="0" err="1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que</a:t>
              </a:r>
              <a:r>
                <a:rPr lang="en-US" sz="2200" dirty="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 </a:t>
              </a:r>
              <a:r>
                <a:rPr lang="en-US" sz="2200" dirty="0" err="1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generea</a:t>
              </a:r>
              <a:r>
                <a:rPr lang="en-US" sz="2200" dirty="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 </a:t>
              </a:r>
              <a:r>
                <a:rPr lang="en-US" sz="2200" dirty="0" err="1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duplicidad</a:t>
              </a:r>
              <a:r>
                <a:rPr lang="en-US" sz="2200" dirty="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 de </a:t>
              </a:r>
              <a:r>
                <a:rPr lang="en-US" sz="2200" dirty="0" err="1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reservas</a:t>
              </a:r>
              <a:r>
                <a:rPr lang="en-US" sz="2200" dirty="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, mala </a:t>
              </a:r>
              <a:r>
                <a:rPr lang="en-US" sz="2200" dirty="0" err="1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géstion</a:t>
              </a:r>
              <a:r>
                <a:rPr lang="en-US" sz="2200" dirty="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 y </a:t>
              </a:r>
              <a:r>
                <a:rPr lang="en-US" sz="2200" dirty="0" err="1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frecuentes</a:t>
              </a:r>
              <a:r>
                <a:rPr lang="en-US" sz="2200" dirty="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 </a:t>
              </a:r>
              <a:r>
                <a:rPr lang="en-US" sz="2200" dirty="0" err="1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perdidas</a:t>
              </a:r>
              <a:r>
                <a:rPr lang="en-US" sz="2200" dirty="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 de </a:t>
              </a:r>
              <a:r>
                <a:rPr lang="en-US" sz="2200" dirty="0" err="1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información</a:t>
              </a:r>
              <a:r>
                <a:rPr lang="en-US" sz="2200" dirty="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. 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028700" y="4070144"/>
            <a:ext cx="4893223" cy="1048732"/>
            <a:chOff x="0" y="0"/>
            <a:chExt cx="1288750" cy="27620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1288750" cy="276209"/>
            </a:xfrm>
            <a:custGeom>
              <a:avLst/>
              <a:gdLst/>
              <a:ahLst/>
              <a:cxnLst/>
              <a:rect l="l" t="t" r="r" b="b"/>
              <a:pathLst>
                <a:path w="1288750" h="276209">
                  <a:moveTo>
                    <a:pt x="31643" y="0"/>
                  </a:moveTo>
                  <a:lnTo>
                    <a:pt x="1257107" y="0"/>
                  </a:lnTo>
                  <a:cubicBezTo>
                    <a:pt x="1274583" y="0"/>
                    <a:pt x="1288750" y="14167"/>
                    <a:pt x="1288750" y="31643"/>
                  </a:cubicBezTo>
                  <a:lnTo>
                    <a:pt x="1288750" y="244566"/>
                  </a:lnTo>
                  <a:cubicBezTo>
                    <a:pt x="1288750" y="252958"/>
                    <a:pt x="1285416" y="261007"/>
                    <a:pt x="1279482" y="266941"/>
                  </a:cubicBezTo>
                  <a:cubicBezTo>
                    <a:pt x="1273548" y="272875"/>
                    <a:pt x="1265499" y="276209"/>
                    <a:pt x="1257107" y="276209"/>
                  </a:cubicBezTo>
                  <a:lnTo>
                    <a:pt x="31643" y="276209"/>
                  </a:lnTo>
                  <a:cubicBezTo>
                    <a:pt x="23251" y="276209"/>
                    <a:pt x="15202" y="272875"/>
                    <a:pt x="9268" y="266941"/>
                  </a:cubicBezTo>
                  <a:cubicBezTo>
                    <a:pt x="3334" y="261007"/>
                    <a:pt x="0" y="252958"/>
                    <a:pt x="0" y="244566"/>
                  </a:cubicBezTo>
                  <a:lnTo>
                    <a:pt x="0" y="31643"/>
                  </a:lnTo>
                  <a:cubicBezTo>
                    <a:pt x="0" y="23251"/>
                    <a:pt x="3334" y="15202"/>
                    <a:pt x="9268" y="9268"/>
                  </a:cubicBezTo>
                  <a:cubicBezTo>
                    <a:pt x="15202" y="3334"/>
                    <a:pt x="23251" y="0"/>
                    <a:pt x="31643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1288750" cy="3143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 b="1">
                  <a:solidFill>
                    <a:srgbClr val="FFDE59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SITUACIÓN ACTUAL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1270590" y="4024644"/>
            <a:ext cx="4893223" cy="1094233"/>
            <a:chOff x="0" y="0"/>
            <a:chExt cx="1288750" cy="288193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88750" cy="288193"/>
            </a:xfrm>
            <a:custGeom>
              <a:avLst/>
              <a:gdLst/>
              <a:ahLst/>
              <a:cxnLst/>
              <a:rect l="l" t="t" r="r" b="b"/>
              <a:pathLst>
                <a:path w="1288750" h="288193">
                  <a:moveTo>
                    <a:pt x="31643" y="0"/>
                  </a:moveTo>
                  <a:lnTo>
                    <a:pt x="1257107" y="0"/>
                  </a:lnTo>
                  <a:cubicBezTo>
                    <a:pt x="1274583" y="0"/>
                    <a:pt x="1288750" y="14167"/>
                    <a:pt x="1288750" y="31643"/>
                  </a:cubicBezTo>
                  <a:lnTo>
                    <a:pt x="1288750" y="256550"/>
                  </a:lnTo>
                  <a:cubicBezTo>
                    <a:pt x="1288750" y="264942"/>
                    <a:pt x="1285416" y="272991"/>
                    <a:pt x="1279482" y="278925"/>
                  </a:cubicBezTo>
                  <a:cubicBezTo>
                    <a:pt x="1273548" y="284859"/>
                    <a:pt x="1265499" y="288193"/>
                    <a:pt x="1257107" y="288193"/>
                  </a:cubicBezTo>
                  <a:lnTo>
                    <a:pt x="31643" y="288193"/>
                  </a:lnTo>
                  <a:cubicBezTo>
                    <a:pt x="23251" y="288193"/>
                    <a:pt x="15202" y="284859"/>
                    <a:pt x="9268" y="278925"/>
                  </a:cubicBezTo>
                  <a:cubicBezTo>
                    <a:pt x="3334" y="272991"/>
                    <a:pt x="0" y="264942"/>
                    <a:pt x="0" y="256550"/>
                  </a:cubicBezTo>
                  <a:lnTo>
                    <a:pt x="0" y="31643"/>
                  </a:lnTo>
                  <a:cubicBezTo>
                    <a:pt x="0" y="23251"/>
                    <a:pt x="3334" y="15202"/>
                    <a:pt x="9268" y="9268"/>
                  </a:cubicBezTo>
                  <a:cubicBezTo>
                    <a:pt x="15202" y="3334"/>
                    <a:pt x="23251" y="0"/>
                    <a:pt x="31643" y="0"/>
                  </a:cubicBezTo>
                  <a:close/>
                </a:path>
              </a:pathLst>
            </a:custGeom>
            <a:solidFill>
              <a:srgbClr val="FFDE59"/>
            </a:solidFill>
            <a:ln w="66675" cap="sq">
              <a:solidFill>
                <a:srgbClr val="000000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-38100"/>
              <a:ext cx="1288750" cy="32629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r>
                <a:rPr lang="en-US" sz="2200" b="1">
                  <a:solidFill>
                    <a:srgbClr val="000000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PROPUESTA DE SOLUCIÓN</a:t>
              </a:r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11163447" y="5308659"/>
            <a:ext cx="5000366" cy="4448938"/>
            <a:chOff x="0" y="0"/>
            <a:chExt cx="1346079" cy="1197637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346079" cy="1197637"/>
            </a:xfrm>
            <a:custGeom>
              <a:avLst/>
              <a:gdLst/>
              <a:ahLst/>
              <a:cxnLst/>
              <a:rect l="l" t="t" r="r" b="b"/>
              <a:pathLst>
                <a:path w="1346079" h="1197637">
                  <a:moveTo>
                    <a:pt x="30965" y="0"/>
                  </a:moveTo>
                  <a:lnTo>
                    <a:pt x="1315114" y="0"/>
                  </a:lnTo>
                  <a:cubicBezTo>
                    <a:pt x="1332216" y="0"/>
                    <a:pt x="1346079" y="13864"/>
                    <a:pt x="1346079" y="30965"/>
                  </a:cubicBezTo>
                  <a:lnTo>
                    <a:pt x="1346079" y="1166671"/>
                  </a:lnTo>
                  <a:cubicBezTo>
                    <a:pt x="1346079" y="1174884"/>
                    <a:pt x="1342817" y="1182760"/>
                    <a:pt x="1337010" y="1188567"/>
                  </a:cubicBezTo>
                  <a:cubicBezTo>
                    <a:pt x="1331203" y="1194374"/>
                    <a:pt x="1323326" y="1197637"/>
                    <a:pt x="1315114" y="1197637"/>
                  </a:cubicBezTo>
                  <a:lnTo>
                    <a:pt x="30965" y="1197637"/>
                  </a:lnTo>
                  <a:cubicBezTo>
                    <a:pt x="22753" y="1197637"/>
                    <a:pt x="14877" y="1194374"/>
                    <a:pt x="9070" y="1188567"/>
                  </a:cubicBezTo>
                  <a:cubicBezTo>
                    <a:pt x="3262" y="1182760"/>
                    <a:pt x="0" y="1174884"/>
                    <a:pt x="0" y="1166671"/>
                  </a:cubicBezTo>
                  <a:lnTo>
                    <a:pt x="0" y="30965"/>
                  </a:lnTo>
                  <a:cubicBezTo>
                    <a:pt x="0" y="22753"/>
                    <a:pt x="3262" y="14877"/>
                    <a:pt x="9070" y="9070"/>
                  </a:cubicBezTo>
                  <a:cubicBezTo>
                    <a:pt x="14877" y="3262"/>
                    <a:pt x="22753" y="0"/>
                    <a:pt x="30965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66675" cap="sq">
              <a:solidFill>
                <a:srgbClr val="E6C858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1346079" cy="1235737"/>
            </a:xfrm>
            <a:prstGeom prst="rect">
              <a:avLst/>
            </a:prstGeom>
          </p:spPr>
          <p:txBody>
            <a:bodyPr lIns="254000" tIns="254000" rIns="254000" bIns="254000" rtlCol="0" anchor="ctr"/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Desarrollar una plataforma web que permita gestionar reservas pagos en línea, con control en tiempo real de la disponibilidad. Esto asegura un proceso mas ordenado, evita errores y mejora la experiencia de los clientesy administradores.</a:t>
              </a:r>
            </a:p>
          </p:txBody>
        </p:sp>
      </p:grpSp>
      <p:sp>
        <p:nvSpPr>
          <p:cNvPr id="16" name="Freeform 16"/>
          <p:cNvSpPr/>
          <p:nvPr/>
        </p:nvSpPr>
        <p:spPr>
          <a:xfrm>
            <a:off x="12614767" y="447006"/>
            <a:ext cx="4644533" cy="1163388"/>
          </a:xfrm>
          <a:custGeom>
            <a:avLst/>
            <a:gdLst/>
            <a:ahLst/>
            <a:cxnLst/>
            <a:rect l="l" t="t" r="r" b="b"/>
            <a:pathLst>
              <a:path w="4644533" h="1163388">
                <a:moveTo>
                  <a:pt x="0" y="0"/>
                </a:moveTo>
                <a:lnTo>
                  <a:pt x="4644533" y="0"/>
                </a:lnTo>
                <a:lnTo>
                  <a:pt x="4644533" y="1163388"/>
                </a:lnTo>
                <a:lnTo>
                  <a:pt x="0" y="1163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grpSp>
        <p:nvGrpSpPr>
          <p:cNvPr id="17" name="Group 17"/>
          <p:cNvGrpSpPr/>
          <p:nvPr/>
        </p:nvGrpSpPr>
        <p:grpSpPr>
          <a:xfrm>
            <a:off x="6901353" y="5373167"/>
            <a:ext cx="3086100" cy="3086100"/>
            <a:chOff x="0" y="0"/>
            <a:chExt cx="812800" cy="812800"/>
          </a:xfrm>
        </p:grpSpPr>
        <p:sp>
          <p:nvSpPr>
            <p:cNvPr id="18" name="Freeform 1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E6C85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0" y="165100"/>
              <a:ext cx="711200" cy="444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925165" y="-1478395"/>
            <a:ext cx="4250037" cy="425003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73848" y="-849745"/>
            <a:ext cx="2209547" cy="2209547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C85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2571763" y="1471077"/>
            <a:ext cx="13144473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spc="-40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OBJETIVOS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1328918" y="3296852"/>
            <a:ext cx="6621654" cy="6169038"/>
            <a:chOff x="0" y="0"/>
            <a:chExt cx="1743975" cy="162476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743975" cy="1624767"/>
            </a:xfrm>
            <a:custGeom>
              <a:avLst/>
              <a:gdLst/>
              <a:ahLst/>
              <a:cxnLst/>
              <a:rect l="l" t="t" r="r" b="b"/>
              <a:pathLst>
                <a:path w="1743975" h="1624767">
                  <a:moveTo>
                    <a:pt x="23384" y="0"/>
                  </a:moveTo>
                  <a:lnTo>
                    <a:pt x="1720591" y="0"/>
                  </a:lnTo>
                  <a:cubicBezTo>
                    <a:pt x="1726793" y="0"/>
                    <a:pt x="1732741" y="2464"/>
                    <a:pt x="1737126" y="6849"/>
                  </a:cubicBezTo>
                  <a:cubicBezTo>
                    <a:pt x="1741511" y="11234"/>
                    <a:pt x="1743975" y="17182"/>
                    <a:pt x="1743975" y="23384"/>
                  </a:cubicBezTo>
                  <a:lnTo>
                    <a:pt x="1743975" y="1601384"/>
                  </a:lnTo>
                  <a:cubicBezTo>
                    <a:pt x="1743975" y="1614298"/>
                    <a:pt x="1733506" y="1624767"/>
                    <a:pt x="1720591" y="1624767"/>
                  </a:cubicBezTo>
                  <a:lnTo>
                    <a:pt x="23384" y="1624767"/>
                  </a:lnTo>
                  <a:cubicBezTo>
                    <a:pt x="17182" y="1624767"/>
                    <a:pt x="11234" y="1622304"/>
                    <a:pt x="6849" y="1617918"/>
                  </a:cubicBezTo>
                  <a:cubicBezTo>
                    <a:pt x="2464" y="1613533"/>
                    <a:pt x="0" y="1607585"/>
                    <a:pt x="0" y="1601384"/>
                  </a:cubicBezTo>
                  <a:lnTo>
                    <a:pt x="0" y="23384"/>
                  </a:lnTo>
                  <a:cubicBezTo>
                    <a:pt x="0" y="17182"/>
                    <a:pt x="2464" y="11234"/>
                    <a:pt x="6849" y="6849"/>
                  </a:cubicBezTo>
                  <a:cubicBezTo>
                    <a:pt x="11234" y="2464"/>
                    <a:pt x="17182" y="0"/>
                    <a:pt x="23384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743975" cy="16628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2193743" y="3547696"/>
            <a:ext cx="5234799" cy="994895"/>
            <a:chOff x="0" y="0"/>
            <a:chExt cx="1378713" cy="26203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78713" cy="262030"/>
            </a:xfrm>
            <a:custGeom>
              <a:avLst/>
              <a:gdLst/>
              <a:ahLst/>
              <a:cxnLst/>
              <a:rect l="l" t="t" r="r" b="b"/>
              <a:pathLst>
                <a:path w="1378713" h="262030">
                  <a:moveTo>
                    <a:pt x="29579" y="0"/>
                  </a:moveTo>
                  <a:lnTo>
                    <a:pt x="1349134" y="0"/>
                  </a:lnTo>
                  <a:cubicBezTo>
                    <a:pt x="1365470" y="0"/>
                    <a:pt x="1378713" y="13243"/>
                    <a:pt x="1378713" y="29579"/>
                  </a:cubicBezTo>
                  <a:lnTo>
                    <a:pt x="1378713" y="232451"/>
                  </a:lnTo>
                  <a:cubicBezTo>
                    <a:pt x="1378713" y="240296"/>
                    <a:pt x="1375596" y="247819"/>
                    <a:pt x="1370049" y="253366"/>
                  </a:cubicBezTo>
                  <a:cubicBezTo>
                    <a:pt x="1364502" y="258914"/>
                    <a:pt x="1356979" y="262030"/>
                    <a:pt x="1349134" y="262030"/>
                  </a:cubicBezTo>
                  <a:lnTo>
                    <a:pt x="29579" y="262030"/>
                  </a:lnTo>
                  <a:cubicBezTo>
                    <a:pt x="21734" y="262030"/>
                    <a:pt x="14210" y="258914"/>
                    <a:pt x="8663" y="253366"/>
                  </a:cubicBezTo>
                  <a:cubicBezTo>
                    <a:pt x="3116" y="247819"/>
                    <a:pt x="0" y="240296"/>
                    <a:pt x="0" y="232451"/>
                  </a:cubicBezTo>
                  <a:lnTo>
                    <a:pt x="0" y="29579"/>
                  </a:lnTo>
                  <a:cubicBezTo>
                    <a:pt x="0" y="21734"/>
                    <a:pt x="3116" y="14210"/>
                    <a:pt x="8663" y="8663"/>
                  </a:cubicBezTo>
                  <a:cubicBezTo>
                    <a:pt x="14210" y="3116"/>
                    <a:pt x="21734" y="0"/>
                    <a:pt x="29579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DE59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78713" cy="30013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Objetivo General </a:t>
              </a:r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1861385" y="4967276"/>
            <a:ext cx="5418946" cy="27254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Desarrollar una plataforma web para la reserva de canchasdeportivas y servicios de entrenamiento,que asegure disponibilidad en tiempo real, evite la duplicidad de reserva y ofrezca un sistema seguroi, escalable y facil de usar.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9144000" y="3296852"/>
            <a:ext cx="7542443" cy="6169038"/>
            <a:chOff x="0" y="0"/>
            <a:chExt cx="1986487" cy="1624767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86487" cy="1624767"/>
            </a:xfrm>
            <a:custGeom>
              <a:avLst/>
              <a:gdLst/>
              <a:ahLst/>
              <a:cxnLst/>
              <a:rect l="l" t="t" r="r" b="b"/>
              <a:pathLst>
                <a:path w="1986487" h="1624767">
                  <a:moveTo>
                    <a:pt x="20529" y="0"/>
                  </a:moveTo>
                  <a:lnTo>
                    <a:pt x="1965958" y="0"/>
                  </a:lnTo>
                  <a:cubicBezTo>
                    <a:pt x="1977296" y="0"/>
                    <a:pt x="1986487" y="9191"/>
                    <a:pt x="1986487" y="20529"/>
                  </a:cubicBezTo>
                  <a:lnTo>
                    <a:pt x="1986487" y="1604238"/>
                  </a:lnTo>
                  <a:cubicBezTo>
                    <a:pt x="1986487" y="1615576"/>
                    <a:pt x="1977296" y="1624767"/>
                    <a:pt x="1965958" y="1624767"/>
                  </a:cubicBezTo>
                  <a:lnTo>
                    <a:pt x="20529" y="1624767"/>
                  </a:lnTo>
                  <a:cubicBezTo>
                    <a:pt x="9191" y="1624767"/>
                    <a:pt x="0" y="1615576"/>
                    <a:pt x="0" y="1604238"/>
                  </a:cubicBezTo>
                  <a:lnTo>
                    <a:pt x="0" y="20529"/>
                  </a:lnTo>
                  <a:cubicBezTo>
                    <a:pt x="0" y="9191"/>
                    <a:pt x="9191" y="0"/>
                    <a:pt x="20529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-38100"/>
              <a:ext cx="1986487" cy="16628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19" name="Group 19"/>
          <p:cNvGrpSpPr/>
          <p:nvPr/>
        </p:nvGrpSpPr>
        <p:grpSpPr>
          <a:xfrm>
            <a:off x="10423183" y="3536073"/>
            <a:ext cx="5293054" cy="956883"/>
            <a:chOff x="0" y="0"/>
            <a:chExt cx="1394055" cy="252019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1394055" cy="252019"/>
            </a:xfrm>
            <a:custGeom>
              <a:avLst/>
              <a:gdLst/>
              <a:ahLst/>
              <a:cxnLst/>
              <a:rect l="l" t="t" r="r" b="b"/>
              <a:pathLst>
                <a:path w="1394055" h="252019">
                  <a:moveTo>
                    <a:pt x="29253" y="0"/>
                  </a:moveTo>
                  <a:lnTo>
                    <a:pt x="1364802" y="0"/>
                  </a:lnTo>
                  <a:cubicBezTo>
                    <a:pt x="1380958" y="0"/>
                    <a:pt x="1394055" y="13097"/>
                    <a:pt x="1394055" y="29253"/>
                  </a:cubicBezTo>
                  <a:lnTo>
                    <a:pt x="1394055" y="222766"/>
                  </a:lnTo>
                  <a:cubicBezTo>
                    <a:pt x="1394055" y="238922"/>
                    <a:pt x="1380958" y="252019"/>
                    <a:pt x="1364802" y="252019"/>
                  </a:cubicBezTo>
                  <a:lnTo>
                    <a:pt x="29253" y="252019"/>
                  </a:lnTo>
                  <a:cubicBezTo>
                    <a:pt x="13097" y="252019"/>
                    <a:pt x="0" y="238922"/>
                    <a:pt x="0" y="222766"/>
                  </a:cubicBezTo>
                  <a:lnTo>
                    <a:pt x="0" y="29253"/>
                  </a:lnTo>
                  <a:cubicBezTo>
                    <a:pt x="0" y="13097"/>
                    <a:pt x="13097" y="0"/>
                    <a:pt x="29253" y="0"/>
                  </a:cubicBez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DE59"/>
              </a:solidFill>
              <a:prstDash val="solid"/>
              <a:miter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21" name="TextBox 21"/>
            <p:cNvSpPr txBox="1"/>
            <p:nvPr/>
          </p:nvSpPr>
          <p:spPr>
            <a:xfrm>
              <a:off x="0" y="-38100"/>
              <a:ext cx="1394055" cy="2901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Objetivos Específicos</a:t>
              </a:r>
            </a:p>
          </p:txBody>
        </p:sp>
      </p:grpSp>
      <p:sp>
        <p:nvSpPr>
          <p:cNvPr id="22" name="TextBox 22"/>
          <p:cNvSpPr txBox="1"/>
          <p:nvPr/>
        </p:nvSpPr>
        <p:spPr>
          <a:xfrm>
            <a:off x="9570460" y="4814194"/>
            <a:ext cx="6689524" cy="42875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Implementar un módulo de reservas en linea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Diseñar una base de datos escalable para usuario, reservas, pagos y descuentos.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Integrar un sistema de pagos en línea.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Incluir módulo de descuento basado en horarios baja demanda.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Aplicar pruebas de calidad en principales flujos 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Generar reportes y estadísticas</a:t>
            </a:r>
          </a:p>
          <a:p>
            <a:pPr marL="474979" lvl="1" indent="-237490" algn="l">
              <a:lnSpc>
                <a:spcPts val="3079"/>
              </a:lnSpc>
              <a:buFont typeface="Arial"/>
              <a:buChar char="•"/>
            </a:pPr>
            <a:r>
              <a:rPr lang="en-US" sz="2199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Gestionar el desarrollo merodologia ágil</a:t>
            </a:r>
          </a:p>
        </p:txBody>
      </p:sp>
      <p:sp>
        <p:nvSpPr>
          <p:cNvPr id="23" name="Freeform 23"/>
          <p:cNvSpPr/>
          <p:nvPr/>
        </p:nvSpPr>
        <p:spPr>
          <a:xfrm>
            <a:off x="13216244" y="9130813"/>
            <a:ext cx="5478739" cy="670154"/>
          </a:xfrm>
          <a:custGeom>
            <a:avLst/>
            <a:gdLst/>
            <a:ahLst/>
            <a:cxnLst/>
            <a:rect l="l" t="t" r="r" b="b"/>
            <a:pathLst>
              <a:path w="5478739" h="670154">
                <a:moveTo>
                  <a:pt x="0" y="0"/>
                </a:moveTo>
                <a:lnTo>
                  <a:pt x="5478739" y="0"/>
                </a:lnTo>
                <a:lnTo>
                  <a:pt x="5478739" y="670155"/>
                </a:lnTo>
                <a:lnTo>
                  <a:pt x="0" y="670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24" name="Freeform 24"/>
          <p:cNvSpPr/>
          <p:nvPr/>
        </p:nvSpPr>
        <p:spPr>
          <a:xfrm>
            <a:off x="12614767" y="447006"/>
            <a:ext cx="4644533" cy="1163388"/>
          </a:xfrm>
          <a:custGeom>
            <a:avLst/>
            <a:gdLst/>
            <a:ahLst/>
            <a:cxnLst/>
            <a:rect l="l" t="t" r="r" b="b"/>
            <a:pathLst>
              <a:path w="4644533" h="1163388">
                <a:moveTo>
                  <a:pt x="0" y="0"/>
                </a:moveTo>
                <a:lnTo>
                  <a:pt x="4644533" y="0"/>
                </a:lnTo>
                <a:lnTo>
                  <a:pt x="4644533" y="1163388"/>
                </a:lnTo>
                <a:lnTo>
                  <a:pt x="0" y="1163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15517" y="3308884"/>
            <a:ext cx="7237290" cy="6248400"/>
            <a:chOff x="0" y="0"/>
            <a:chExt cx="1992679" cy="13801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992679" cy="1380176"/>
            </a:xfrm>
            <a:custGeom>
              <a:avLst/>
              <a:gdLst/>
              <a:ahLst/>
              <a:cxnLst/>
              <a:rect l="l" t="t" r="r" b="b"/>
              <a:pathLst>
                <a:path w="1992679" h="1380176">
                  <a:moveTo>
                    <a:pt x="21395" y="0"/>
                  </a:moveTo>
                  <a:lnTo>
                    <a:pt x="1971284" y="0"/>
                  </a:lnTo>
                  <a:cubicBezTo>
                    <a:pt x="1983100" y="0"/>
                    <a:pt x="1992679" y="9579"/>
                    <a:pt x="1992679" y="21395"/>
                  </a:cubicBezTo>
                  <a:lnTo>
                    <a:pt x="1992679" y="1358782"/>
                  </a:lnTo>
                  <a:cubicBezTo>
                    <a:pt x="1992679" y="1370598"/>
                    <a:pt x="1983100" y="1380176"/>
                    <a:pt x="1971284" y="1380176"/>
                  </a:cubicBezTo>
                  <a:lnTo>
                    <a:pt x="21395" y="1380176"/>
                  </a:lnTo>
                  <a:cubicBezTo>
                    <a:pt x="9579" y="1380176"/>
                    <a:pt x="0" y="1370598"/>
                    <a:pt x="0" y="1358782"/>
                  </a:cubicBezTo>
                  <a:lnTo>
                    <a:pt x="0" y="21395"/>
                  </a:lnTo>
                  <a:cubicBezTo>
                    <a:pt x="0" y="9579"/>
                    <a:pt x="9579" y="0"/>
                    <a:pt x="21395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1992679" cy="1418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515909" y="2860151"/>
            <a:ext cx="4836105" cy="1003176"/>
            <a:chOff x="0" y="0"/>
            <a:chExt cx="1331549" cy="27620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31549" cy="276209"/>
            </a:xfrm>
            <a:custGeom>
              <a:avLst/>
              <a:gdLst/>
              <a:ahLst/>
              <a:cxnLst/>
              <a:rect l="l" t="t" r="r" b="b"/>
              <a:pathLst>
                <a:path w="1331549" h="276209">
                  <a:moveTo>
                    <a:pt x="65635" y="0"/>
                  </a:moveTo>
                  <a:lnTo>
                    <a:pt x="1265913" y="0"/>
                  </a:lnTo>
                  <a:cubicBezTo>
                    <a:pt x="1302163" y="0"/>
                    <a:pt x="1331549" y="29386"/>
                    <a:pt x="1331549" y="65635"/>
                  </a:cubicBezTo>
                  <a:lnTo>
                    <a:pt x="1331549" y="210574"/>
                  </a:lnTo>
                  <a:cubicBezTo>
                    <a:pt x="1331549" y="246823"/>
                    <a:pt x="1302163" y="276209"/>
                    <a:pt x="1265913" y="276209"/>
                  </a:cubicBezTo>
                  <a:lnTo>
                    <a:pt x="65635" y="276209"/>
                  </a:lnTo>
                  <a:cubicBezTo>
                    <a:pt x="29386" y="276209"/>
                    <a:pt x="0" y="246823"/>
                    <a:pt x="0" y="210574"/>
                  </a:cubicBezTo>
                  <a:lnTo>
                    <a:pt x="0" y="65635"/>
                  </a:lnTo>
                  <a:cubicBezTo>
                    <a:pt x="0" y="29386"/>
                    <a:pt x="29386" y="0"/>
                    <a:pt x="65635" y="0"/>
                  </a:cubicBezTo>
                  <a:close/>
                </a:path>
              </a:pathLst>
            </a:custGeom>
            <a:solidFill>
              <a:srgbClr val="FFDE5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31549" cy="3143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ALCANCES</a:t>
              </a:r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144000" y="3119611"/>
            <a:ext cx="7628091" cy="6437673"/>
            <a:chOff x="0" y="-38100"/>
            <a:chExt cx="1940867" cy="141827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940867" cy="1380176"/>
            </a:xfrm>
            <a:custGeom>
              <a:avLst/>
              <a:gdLst/>
              <a:ahLst/>
              <a:cxnLst/>
              <a:rect l="l" t="t" r="r" b="b"/>
              <a:pathLst>
                <a:path w="1940867" h="1380176">
                  <a:moveTo>
                    <a:pt x="21966" y="0"/>
                  </a:moveTo>
                  <a:lnTo>
                    <a:pt x="1918901" y="0"/>
                  </a:lnTo>
                  <a:cubicBezTo>
                    <a:pt x="1931033" y="0"/>
                    <a:pt x="1940867" y="9834"/>
                    <a:pt x="1940867" y="21966"/>
                  </a:cubicBezTo>
                  <a:lnTo>
                    <a:pt x="1940867" y="1358211"/>
                  </a:lnTo>
                  <a:cubicBezTo>
                    <a:pt x="1940867" y="1370342"/>
                    <a:pt x="1931033" y="1380176"/>
                    <a:pt x="1918901" y="1380176"/>
                  </a:cubicBezTo>
                  <a:lnTo>
                    <a:pt x="21966" y="1380176"/>
                  </a:lnTo>
                  <a:cubicBezTo>
                    <a:pt x="9834" y="1380176"/>
                    <a:pt x="0" y="1370342"/>
                    <a:pt x="0" y="1358211"/>
                  </a:cubicBezTo>
                  <a:lnTo>
                    <a:pt x="0" y="21966"/>
                  </a:lnTo>
                  <a:cubicBezTo>
                    <a:pt x="0" y="9834"/>
                    <a:pt x="9834" y="0"/>
                    <a:pt x="21966" y="0"/>
                  </a:cubicBezTo>
                  <a:close/>
                </a:path>
              </a:pathLst>
            </a:custGeom>
            <a:solidFill>
              <a:srgbClr val="000000"/>
            </a:solid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s-CL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1940867" cy="14182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r>
                <a:rPr lang="en-US" sz="2200">
                  <a:solidFill>
                    <a:srgbClr val="000000"/>
                  </a:solidFill>
                  <a:latin typeface="Cy Grotesk Key"/>
                  <a:ea typeface="Cy Grotesk Key"/>
                  <a:cs typeface="Cy Grotesk Key"/>
                  <a:sym typeface="Cy Grotesk Key"/>
                </a:rPr>
                <a:t>hgfhf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10515600" y="2860151"/>
            <a:ext cx="4836105" cy="1003176"/>
            <a:chOff x="0" y="0"/>
            <a:chExt cx="1331549" cy="276209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1331549" cy="276209"/>
            </a:xfrm>
            <a:custGeom>
              <a:avLst/>
              <a:gdLst/>
              <a:ahLst/>
              <a:cxnLst/>
              <a:rect l="l" t="t" r="r" b="b"/>
              <a:pathLst>
                <a:path w="1331549" h="276209">
                  <a:moveTo>
                    <a:pt x="65635" y="0"/>
                  </a:moveTo>
                  <a:lnTo>
                    <a:pt x="1265913" y="0"/>
                  </a:lnTo>
                  <a:cubicBezTo>
                    <a:pt x="1302163" y="0"/>
                    <a:pt x="1331549" y="29386"/>
                    <a:pt x="1331549" y="65635"/>
                  </a:cubicBezTo>
                  <a:lnTo>
                    <a:pt x="1331549" y="210574"/>
                  </a:lnTo>
                  <a:cubicBezTo>
                    <a:pt x="1331549" y="246823"/>
                    <a:pt x="1302163" y="276209"/>
                    <a:pt x="1265913" y="276209"/>
                  </a:cubicBezTo>
                  <a:lnTo>
                    <a:pt x="65635" y="276209"/>
                  </a:lnTo>
                  <a:cubicBezTo>
                    <a:pt x="29386" y="276209"/>
                    <a:pt x="0" y="246823"/>
                    <a:pt x="0" y="210574"/>
                  </a:cubicBezTo>
                  <a:lnTo>
                    <a:pt x="0" y="65635"/>
                  </a:lnTo>
                  <a:cubicBezTo>
                    <a:pt x="0" y="29386"/>
                    <a:pt x="29386" y="0"/>
                    <a:pt x="65635" y="0"/>
                  </a:cubicBezTo>
                  <a:close/>
                </a:path>
              </a:pathLst>
            </a:custGeom>
            <a:solidFill>
              <a:srgbClr val="FFDE59"/>
            </a:solidFill>
            <a:ln cap="rnd">
              <a:noFill/>
              <a:prstDash val="solid"/>
              <a:round/>
            </a:ln>
          </p:spPr>
          <p:txBody>
            <a:bodyPr/>
            <a:lstStyle/>
            <a:p>
              <a:endParaRPr lang="es-CL"/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1331549" cy="3143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3080"/>
                </a:lnSpc>
                <a:spcBef>
                  <a:spcPct val="0"/>
                </a:spcBef>
              </a:pPr>
              <a:r>
                <a:rPr lang="en-US" sz="2200" b="1">
                  <a:solidFill>
                    <a:srgbClr val="000000"/>
                  </a:solidFill>
                  <a:latin typeface="Cy Grotesk Key Bold"/>
                  <a:ea typeface="Cy Grotesk Key Bold"/>
                  <a:cs typeface="Cy Grotesk Key Bold"/>
                  <a:sym typeface="Cy Grotesk Key Bold"/>
                </a:rPr>
                <a:t>LIMITACIONES</a:t>
              </a:r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318570" y="4405617"/>
            <a:ext cx="6606230" cy="462947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2800"/>
              </a:lnSpc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Desarrollo de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una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Plataforma web functional para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reservas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de canchas y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servicios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deportivos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.</a:t>
            </a:r>
          </a:p>
          <a:p>
            <a:pPr marL="457200" indent="-457200" algn="just">
              <a:lnSpc>
                <a:spcPts val="2800"/>
              </a:lnSpc>
              <a:buAutoNum type="arabicPeriod"/>
            </a:pP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Gestión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complete de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reservas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: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autenticación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calendario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carrito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pagos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descuentos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notificaiones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.</a:t>
            </a:r>
          </a:p>
          <a:p>
            <a:pPr marL="457200" indent="-457200" algn="just">
              <a:lnSpc>
                <a:spcPts val="2800"/>
              </a:lnSpc>
              <a:buAutoNum type="arabicPeriod"/>
            </a:pP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Panel administrative para gestion de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usuarios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,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horarios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y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deportes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.</a:t>
            </a:r>
          </a:p>
          <a:p>
            <a:pPr marL="457200" indent="-457200" algn="just">
              <a:lnSpc>
                <a:spcPts val="2800"/>
              </a:lnSpc>
              <a:buAutoNum type="arabicPeriod"/>
            </a:pP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Automatización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de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pruebas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unitarias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, de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integracion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y end to end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ambiente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QA</a:t>
            </a:r>
          </a:p>
          <a:p>
            <a:pPr marL="457200" indent="-457200" algn="just">
              <a:lnSpc>
                <a:spcPts val="2800"/>
              </a:lnSpc>
              <a:buAutoNum type="arabicPeriod"/>
            </a:pP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Despliegue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en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la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nube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(GCP) con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integracion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000" dirty="0" err="1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desde</a:t>
            </a:r>
            <a:r>
              <a:rPr lang="en-US" sz="2000" dirty="0">
                <a:solidFill>
                  <a:srgbClr val="FFFFFF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GitHub</a:t>
            </a:r>
          </a:p>
          <a:p>
            <a:pPr algn="l">
              <a:lnSpc>
                <a:spcPts val="2800"/>
              </a:lnSpc>
            </a:pPr>
            <a:endParaRPr lang="en-US" sz="2000" dirty="0">
              <a:solidFill>
                <a:srgbClr val="FFFFFF"/>
              </a:solidFill>
              <a:latin typeface="Cy Grotesk Key"/>
              <a:ea typeface="Cy Grotesk Key"/>
              <a:cs typeface="Cy Grotesk Key"/>
              <a:sym typeface="Cy Grotesk Key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028700" y="-373947"/>
            <a:ext cx="16230600" cy="332104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9"/>
              </a:lnSpc>
            </a:pPr>
            <a:endParaRPr dirty="0"/>
          </a:p>
          <a:p>
            <a:pPr algn="l">
              <a:lnSpc>
                <a:spcPts val="12600"/>
              </a:lnSpc>
            </a:pPr>
            <a:r>
              <a:rPr lang="en-US" sz="9000" spc="-405" dirty="0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ALCANCES Y LIMITACIONES DEL PROYECTO</a:t>
            </a:r>
          </a:p>
        </p:txBody>
      </p:sp>
      <p:sp>
        <p:nvSpPr>
          <p:cNvPr id="18" name="TextBox 12">
            <a:extLst>
              <a:ext uri="{FF2B5EF4-FFF2-40B4-BE49-F238E27FC236}">
                <a16:creationId xmlns:a16="http://schemas.microsoft.com/office/drawing/2014/main" id="{9BF852B8-25C7-1BE1-58CA-48F860B866DA}"/>
              </a:ext>
            </a:extLst>
          </p:cNvPr>
          <p:cNvSpPr txBox="1"/>
          <p:nvPr/>
        </p:nvSpPr>
        <p:spPr>
          <a:xfrm>
            <a:off x="9601201" y="4626772"/>
            <a:ext cx="6781800" cy="247503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indent="-457200" algn="just">
              <a:lnSpc>
                <a:spcPts val="2800"/>
              </a:lnSpc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Implementación</a:t>
            </a: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pasarela</a:t>
            </a: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pago</a:t>
            </a: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</a:p>
          <a:p>
            <a:pPr marL="457200" indent="-457200" algn="just">
              <a:lnSpc>
                <a:spcPts val="2800"/>
              </a:lnSpc>
              <a:buAutoNum type="arabicPeriod"/>
            </a:pP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No se </a:t>
            </a:r>
            <a:r>
              <a:rPr lang="en-US" sz="2000" dirty="0" err="1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incluye</a:t>
            </a: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app </a:t>
            </a:r>
            <a:r>
              <a:rPr lang="en-US" sz="2000" dirty="0" err="1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movil</a:t>
            </a: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nativa</a:t>
            </a: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, solo version web responsive </a:t>
            </a:r>
          </a:p>
          <a:p>
            <a:pPr marL="457200" indent="-457200" algn="just">
              <a:lnSpc>
                <a:spcPts val="2800"/>
              </a:lnSpc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Dependecia</a:t>
            </a: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de </a:t>
            </a:r>
            <a:r>
              <a:rPr lang="en-US" sz="2000" dirty="0" err="1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infraestructura</a:t>
            </a: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gratuita</a:t>
            </a: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/ educative </a:t>
            </a:r>
            <a:r>
              <a:rPr lang="en-US" sz="2000" dirty="0" err="1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copn</a:t>
            </a: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recursos</a:t>
            </a: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limitados</a:t>
            </a: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</a:p>
          <a:p>
            <a:pPr marL="457200" indent="-457200" algn="just">
              <a:lnSpc>
                <a:spcPts val="2800"/>
              </a:lnSpc>
              <a:buAutoNum type="arabicPeriod"/>
            </a:pPr>
            <a:r>
              <a:rPr lang="en-US" sz="2000" dirty="0" err="1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Alcance</a:t>
            </a: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000" dirty="0" err="1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acotados</a:t>
            </a: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a </a:t>
            </a:r>
            <a:r>
              <a:rPr lang="en-US" sz="2000" dirty="0" err="1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una</a:t>
            </a: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MVP functional, no es un </a:t>
            </a:r>
            <a:r>
              <a:rPr lang="en-US" sz="2000" dirty="0" err="1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producto</a:t>
            </a:r>
            <a:r>
              <a:rPr lang="en-US" sz="2000" dirty="0">
                <a:solidFill>
                  <a:schemeClr val="bg1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commercial final.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10800000">
            <a:off x="16592024" y="8182303"/>
            <a:ext cx="2621896" cy="262189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0800000">
            <a:off x="16092060" y="9258300"/>
            <a:ext cx="1363095" cy="136309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C85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016593" y="3385320"/>
            <a:ext cx="8965607" cy="5872980"/>
          </a:xfrm>
          <a:custGeom>
            <a:avLst/>
            <a:gdLst/>
            <a:ahLst/>
            <a:cxnLst/>
            <a:rect l="l" t="t" r="r" b="b"/>
            <a:pathLst>
              <a:path w="1288750" h="1524045">
                <a:moveTo>
                  <a:pt x="31643" y="0"/>
                </a:moveTo>
                <a:lnTo>
                  <a:pt x="1257107" y="0"/>
                </a:lnTo>
                <a:cubicBezTo>
                  <a:pt x="1274583" y="0"/>
                  <a:pt x="1288750" y="14167"/>
                  <a:pt x="1288750" y="31643"/>
                </a:cubicBezTo>
                <a:lnTo>
                  <a:pt x="1288750" y="1492402"/>
                </a:lnTo>
                <a:cubicBezTo>
                  <a:pt x="1288750" y="1500794"/>
                  <a:pt x="1285416" y="1508842"/>
                  <a:pt x="1279482" y="1514777"/>
                </a:cubicBezTo>
                <a:cubicBezTo>
                  <a:pt x="1273548" y="1520711"/>
                  <a:pt x="1265499" y="1524045"/>
                  <a:pt x="1257107" y="1524045"/>
                </a:cubicBezTo>
                <a:lnTo>
                  <a:pt x="31643" y="1524045"/>
                </a:lnTo>
                <a:cubicBezTo>
                  <a:pt x="23251" y="1524045"/>
                  <a:pt x="15202" y="1520711"/>
                  <a:pt x="9268" y="1514777"/>
                </a:cubicBezTo>
                <a:cubicBezTo>
                  <a:pt x="3334" y="1508842"/>
                  <a:pt x="0" y="1500794"/>
                  <a:pt x="0" y="1492402"/>
                </a:cubicBezTo>
                <a:lnTo>
                  <a:pt x="0" y="31643"/>
                </a:lnTo>
                <a:cubicBezTo>
                  <a:pt x="0" y="23251"/>
                  <a:pt x="3334" y="15202"/>
                  <a:pt x="9268" y="9268"/>
                </a:cubicBezTo>
                <a:cubicBezTo>
                  <a:pt x="15202" y="3334"/>
                  <a:pt x="23251" y="0"/>
                  <a:pt x="31643" y="0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66675" cap="sq">
            <a:solidFill>
              <a:srgbClr val="000000"/>
            </a:solidFill>
            <a:prstDash val="solid"/>
            <a:miter/>
          </a:ln>
        </p:spPr>
        <p:txBody>
          <a:bodyPr/>
          <a:lstStyle/>
          <a:p>
            <a:endParaRPr lang="es-CL"/>
          </a:p>
        </p:txBody>
      </p:sp>
      <p:sp>
        <p:nvSpPr>
          <p:cNvPr id="13" name="TextBox 13"/>
          <p:cNvSpPr txBox="1"/>
          <p:nvPr/>
        </p:nvSpPr>
        <p:spPr>
          <a:xfrm>
            <a:off x="1028700" y="1038577"/>
            <a:ext cx="12556666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599"/>
              </a:lnSpc>
            </a:pPr>
            <a:r>
              <a:rPr lang="en-US" sz="9000" spc="-40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METODOLOGÍA DE TRABAJO</a:t>
            </a:r>
          </a:p>
        </p:txBody>
      </p:sp>
      <p:sp>
        <p:nvSpPr>
          <p:cNvPr id="14" name="TextBox 11"/>
          <p:cNvSpPr txBox="1"/>
          <p:nvPr/>
        </p:nvSpPr>
        <p:spPr>
          <a:xfrm>
            <a:off x="1322007" y="3771901"/>
            <a:ext cx="8110783" cy="4876799"/>
          </a:xfrm>
          <a:prstGeom prst="rect">
            <a:avLst/>
          </a:prstGeom>
        </p:spPr>
        <p:txBody>
          <a:bodyPr lIns="254000" tIns="254000" rIns="254000" bIns="254000" rtlCol="0" anchor="ctr"/>
          <a:lstStyle/>
          <a:p>
            <a:pPr marL="342900" indent="-342900" algn="just">
              <a:lnSpc>
                <a:spcPts val="308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Se utilize Kanban para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gestionar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el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flujo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de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trabajo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de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manera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continua y visual.</a:t>
            </a:r>
          </a:p>
          <a:p>
            <a:pPr marL="342900" indent="-342900" algn="just">
              <a:lnSpc>
                <a:spcPts val="3080"/>
              </a:lnSpc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0000"/>
              </a:solidFill>
              <a:latin typeface="Cy Grotesk Key"/>
              <a:ea typeface="Cy Grotesk Key"/>
              <a:cs typeface="Cy Grotesk Key"/>
              <a:sym typeface="Cy Grotesk Key"/>
            </a:endParaRPr>
          </a:p>
          <a:p>
            <a:pPr marL="342900" indent="-342900" algn="just">
              <a:lnSpc>
                <a:spcPts val="3080"/>
              </a:lnSpc>
              <a:buFont typeface="Wingdings" panose="05000000000000000000" pitchFamily="2" charset="2"/>
              <a:buChar char="§"/>
            </a:pP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Las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tareas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se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gestionaron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en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Jira,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Clasificadas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en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colu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&lt;&lt;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cmnas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como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pen backlog, En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progreso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,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completado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.</a:t>
            </a:r>
          </a:p>
          <a:p>
            <a:pPr algn="just">
              <a:lnSpc>
                <a:spcPts val="3080"/>
              </a:lnSpc>
            </a:pPr>
            <a:endParaRPr lang="en-US" sz="2200" dirty="0">
              <a:solidFill>
                <a:srgbClr val="000000"/>
              </a:solidFill>
              <a:latin typeface="Cy Grotesk Key"/>
              <a:ea typeface="Cy Grotesk Key"/>
              <a:cs typeface="Cy Grotesk Key"/>
              <a:sym typeface="Cy Grotesk Key"/>
            </a:endParaRPr>
          </a:p>
          <a:p>
            <a:pPr marL="342900" indent="-342900" algn="just">
              <a:lnSpc>
                <a:spcPts val="308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Reuniones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semanales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para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revisar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avances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y retrospective del sprint.</a:t>
            </a:r>
          </a:p>
          <a:p>
            <a:pPr marL="342900" indent="-342900" algn="just">
              <a:lnSpc>
                <a:spcPts val="3080"/>
              </a:lnSpc>
              <a:buFont typeface="Wingdings" panose="05000000000000000000" pitchFamily="2" charset="2"/>
              <a:buChar char="§"/>
            </a:pPr>
            <a:endParaRPr lang="en-US" sz="2200" dirty="0">
              <a:solidFill>
                <a:srgbClr val="000000"/>
              </a:solidFill>
              <a:latin typeface="Cy Grotesk Key"/>
              <a:ea typeface="Cy Grotesk Key"/>
              <a:cs typeface="Cy Grotesk Key"/>
              <a:sym typeface="Cy Grotesk Key"/>
            </a:endParaRPr>
          </a:p>
          <a:p>
            <a:pPr marL="342900" indent="-342900" algn="just">
              <a:lnSpc>
                <a:spcPts val="3080"/>
              </a:lnSpc>
              <a:buFont typeface="Wingdings" panose="05000000000000000000" pitchFamily="2" charset="2"/>
              <a:buChar char="§"/>
            </a:pP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Integración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continua con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Github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Actions y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despliegue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en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entorno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 QA antes de pasar a </a:t>
            </a:r>
            <a:r>
              <a:rPr lang="en-US" sz="2200" dirty="0" err="1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producción</a:t>
            </a:r>
            <a:r>
              <a:rPr lang="en-US" sz="2200" dirty="0">
                <a:solidFill>
                  <a:srgbClr val="000000"/>
                </a:solidFill>
                <a:latin typeface="Cy Grotesk Key"/>
                <a:ea typeface="Cy Grotesk Key"/>
                <a:cs typeface="Cy Grotesk Key"/>
                <a:sym typeface="Cy Grotesk Key"/>
              </a:rPr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AF19284-9E45-4EA7-4302-604818DE2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39600" y="3411821"/>
            <a:ext cx="4583759" cy="44748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70222">
            <a:off x="-555686" y="8845265"/>
            <a:ext cx="2621896" cy="262189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370222">
            <a:off x="1282707" y="9684220"/>
            <a:ext cx="1363095" cy="136309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C85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 flipV="1">
            <a:off x="1980563" y="2298321"/>
            <a:ext cx="7922491" cy="969072"/>
          </a:xfrm>
          <a:custGeom>
            <a:avLst/>
            <a:gdLst/>
            <a:ahLst/>
            <a:cxnLst/>
            <a:rect l="l" t="t" r="r" b="b"/>
            <a:pathLst>
              <a:path w="7922491" h="969072">
                <a:moveTo>
                  <a:pt x="7922490" y="969072"/>
                </a:moveTo>
                <a:lnTo>
                  <a:pt x="0" y="969072"/>
                </a:lnTo>
                <a:lnTo>
                  <a:pt x="0" y="0"/>
                </a:lnTo>
                <a:lnTo>
                  <a:pt x="7922490" y="0"/>
                </a:lnTo>
                <a:lnTo>
                  <a:pt x="7922490" y="9690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TextBox 9"/>
          <p:cNvSpPr txBox="1"/>
          <p:nvPr/>
        </p:nvSpPr>
        <p:spPr>
          <a:xfrm>
            <a:off x="1028700" y="1438944"/>
            <a:ext cx="1623060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spc="-40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CRONOGRAMA DEL PROYECTO</a:t>
            </a:r>
          </a:p>
        </p:txBody>
      </p:sp>
      <p:sp>
        <p:nvSpPr>
          <p:cNvPr id="10" name="Freeform 10"/>
          <p:cNvSpPr/>
          <p:nvPr/>
        </p:nvSpPr>
        <p:spPr>
          <a:xfrm>
            <a:off x="12614767" y="447006"/>
            <a:ext cx="4644533" cy="1163388"/>
          </a:xfrm>
          <a:custGeom>
            <a:avLst/>
            <a:gdLst/>
            <a:ahLst/>
            <a:cxnLst/>
            <a:rect l="l" t="t" r="r" b="b"/>
            <a:pathLst>
              <a:path w="4644533" h="1163388">
                <a:moveTo>
                  <a:pt x="0" y="0"/>
                </a:moveTo>
                <a:lnTo>
                  <a:pt x="4644533" y="0"/>
                </a:lnTo>
                <a:lnTo>
                  <a:pt x="4644533" y="1163388"/>
                </a:lnTo>
                <a:lnTo>
                  <a:pt x="0" y="116338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pic>
        <p:nvPicPr>
          <p:cNvPr id="11" name="Google Shape;191;p5" title="proyecto_de_t_tulo_final_2025_2025-09-03_07.57pm.png">
            <a:extLst>
              <a:ext uri="{FF2B5EF4-FFF2-40B4-BE49-F238E27FC236}">
                <a16:creationId xmlns:a16="http://schemas.microsoft.com/office/drawing/2014/main" id="{15262307-1667-40FD-0DAD-B01A160B9972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3399" y="3399740"/>
            <a:ext cx="15783669" cy="56136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-370222">
            <a:off x="-555686" y="8845265"/>
            <a:ext cx="2621896" cy="2621896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370222">
            <a:off x="1282707" y="9684220"/>
            <a:ext cx="1363095" cy="1363095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6C85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flipH="1" flipV="1">
            <a:off x="1980563" y="2298321"/>
            <a:ext cx="7922491" cy="969072"/>
          </a:xfrm>
          <a:custGeom>
            <a:avLst/>
            <a:gdLst/>
            <a:ahLst/>
            <a:cxnLst/>
            <a:rect l="l" t="t" r="r" b="b"/>
            <a:pathLst>
              <a:path w="7922491" h="969072">
                <a:moveTo>
                  <a:pt x="7922490" y="969072"/>
                </a:moveTo>
                <a:lnTo>
                  <a:pt x="0" y="969072"/>
                </a:lnTo>
                <a:lnTo>
                  <a:pt x="0" y="0"/>
                </a:lnTo>
                <a:lnTo>
                  <a:pt x="7922490" y="0"/>
                </a:lnTo>
                <a:lnTo>
                  <a:pt x="7922490" y="9690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TextBox 9"/>
          <p:cNvSpPr txBox="1"/>
          <p:nvPr/>
        </p:nvSpPr>
        <p:spPr>
          <a:xfrm>
            <a:off x="1028700" y="896797"/>
            <a:ext cx="1623060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spc="-40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ARQUITECTURA DEL SOFTWARE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767323"/>
            <a:ext cx="7356247" cy="4221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6"/>
              </a:lnSpc>
            </a:pPr>
            <a:r>
              <a:rPr lang="en-US" sz="2504" b="1">
                <a:solidFill>
                  <a:srgbClr val="000000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PRESENTAR ESQUEMA***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686099" y="8661446"/>
            <a:ext cx="17452681" cy="17416872"/>
            <a:chOff x="0" y="0"/>
            <a:chExt cx="1493867" cy="149080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493867" cy="1490802"/>
            </a:xfrm>
            <a:custGeom>
              <a:avLst/>
              <a:gdLst/>
              <a:ahLst/>
              <a:cxnLst/>
              <a:rect l="l" t="t" r="r" b="b"/>
              <a:pathLst>
                <a:path w="1493867" h="1490802">
                  <a:moveTo>
                    <a:pt x="746934" y="0"/>
                  </a:moveTo>
                  <a:cubicBezTo>
                    <a:pt x="334414" y="0"/>
                    <a:pt x="0" y="333727"/>
                    <a:pt x="0" y="745401"/>
                  </a:cubicBezTo>
                  <a:cubicBezTo>
                    <a:pt x="0" y="1157075"/>
                    <a:pt x="334414" y="1490802"/>
                    <a:pt x="746934" y="1490802"/>
                  </a:cubicBezTo>
                  <a:cubicBezTo>
                    <a:pt x="1159454" y="1490802"/>
                    <a:pt x="1493867" y="1157075"/>
                    <a:pt x="1493867" y="745401"/>
                  </a:cubicBezTo>
                  <a:cubicBezTo>
                    <a:pt x="1493867" y="333727"/>
                    <a:pt x="1159454" y="0"/>
                    <a:pt x="746934" y="0"/>
                  </a:cubicBezTo>
                  <a:close/>
                </a:path>
              </a:pathLst>
            </a:custGeom>
            <a:solidFill>
              <a:srgbClr val="E6C858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40050" y="101663"/>
              <a:ext cx="1213767" cy="124937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4114805" y="8327452"/>
            <a:ext cx="4846284" cy="4846284"/>
            <a:chOff x="0" y="0"/>
            <a:chExt cx="812800" cy="8128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/>
            </a:solidFill>
          </p:spPr>
          <p:txBody>
            <a:bodyPr/>
            <a:lstStyle/>
            <a:p>
              <a:endParaRPr lang="es-CL"/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08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1242125" y="9120537"/>
            <a:ext cx="6247363" cy="764172"/>
          </a:xfrm>
          <a:custGeom>
            <a:avLst/>
            <a:gdLst/>
            <a:ahLst/>
            <a:cxnLst/>
            <a:rect l="l" t="t" r="r" b="b"/>
            <a:pathLst>
              <a:path w="6247363" h="764172">
                <a:moveTo>
                  <a:pt x="0" y="0"/>
                </a:moveTo>
                <a:lnTo>
                  <a:pt x="6247363" y="0"/>
                </a:lnTo>
                <a:lnTo>
                  <a:pt x="6247363" y="764171"/>
                </a:lnTo>
                <a:lnTo>
                  <a:pt x="0" y="7641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s-CL"/>
          </a:p>
        </p:txBody>
      </p:sp>
      <p:sp>
        <p:nvSpPr>
          <p:cNvPr id="9" name="TextBox 9"/>
          <p:cNvSpPr txBox="1"/>
          <p:nvPr/>
        </p:nvSpPr>
        <p:spPr>
          <a:xfrm>
            <a:off x="1028700" y="1321747"/>
            <a:ext cx="16230600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 spc="-405">
                <a:solidFill>
                  <a:srgbClr val="000000"/>
                </a:solidFill>
                <a:latin typeface="Anton"/>
                <a:ea typeface="Anton"/>
                <a:cs typeface="Anton"/>
                <a:sym typeface="Anton"/>
              </a:rPr>
              <a:t>MODELO DE DATOS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937493" y="4622809"/>
            <a:ext cx="4413014" cy="358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 b="1">
                <a:solidFill>
                  <a:srgbClr val="000000"/>
                </a:solidFill>
                <a:latin typeface="Cy Grotesk Key Bold"/>
                <a:ea typeface="Cy Grotesk Key Bold"/>
                <a:cs typeface="Cy Grotesk Key Bold"/>
                <a:sym typeface="Cy Grotesk Key Bold"/>
              </a:rPr>
              <a:t>presentar modelo ***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485</Words>
  <Application>Microsoft Office PowerPoint</Application>
  <PresentationFormat>Custom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Anton</vt:lpstr>
      <vt:lpstr>Cy Grotesk Key</vt:lpstr>
      <vt:lpstr>Cy Grotesk Key Bold</vt:lpstr>
      <vt:lpstr>Calibri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cp:lastModifiedBy>PRISCILA . ESPINOZA REYES</cp:lastModifiedBy>
  <cp:revision>5</cp:revision>
  <dcterms:created xsi:type="dcterms:W3CDTF">2006-08-16T00:00:00Z</dcterms:created>
  <dcterms:modified xsi:type="dcterms:W3CDTF">2025-10-09T02:40:55Z</dcterms:modified>
  <dc:identifier>DAGx4_EDtiA</dc:identifier>
</cp:coreProperties>
</file>