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956" r:id="rId2"/>
  </p:sldMasterIdLst>
  <p:notesMasterIdLst>
    <p:notesMasterId r:id="rId22"/>
  </p:notesMasterIdLst>
  <p:sldIdLst>
    <p:sldId id="288" r:id="rId3"/>
    <p:sldId id="257" r:id="rId4"/>
    <p:sldId id="304" r:id="rId5"/>
    <p:sldId id="309" r:id="rId6"/>
    <p:sldId id="310" r:id="rId7"/>
    <p:sldId id="258" r:id="rId8"/>
    <p:sldId id="259" r:id="rId9"/>
    <p:sldId id="260" r:id="rId10"/>
    <p:sldId id="271" r:id="rId11"/>
    <p:sldId id="305" r:id="rId12"/>
    <p:sldId id="306" r:id="rId13"/>
    <p:sldId id="307" r:id="rId14"/>
    <p:sldId id="262" r:id="rId15"/>
    <p:sldId id="264" r:id="rId16"/>
    <p:sldId id="296" r:id="rId17"/>
    <p:sldId id="267" r:id="rId18"/>
    <p:sldId id="311" r:id="rId19"/>
    <p:sldId id="312" r:id="rId20"/>
    <p:sldId id="289" r:id="rId2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DB9E6F-59B3-A34C-9CF5-24D3EF809069}">
          <p14:sldIdLst>
            <p14:sldId id="288"/>
            <p14:sldId id="257"/>
            <p14:sldId id="304"/>
            <p14:sldId id="309"/>
            <p14:sldId id="310"/>
            <p14:sldId id="258"/>
            <p14:sldId id="259"/>
            <p14:sldId id="260"/>
            <p14:sldId id="271"/>
            <p14:sldId id="305"/>
            <p14:sldId id="306"/>
            <p14:sldId id="307"/>
            <p14:sldId id="262"/>
            <p14:sldId id="264"/>
            <p14:sldId id="296"/>
            <p14:sldId id="267"/>
            <p14:sldId id="311"/>
            <p14:sldId id="312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27" autoAdjust="0"/>
  </p:normalViewPr>
  <p:slideViewPr>
    <p:cSldViewPr>
      <p:cViewPr>
        <p:scale>
          <a:sx n="73" d="100"/>
          <a:sy n="73" d="100"/>
        </p:scale>
        <p:origin x="129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448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CE8C7-88CB-4E12-BD3C-8F1B3E15088A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5AD2-C118-4431-99BA-65DE94AC05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0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pngs\Title-Pag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189166"/>
            <a:ext cx="4572000" cy="864720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8190" y="5122889"/>
            <a:ext cx="3627620" cy="685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88935"/>
            <a:ext cx="2133600" cy="24697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2688"/>
            <a:ext cx="2895600" cy="365125"/>
          </a:xfrm>
        </p:spPr>
        <p:txBody>
          <a:bodyPr anchor="b"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4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2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0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185404" y="1195931"/>
            <a:ext cx="8380356" cy="1260815"/>
          </a:xfrm>
          <a:prstGeom prst="roundRect">
            <a:avLst/>
          </a:prstGeom>
          <a:solidFill>
            <a:srgbClr val="DA7211"/>
          </a:solidFill>
          <a:ln>
            <a:solidFill>
              <a:srgbClr val="FAB7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0510" y="1396079"/>
            <a:ext cx="7935388" cy="1014311"/>
          </a:xfrm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0510" y="2421382"/>
            <a:ext cx="7063978" cy="7028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481370" y="5006225"/>
            <a:ext cx="3559803" cy="1724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" y="4181096"/>
            <a:ext cx="4293859" cy="25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8083" y="6470418"/>
            <a:ext cx="2895600" cy="209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2118" y="2345961"/>
            <a:ext cx="7199988" cy="949637"/>
          </a:xfrm>
        </p:spPr>
        <p:txBody>
          <a:bodyPr anchor="b"/>
          <a:lstStyle>
            <a:lvl1pPr marL="0" indent="0"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19331" y="3296458"/>
            <a:ext cx="6453266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9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185404" y="1195931"/>
            <a:ext cx="8380356" cy="1260815"/>
          </a:xfrm>
          <a:prstGeom prst="roundRect">
            <a:avLst/>
          </a:prstGeom>
          <a:solidFill>
            <a:srgbClr val="DA7211"/>
          </a:solidFill>
          <a:ln>
            <a:solidFill>
              <a:srgbClr val="FAB7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0510" y="1396079"/>
            <a:ext cx="7935388" cy="1014311"/>
          </a:xfrm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0510" y="2421382"/>
            <a:ext cx="7063978" cy="7028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481370" y="5006225"/>
            <a:ext cx="3559803" cy="1724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72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3000-33D9-0240-84AA-87E63519EC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3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0800000">
            <a:off x="-4" y="1654632"/>
            <a:ext cx="9143999" cy="397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297581"/>
            <a:ext cx="9143999" cy="35705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348335" cy="759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571"/>
            <a:ext cx="8229600" cy="380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5612" y="6476271"/>
            <a:ext cx="1249181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883" y="6476271"/>
            <a:ext cx="2895600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2303" y="6476271"/>
            <a:ext cx="419724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-1" y="5634451"/>
            <a:ext cx="9143999" cy="35705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7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27063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14450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87338" algn="l" defTabSz="914400" rtl="0" eaLnBrk="1" latinLnBrk="0" hangingPunct="1">
        <a:spcBef>
          <a:spcPct val="20000"/>
        </a:spcBef>
        <a:buFont typeface="Arial" pitchFamily="34" charset="0"/>
        <a:buChar char="»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mwrinfosecurity.com/tools/droz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scila225/SemanaDaComputacao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>
            <a:normAutofit fontScale="90000"/>
          </a:bodyPr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8204" y="50292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F7F7F"/>
                </a:solidFill>
              </a:rPr>
              <a:t>Priscila P. Apocalypse </a:t>
            </a:r>
          </a:p>
          <a:p>
            <a:pPr algn="r"/>
            <a:endParaRPr lang="en-US" sz="2400" dirty="0">
              <a:solidFill>
                <a:srgbClr val="7F7F7F"/>
              </a:solidFill>
            </a:endParaRP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55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90243" y="1905000"/>
            <a:ext cx="4572000" cy="7355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pt-BR" sz="2200" dirty="0" err="1">
                <a:solidFill>
                  <a:schemeClr val="tx2"/>
                </a:solidFill>
              </a:rPr>
              <a:t>Desenvolvidos</a:t>
            </a:r>
            <a:r>
              <a:rPr lang="en-US" altLang="pt-BR" sz="2200" dirty="0">
                <a:solidFill>
                  <a:schemeClr val="tx2"/>
                </a:solidFill>
              </a:rPr>
              <a:t> para </a:t>
            </a:r>
            <a:r>
              <a:rPr lang="en-US" altLang="pt-BR" sz="2200" dirty="0" err="1">
                <a:solidFill>
                  <a:schemeClr val="tx2"/>
                </a:solidFill>
              </a:rPr>
              <a:t>economizar</a:t>
            </a:r>
            <a:r>
              <a:rPr lang="en-US" altLang="pt-BR" sz="2200" dirty="0">
                <a:solidFill>
                  <a:schemeClr val="tx2"/>
                </a:solidFill>
              </a:rPr>
              <a:t> </a:t>
            </a:r>
            <a:r>
              <a:rPr lang="en-US" altLang="pt-BR" sz="2200" dirty="0" err="1">
                <a:solidFill>
                  <a:schemeClr val="tx2"/>
                </a:solidFill>
              </a:rPr>
              <a:t>bateria</a:t>
            </a:r>
            <a:endParaRPr lang="en-US" altLang="pt-BR" sz="2200" dirty="0">
              <a:solidFill>
                <a:schemeClr val="tx2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05000"/>
            <a:ext cx="2142232" cy="3808413"/>
          </a:xfrm>
        </p:spPr>
      </p:pic>
    </p:spTree>
    <p:extLst>
      <p:ext uri="{BB962C8B-B14F-4D97-AF65-F5344CB8AC3E}">
        <p14:creationId xmlns:p14="http://schemas.microsoft.com/office/powerpoint/2010/main" val="63975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1">
              <a:buFont typeface="Wingdings" pitchFamily="2" charset="2"/>
              <a:buChar char="§"/>
            </a:pPr>
            <a:r>
              <a:rPr lang="en-US" altLang="pt-BR" sz="2200" dirty="0" err="1"/>
              <a:t>Desenvolvidos</a:t>
            </a:r>
            <a:r>
              <a:rPr lang="en-US" altLang="pt-BR" sz="2200" dirty="0"/>
              <a:t> para </a:t>
            </a:r>
            <a:r>
              <a:rPr lang="en-US" altLang="pt-BR" sz="2200" dirty="0" err="1"/>
              <a:t>economizar</a:t>
            </a:r>
            <a:r>
              <a:rPr lang="en-US" altLang="pt-BR" sz="2200" dirty="0"/>
              <a:t> </a:t>
            </a:r>
            <a:r>
              <a:rPr lang="en-US" altLang="pt-BR" sz="2200" dirty="0" err="1"/>
              <a:t>bateria</a:t>
            </a:r>
            <a:endParaRPr lang="en-US" altLang="pt-BR" sz="2200" dirty="0"/>
          </a:p>
          <a:p>
            <a:pPr marL="287338" lvl="1">
              <a:buFont typeface="Wingdings" pitchFamily="2" charset="2"/>
              <a:buChar char="§"/>
            </a:pPr>
            <a:r>
              <a:rPr lang="en-US" altLang="pt-BR" sz="2200" dirty="0"/>
              <a:t>Activities </a:t>
            </a:r>
            <a:r>
              <a:rPr lang="en-US" altLang="pt-BR" sz="2200" dirty="0" err="1"/>
              <a:t>são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chamadas</a:t>
            </a:r>
            <a:r>
              <a:rPr lang="en-US" altLang="pt-BR" sz="2200" dirty="0"/>
              <a:t>,</a:t>
            </a:r>
          </a:p>
          <a:p>
            <a:pPr marL="0" lvl="1" indent="0">
              <a:buNone/>
            </a:pPr>
            <a:r>
              <a:rPr lang="en-US" altLang="pt-BR" sz="2200" dirty="0" err="1"/>
              <a:t>Tomando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prioridades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na</a:t>
            </a:r>
            <a:r>
              <a:rPr lang="en-US" altLang="pt-BR" sz="2200" dirty="0"/>
              <a:t> “</a:t>
            </a:r>
            <a:r>
              <a:rPr lang="en-US" altLang="pt-BR" sz="2200" dirty="0" err="1"/>
              <a:t>pilha</a:t>
            </a:r>
            <a:r>
              <a:rPr lang="en-US" altLang="pt-BR" sz="2200" dirty="0"/>
              <a:t>”</a:t>
            </a:r>
          </a:p>
          <a:p>
            <a:pPr marL="0" lvl="1" indent="0">
              <a:buNone/>
            </a:pPr>
            <a:endParaRPr lang="en-US" altLang="pt-BR" sz="2200" dirty="0"/>
          </a:p>
          <a:p>
            <a:endParaRPr lang="pt-BR" dirty="0"/>
          </a:p>
        </p:txBody>
      </p:sp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05000"/>
            <a:ext cx="2142232" cy="38084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92" y="2133600"/>
            <a:ext cx="2157412" cy="38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1">
              <a:buFont typeface="Wingdings" pitchFamily="2" charset="2"/>
              <a:buChar char="§"/>
            </a:pPr>
            <a:r>
              <a:rPr lang="en-US" altLang="pt-BR" sz="2200" dirty="0" err="1"/>
              <a:t>Desenvolvidos</a:t>
            </a:r>
            <a:r>
              <a:rPr lang="en-US" altLang="pt-BR" sz="2200" dirty="0"/>
              <a:t> para </a:t>
            </a:r>
            <a:r>
              <a:rPr lang="en-US" altLang="pt-BR" sz="2200" dirty="0" err="1"/>
              <a:t>economizar</a:t>
            </a:r>
            <a:r>
              <a:rPr lang="en-US" altLang="pt-BR" sz="2200" dirty="0"/>
              <a:t> </a:t>
            </a:r>
            <a:r>
              <a:rPr lang="en-US" altLang="pt-BR" sz="2200" dirty="0" err="1"/>
              <a:t>bateria</a:t>
            </a:r>
            <a:endParaRPr lang="en-US" altLang="pt-BR" sz="2200" dirty="0"/>
          </a:p>
          <a:p>
            <a:pPr marL="287338" lvl="1">
              <a:buFont typeface="Wingdings" pitchFamily="2" charset="2"/>
              <a:buChar char="§"/>
            </a:pPr>
            <a:r>
              <a:rPr lang="en-US" altLang="pt-BR" sz="2200" dirty="0"/>
              <a:t>Activities </a:t>
            </a:r>
            <a:r>
              <a:rPr lang="en-US" altLang="pt-BR" sz="2200" dirty="0" err="1"/>
              <a:t>são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chamadas</a:t>
            </a:r>
            <a:r>
              <a:rPr lang="en-US" altLang="pt-BR" sz="2200" dirty="0"/>
              <a:t>,</a:t>
            </a:r>
          </a:p>
          <a:p>
            <a:pPr marL="0" lvl="1" indent="0">
              <a:buNone/>
            </a:pPr>
            <a:r>
              <a:rPr lang="en-US" altLang="pt-BR" sz="2200" dirty="0" err="1"/>
              <a:t>Tomando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prioridades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na</a:t>
            </a:r>
            <a:r>
              <a:rPr lang="en-US" altLang="pt-BR" sz="2200" dirty="0"/>
              <a:t> “</a:t>
            </a:r>
            <a:r>
              <a:rPr lang="en-US" altLang="pt-BR" sz="2200" dirty="0" err="1"/>
              <a:t>pilha</a:t>
            </a:r>
            <a:r>
              <a:rPr lang="en-US" altLang="pt-BR" sz="2200" dirty="0"/>
              <a:t>”</a:t>
            </a:r>
          </a:p>
          <a:p>
            <a:pPr marL="0" lvl="1" indent="0">
              <a:buNone/>
            </a:pPr>
            <a:endParaRPr lang="pt-BR" sz="2200" dirty="0"/>
          </a:p>
          <a:p>
            <a:r>
              <a:rPr lang="pt-BR" sz="2200" dirty="0" err="1"/>
              <a:t>Activities</a:t>
            </a:r>
            <a:r>
              <a:rPr lang="pt-BR" sz="2200" dirty="0"/>
              <a:t> em background podem</a:t>
            </a:r>
          </a:p>
          <a:p>
            <a:pPr marL="0" indent="0">
              <a:buNone/>
            </a:pPr>
            <a:r>
              <a:rPr lang="pt-BR" sz="2200" dirty="0"/>
              <a:t>ser encerradas a qualquer momento</a:t>
            </a:r>
          </a:p>
          <a:p>
            <a:r>
              <a:rPr lang="pt-BR" sz="2200" dirty="0"/>
              <a:t>Aqui começam os problemas </a:t>
            </a:r>
          </a:p>
          <a:p>
            <a:pPr marL="0" indent="0">
              <a:buNone/>
            </a:pPr>
            <a:r>
              <a:rPr lang="pt-BR" sz="2200" dirty="0"/>
              <a:t>de </a:t>
            </a:r>
            <a:r>
              <a:rPr lang="pt-BR" sz="2200" dirty="0" err="1"/>
              <a:t>DoS</a:t>
            </a:r>
            <a:endParaRPr lang="pt-BR" sz="2200" dirty="0"/>
          </a:p>
          <a:p>
            <a:r>
              <a:rPr lang="pt-BR" sz="2200" dirty="0" err="1"/>
              <a:t>DoS</a:t>
            </a:r>
            <a:r>
              <a:rPr lang="pt-BR" sz="2200" dirty="0"/>
              <a:t> = </a:t>
            </a:r>
            <a:r>
              <a:rPr lang="pt-BR" sz="2200" dirty="0" err="1"/>
              <a:t>Deny</a:t>
            </a:r>
            <a:r>
              <a:rPr lang="pt-BR" sz="2200" dirty="0"/>
              <a:t> </a:t>
            </a:r>
            <a:r>
              <a:rPr lang="pt-BR" sz="2200" dirty="0" err="1"/>
              <a:t>Of</a:t>
            </a:r>
            <a:r>
              <a:rPr lang="pt-BR" sz="2200" dirty="0"/>
              <a:t> Service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98" y="1857871"/>
            <a:ext cx="2142232" cy="38084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90" y="2086471"/>
            <a:ext cx="2157412" cy="383539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25498"/>
            <a:ext cx="2157412" cy="38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7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- </a:t>
            </a:r>
            <a:r>
              <a:rPr lang="en-US" dirty="0" err="1"/>
              <a:t>Niveis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3" y="685800"/>
            <a:ext cx="8327037" cy="57150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As </a:t>
            </a:r>
            <a:r>
              <a:rPr lang="en-US" sz="2400" dirty="0" err="1"/>
              <a:t>permissões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definidas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AndroidManifest.xml</a:t>
            </a:r>
          </a:p>
          <a:p>
            <a:pPr>
              <a:lnSpc>
                <a:spcPct val="170000"/>
              </a:lnSpc>
            </a:pPr>
            <a:r>
              <a:rPr lang="en-US" sz="2400" dirty="0" err="1"/>
              <a:t>PackageManager</a:t>
            </a:r>
            <a:r>
              <a:rPr lang="en-US" sz="2400" dirty="0"/>
              <a:t> e </a:t>
            </a:r>
            <a:r>
              <a:rPr lang="en-US" sz="2400" dirty="0" err="1"/>
              <a:t>ActivityManager</a:t>
            </a:r>
            <a:r>
              <a:rPr lang="en-US" sz="2400" dirty="0"/>
              <a:t> </a:t>
            </a:r>
            <a:r>
              <a:rPr lang="en-US" sz="2400" dirty="0" err="1"/>
              <a:t>aplicam</a:t>
            </a:r>
            <a:r>
              <a:rPr lang="en-US" sz="2400" dirty="0"/>
              <a:t> as </a:t>
            </a:r>
            <a:r>
              <a:rPr lang="en-US" sz="2400" dirty="0" err="1"/>
              <a:t>permissões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O </a:t>
            </a:r>
            <a:r>
              <a:rPr lang="en-US" sz="2400" dirty="0" err="1"/>
              <a:t>usuário</a:t>
            </a:r>
            <a:r>
              <a:rPr lang="en-US" sz="2400" dirty="0"/>
              <a:t> </a:t>
            </a:r>
            <a:r>
              <a:rPr lang="en-US" sz="2400" dirty="0" err="1"/>
              <a:t>aceita</a:t>
            </a:r>
            <a:r>
              <a:rPr lang="en-US" sz="2400" dirty="0"/>
              <a:t> </a:t>
            </a:r>
            <a:r>
              <a:rPr lang="en-US" sz="2400" dirty="0" err="1"/>
              <a:t>estas</a:t>
            </a:r>
            <a:r>
              <a:rPr lang="en-US" sz="2400" dirty="0"/>
              <a:t> </a:t>
            </a:r>
            <a:r>
              <a:rPr lang="en-US" sz="2400" dirty="0" err="1"/>
              <a:t>permissões</a:t>
            </a:r>
            <a:r>
              <a:rPr lang="en-US" sz="2400" dirty="0"/>
              <a:t> no </a:t>
            </a:r>
            <a:r>
              <a:rPr lang="en-US" sz="2400" dirty="0" err="1"/>
              <a:t>ato</a:t>
            </a:r>
            <a:r>
              <a:rPr lang="en-US" sz="2400" dirty="0"/>
              <a:t> da </a:t>
            </a:r>
            <a:r>
              <a:rPr lang="en-US" sz="2400" dirty="0" err="1"/>
              <a:t>instalação</a:t>
            </a:r>
            <a:endParaRPr lang="en-US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/>
              <a:t> e </a:t>
            </a:r>
            <a:r>
              <a:rPr lang="en-US" sz="2400" dirty="0" err="1"/>
              <a:t>normalmente</a:t>
            </a:r>
            <a:r>
              <a:rPr lang="en-US" sz="2400" dirty="0"/>
              <a:t> </a:t>
            </a:r>
            <a:r>
              <a:rPr lang="en-US" sz="2400" dirty="0" err="1"/>
              <a:t>ninguém</a:t>
            </a:r>
            <a:r>
              <a:rPr lang="en-US" sz="2400" dirty="0"/>
              <a:t> </a:t>
            </a:r>
            <a:r>
              <a:rPr lang="en-US" sz="2400" dirty="0" err="1"/>
              <a:t>lê</a:t>
            </a:r>
            <a:r>
              <a:rPr lang="en-US" sz="2400" dirty="0"/>
              <a:t>! </a:t>
            </a:r>
            <a:r>
              <a:rPr lang="en-US" sz="2400" dirty="0">
                <a:sym typeface="Wingdings" panose="05000000000000000000" pitchFamily="2" charset="2"/>
              </a:rPr>
              <a:t>   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sym typeface="Wingdings" panose="05000000000000000000" pitchFamily="2" charset="2"/>
              </a:rPr>
              <a:t>Agora no Android M e N </a:t>
            </a:r>
            <a:r>
              <a:rPr lang="en-US" sz="2400" dirty="0" err="1">
                <a:sym typeface="Wingdings" panose="05000000000000000000" pitchFamily="2" charset="2"/>
              </a:rPr>
              <a:t>aparece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uma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notificação</a:t>
            </a:r>
            <a:r>
              <a:rPr lang="en-US" sz="2400" dirty="0">
                <a:sym typeface="Wingdings" panose="05000000000000000000" pitchFamily="2" charset="2"/>
              </a:rPr>
              <a:t> para o </a:t>
            </a:r>
            <a:r>
              <a:rPr lang="en-US" sz="2400" dirty="0" err="1">
                <a:sym typeface="Wingdings" panose="05000000000000000000" pitchFamily="2" charset="2"/>
              </a:rPr>
              <a:t>usuário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solicitando</a:t>
            </a:r>
            <a:r>
              <a:rPr lang="en-US" sz="2400" dirty="0">
                <a:sym typeface="Wingdings" panose="05000000000000000000" pitchFamily="2" charset="2"/>
              </a:rPr>
              <a:t> que </a:t>
            </a:r>
            <a:r>
              <a:rPr lang="en-US" sz="2400" dirty="0" err="1">
                <a:sym typeface="Wingdings" panose="05000000000000000000" pitchFamily="2" charset="2"/>
              </a:rPr>
              <a:t>aceite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não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Niveis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1400" b="1" dirty="0"/>
              <a:t>NORMAL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android.permission.VIBRATE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com.android.alarm.permission.SET_ALARM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DANGEROUS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android.permission.SEND_SMS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android.permission.CALL_PHONE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SIGNATURE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android.permission.FORCE_STOP_PACKAGES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android.permission.INJECT_EVENTS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SIGNATURE OR SYSTEM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android.permission.ACCESS_USB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android.permission.SET_TIME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100" dirty="0"/>
          </a:p>
          <a:p>
            <a:pPr>
              <a:buNone/>
            </a:pPr>
            <a:endParaRPr lang="en-US" sz="1100" dirty="0"/>
          </a:p>
          <a:p>
            <a:pPr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podemos</a:t>
            </a:r>
            <a:r>
              <a:rPr lang="en-US" dirty="0"/>
              <a:t> “</a:t>
            </a:r>
            <a:r>
              <a:rPr lang="en-US" dirty="0" err="1"/>
              <a:t>hackear</a:t>
            </a:r>
            <a:r>
              <a:rPr lang="en-US" dirty="0"/>
              <a:t>” um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3000" dirty="0" err="1"/>
              <a:t>Existe</a:t>
            </a:r>
            <a:r>
              <a:rPr lang="en-US" sz="3000" dirty="0"/>
              <a:t> um </a:t>
            </a:r>
            <a:r>
              <a:rPr lang="en-US" sz="3000" dirty="0" err="1"/>
              <a:t>conjunto</a:t>
            </a:r>
            <a:r>
              <a:rPr lang="en-US" sz="3000" dirty="0"/>
              <a:t> de </a:t>
            </a:r>
            <a:r>
              <a:rPr lang="en-US" sz="3000" dirty="0" err="1"/>
              <a:t>ferramentas</a:t>
            </a:r>
            <a:r>
              <a:rPr lang="en-US" sz="3000" dirty="0"/>
              <a:t> </a:t>
            </a:r>
            <a:r>
              <a:rPr lang="en-US" sz="3000" dirty="0" err="1"/>
              <a:t>nos</a:t>
            </a:r>
            <a:r>
              <a:rPr lang="en-US" sz="3000" dirty="0"/>
              <a:t> </a:t>
            </a:r>
            <a:r>
              <a:rPr lang="en-US" sz="3000" dirty="0" err="1"/>
              <a:t>ajudam</a:t>
            </a:r>
            <a:r>
              <a:rPr lang="en-US" sz="3000" dirty="0"/>
              <a:t> a </a:t>
            </a:r>
            <a:r>
              <a:rPr lang="en-US" sz="3000" dirty="0" err="1"/>
              <a:t>validar</a:t>
            </a:r>
            <a:r>
              <a:rPr lang="en-US" sz="3000" dirty="0"/>
              <a:t> e </a:t>
            </a:r>
            <a:r>
              <a:rPr lang="en-US" sz="3000" dirty="0" err="1"/>
              <a:t>encontrar</a:t>
            </a:r>
            <a:r>
              <a:rPr lang="en-US" sz="3000" dirty="0"/>
              <a:t> </a:t>
            </a:r>
            <a:r>
              <a:rPr lang="en-US" sz="3000" dirty="0" err="1"/>
              <a:t>estas</a:t>
            </a:r>
            <a:r>
              <a:rPr lang="en-US" sz="3000" dirty="0"/>
              <a:t> </a:t>
            </a:r>
            <a:r>
              <a:rPr lang="en-US" sz="3000" dirty="0" err="1"/>
              <a:t>falhas</a:t>
            </a:r>
            <a:r>
              <a:rPr lang="en-US" sz="3000" dirty="0"/>
              <a:t> de </a:t>
            </a:r>
            <a:r>
              <a:rPr lang="en-US" sz="3000" dirty="0" err="1"/>
              <a:t>segurança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 err="1"/>
              <a:t>Introdução</a:t>
            </a:r>
            <a:r>
              <a:rPr lang="en-US" sz="3000" dirty="0"/>
              <a:t> </a:t>
            </a:r>
            <a:r>
              <a:rPr lang="en-US" sz="3000" dirty="0" err="1"/>
              <a:t>ao</a:t>
            </a:r>
            <a:r>
              <a:rPr lang="en-US" sz="3000" dirty="0"/>
              <a:t> </a:t>
            </a:r>
            <a:r>
              <a:rPr lang="en-US" sz="3000" dirty="0" err="1"/>
              <a:t>Drozer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https://labs.mwrinfosecurity.com/tools/drozer/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/>
              <a:t>Cliente/</a:t>
            </a:r>
            <a:r>
              <a:rPr lang="en-US" sz="3000" dirty="0" err="1"/>
              <a:t>Servidor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 err="1"/>
              <a:t>Permissão</a:t>
            </a:r>
            <a:r>
              <a:rPr lang="en-US" sz="3000" dirty="0"/>
              <a:t> de </a:t>
            </a:r>
            <a:r>
              <a:rPr lang="en-US" sz="3000" dirty="0" err="1"/>
              <a:t>acesso</a:t>
            </a:r>
            <a:r>
              <a:rPr lang="en-US" sz="3000" dirty="0"/>
              <a:t> total a </a:t>
            </a:r>
            <a:r>
              <a:rPr lang="en-US" sz="3000" dirty="0" err="1"/>
              <a:t>rede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048512"/>
          </a:xfrm>
        </p:spPr>
        <p:txBody>
          <a:bodyPr/>
          <a:lstStyle/>
          <a:p>
            <a:r>
              <a:rPr lang="en-US" dirty="0" err="1"/>
              <a:t>Demonstração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3886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6493"/>
            <a:ext cx="2683356" cy="464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53312"/>
            <a:ext cx="2743200" cy="463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proteger?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6705600" cy="3771899"/>
          </a:xfrm>
        </p:spPr>
      </p:pic>
    </p:spTree>
    <p:extLst>
      <p:ext uri="{BB962C8B-B14F-4D97-AF65-F5344CB8AC3E}">
        <p14:creationId xmlns:p14="http://schemas.microsoft.com/office/powerpoint/2010/main" val="425312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proteger?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07502"/>
          </a:xfrm>
        </p:spPr>
        <p:txBody>
          <a:bodyPr/>
          <a:lstStyle/>
          <a:p>
            <a:r>
              <a:rPr lang="pt-BR" altLang="en-US" dirty="0"/>
              <a:t>Atualizar sempre o </a:t>
            </a:r>
            <a:r>
              <a:rPr lang="pt-BR" altLang="en-US" dirty="0" err="1"/>
              <a:t>Android</a:t>
            </a:r>
            <a:endParaRPr lang="pt-BR" altLang="en-US" dirty="0"/>
          </a:p>
          <a:p>
            <a:r>
              <a:rPr lang="pt-BR" dirty="0"/>
              <a:t>Evitar fazer root (A não ser que saiba o que está fazendo) </a:t>
            </a:r>
            <a:r>
              <a:rPr lang="pt-BR" dirty="0">
                <a:sym typeface="Wingdings" panose="05000000000000000000" pitchFamily="2" charset="2"/>
              </a:rPr>
              <a:t> </a:t>
            </a:r>
            <a:endParaRPr lang="pt-BR" dirty="0"/>
          </a:p>
          <a:p>
            <a:r>
              <a:rPr lang="pt-BR" dirty="0"/>
              <a:t>Utilizar criptografia</a:t>
            </a:r>
          </a:p>
          <a:p>
            <a:r>
              <a:rPr lang="pt-BR" altLang="en-US" dirty="0"/>
              <a:t>Preferência para aplicativos que criptografam seus arquivos armazenados na memória interna</a:t>
            </a:r>
          </a:p>
          <a:p>
            <a:r>
              <a:rPr lang="pt-BR" dirty="0"/>
              <a:t>Verificar as permissões antes de instalar um </a:t>
            </a:r>
            <a:r>
              <a:rPr lang="pt-BR" dirty="0" err="1"/>
              <a:t>app</a:t>
            </a:r>
            <a:endParaRPr lang="pt-BR" dirty="0"/>
          </a:p>
          <a:p>
            <a:r>
              <a:rPr lang="pt-BR" dirty="0"/>
              <a:t>Para o desenvolvedor: Utilizar todas as ferramentas disponíveis para validar e fazer testes de segurança durante o desenvolvimento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64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Obrigada</a:t>
            </a:r>
            <a:r>
              <a:rPr lang="en-US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2895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/>
              <a:t>Apresentação,instalação,links</a:t>
            </a:r>
            <a:r>
              <a:rPr lang="en-US" sz="2400" dirty="0"/>
              <a:t> e </a:t>
            </a:r>
            <a:r>
              <a:rPr lang="en-US" sz="2400" dirty="0" err="1"/>
              <a:t>apks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: </a:t>
            </a:r>
            <a:r>
              <a:rPr lang="en-US" sz="2400" dirty="0">
                <a:hlinkClick r:id="rId2"/>
              </a:rPr>
              <a:t>https://github.com/priscila225/SemanaDaComputacao</a:t>
            </a:r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Porque</a:t>
            </a:r>
            <a:r>
              <a:rPr lang="en-US" sz="2400" dirty="0"/>
              <a:t> </a:t>
            </a:r>
            <a:r>
              <a:rPr lang="en-US" sz="2400" dirty="0" err="1"/>
              <a:t>devemos</a:t>
            </a:r>
            <a:r>
              <a:rPr lang="en-US" sz="2400" dirty="0"/>
              <a:t> </a:t>
            </a:r>
            <a:r>
              <a:rPr lang="en-US" sz="2400" dirty="0" err="1"/>
              <a:t>entender</a:t>
            </a:r>
            <a:r>
              <a:rPr lang="en-US" sz="2400" dirty="0"/>
              <a:t> o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segurança</a:t>
            </a:r>
            <a:r>
              <a:rPr lang="en-US" sz="24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Como </a:t>
            </a:r>
            <a:r>
              <a:rPr lang="en-US" sz="2400" dirty="0" err="1"/>
              <a:t>funcionam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aplicativos</a:t>
            </a:r>
            <a:r>
              <a:rPr lang="en-US" sz="2400" dirty="0"/>
              <a:t> Android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Ciclo</a:t>
            </a:r>
            <a:r>
              <a:rPr lang="en-US" sz="2400" dirty="0"/>
              <a:t> de vida dos </a:t>
            </a:r>
            <a:r>
              <a:rPr lang="en-US" sz="2400" dirty="0" err="1"/>
              <a:t>aplicativos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Camada</a:t>
            </a:r>
            <a:r>
              <a:rPr lang="en-US" sz="2400" dirty="0"/>
              <a:t> de </a:t>
            </a:r>
            <a:r>
              <a:rPr lang="en-US" sz="2400" dirty="0" err="1"/>
              <a:t>aplicação</a:t>
            </a:r>
            <a:r>
              <a:rPr lang="en-US" sz="2400" dirty="0"/>
              <a:t> - </a:t>
            </a:r>
            <a:r>
              <a:rPr lang="en-US" sz="2400" dirty="0" err="1"/>
              <a:t>Niveis</a:t>
            </a:r>
            <a:r>
              <a:rPr lang="en-US" sz="2400" dirty="0"/>
              <a:t> de </a:t>
            </a:r>
            <a:r>
              <a:rPr lang="en-US" sz="2400" dirty="0" err="1"/>
              <a:t>proteção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Como </a:t>
            </a:r>
            <a:r>
              <a:rPr lang="en-US" sz="2400" dirty="0" err="1"/>
              <a:t>podemos</a:t>
            </a:r>
            <a:r>
              <a:rPr lang="en-US" sz="2400" dirty="0"/>
              <a:t> “</a:t>
            </a:r>
            <a:r>
              <a:rPr lang="en-US" sz="2400" dirty="0" err="1"/>
              <a:t>hackear</a:t>
            </a:r>
            <a:r>
              <a:rPr lang="en-US" sz="2400" dirty="0"/>
              <a:t>” um app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Drozer</a:t>
            </a:r>
            <a:r>
              <a:rPr lang="en-US" sz="2400" dirty="0"/>
              <a:t>: </a:t>
            </a:r>
            <a:r>
              <a:rPr lang="en-US" sz="2400" dirty="0" err="1"/>
              <a:t>Demonstração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Como se </a:t>
            </a:r>
            <a:r>
              <a:rPr lang="en-US" sz="2400" dirty="0" err="1"/>
              <a:t>proteger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960" y="381000"/>
            <a:ext cx="6348335" cy="75968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?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1960" y="1752600"/>
            <a:ext cx="8229600" cy="380750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celulares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bem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atrativos</a:t>
            </a:r>
            <a:r>
              <a:rPr lang="en-US" altLang="pt-BR" sz="2400" dirty="0"/>
              <a:t> para </a:t>
            </a:r>
            <a:r>
              <a:rPr lang="en-US" altLang="pt-BR" sz="2400" dirty="0" err="1"/>
              <a:t>ataques</a:t>
            </a:r>
            <a:r>
              <a:rPr lang="en-US" altLang="pt-BR" sz="2400" dirty="0"/>
              <a:t>:</a:t>
            </a:r>
          </a:p>
          <a:p>
            <a:pPr>
              <a:lnSpc>
                <a:spcPct val="80000"/>
              </a:lnSpc>
            </a:pP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Pessoas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armazenam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muitas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informações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pessoais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celulares</a:t>
            </a:r>
            <a:r>
              <a:rPr lang="en-US" altLang="pt-BR" sz="2400" dirty="0"/>
              <a:t> : email, </a:t>
            </a:r>
            <a:r>
              <a:rPr lang="en-US" altLang="pt-BR" sz="2400" dirty="0" err="1"/>
              <a:t>contatos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fotos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etc</a:t>
            </a:r>
            <a:r>
              <a:rPr lang="en-US" altLang="pt-BR" sz="2400" dirty="0"/>
              <a:t>…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Informações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organizacionais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também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armazenadas</a:t>
            </a: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Fácil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perder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roubado</a:t>
            </a: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Aplicações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realizam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compras</a:t>
            </a:r>
            <a:r>
              <a:rPr lang="en-US" altLang="pt-BR" sz="2400" dirty="0"/>
              <a:t>/</a:t>
            </a:r>
            <a:r>
              <a:rPr lang="en-US" altLang="pt-BR" sz="2400" dirty="0" err="1"/>
              <a:t>transações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bancárias</a:t>
            </a: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40689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928" y="209863"/>
            <a:ext cx="6348335" cy="75968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 cada 10 </a:t>
            </a:r>
            <a:r>
              <a:rPr lang="pt-BR" dirty="0" err="1"/>
              <a:t>apps</a:t>
            </a:r>
            <a:r>
              <a:rPr lang="pt-BR" dirty="0"/>
              <a:t> no </a:t>
            </a:r>
            <a:r>
              <a:rPr lang="pt-BR" dirty="0" err="1"/>
              <a:t>Android</a:t>
            </a:r>
            <a:r>
              <a:rPr lang="pt-BR" dirty="0"/>
              <a:t> é classificado como malicioso (Total de 24,4 milhões de amostras)</a:t>
            </a:r>
            <a:endParaRPr lang="en-US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45" y="2120145"/>
            <a:ext cx="5134765" cy="355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46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devemos entender o modelo de segurança?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de 600% nos últimos anos</a:t>
            </a:r>
          </a:p>
        </p:txBody>
      </p:sp>
      <p:pic>
        <p:nvPicPr>
          <p:cNvPr id="4" name="Picture 2" descr="QQ截图201407241345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172200" cy="41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62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399"/>
            <a:ext cx="4343400" cy="4297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Plataforma</a:t>
            </a:r>
            <a:r>
              <a:rPr lang="en-US" sz="2400" dirty="0"/>
              <a:t> Open Source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Você</a:t>
            </a:r>
            <a:r>
              <a:rPr lang="en-US" sz="2400" b="1" dirty="0"/>
              <a:t> </a:t>
            </a:r>
            <a:r>
              <a:rPr lang="en-US" sz="2400" b="1" dirty="0" err="1"/>
              <a:t>controla</a:t>
            </a:r>
            <a:r>
              <a:rPr lang="en-US" sz="2400" b="1" dirty="0"/>
              <a:t> as </a:t>
            </a:r>
            <a:r>
              <a:rPr lang="en-US" sz="2400" b="1" dirty="0" err="1"/>
              <a:t>permissões</a:t>
            </a:r>
            <a:r>
              <a:rPr lang="en-US" sz="2400" b="1" dirty="0"/>
              <a:t> do </a:t>
            </a:r>
            <a:r>
              <a:rPr lang="en-US" sz="2400" b="1" dirty="0" err="1"/>
              <a:t>seu</a:t>
            </a:r>
            <a:r>
              <a:rPr lang="en-US" sz="2400" b="1" dirty="0"/>
              <a:t> </a:t>
            </a:r>
            <a:r>
              <a:rPr lang="en-US" sz="2400" b="1" dirty="0" err="1"/>
              <a:t>dispositivo</a:t>
            </a:r>
            <a:r>
              <a:rPr lang="en-US" sz="2400" b="1" dirty="0"/>
              <a:t>!!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sz="2400" dirty="0"/>
              <a:t> app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-&gt;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devemos entender o modelo de segurança?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47800"/>
            <a:ext cx="2545854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do SO Android</a:t>
            </a:r>
          </a:p>
        </p:txBody>
      </p:sp>
      <p:pic>
        <p:nvPicPr>
          <p:cNvPr id="1026" name="Picture 2" descr="Android System Archite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7315200" cy="52529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400800"/>
            <a:ext cx="563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http://developer.android.com/guide/basics/what-is-android.html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Android?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600200"/>
            <a:ext cx="9658350" cy="548005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87338" indent="-28733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7063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733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14450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/>
              <a:t>Activity</a:t>
            </a:r>
            <a:r>
              <a:rPr lang="en-US" sz="2200" dirty="0"/>
              <a:t>: Define as </a:t>
            </a:r>
            <a:r>
              <a:rPr lang="en-US" sz="2200" dirty="0" err="1"/>
              <a:t>telas</a:t>
            </a:r>
            <a:r>
              <a:rPr lang="en-US" sz="2200" dirty="0"/>
              <a:t>, interface visual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Service</a:t>
            </a:r>
            <a:r>
              <a:rPr lang="en-US" sz="2200" dirty="0"/>
              <a:t>: </a:t>
            </a:r>
            <a:r>
              <a:rPr lang="en-US" sz="2200" dirty="0" err="1"/>
              <a:t>Processo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background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Broadcast Receiver</a:t>
            </a:r>
            <a:r>
              <a:rPr lang="en-US" sz="2200" dirty="0"/>
              <a:t>: </a:t>
            </a:r>
            <a:r>
              <a:rPr lang="en-US" sz="2200" dirty="0" err="1"/>
              <a:t>Recebe</a:t>
            </a:r>
            <a:r>
              <a:rPr lang="en-US" sz="2200" dirty="0"/>
              <a:t> “</a:t>
            </a:r>
            <a:r>
              <a:rPr lang="en-US" sz="2200" dirty="0" err="1"/>
              <a:t>msgs</a:t>
            </a:r>
            <a:r>
              <a:rPr lang="en-US" sz="2200" dirty="0"/>
              <a:t>” de </a:t>
            </a:r>
            <a:r>
              <a:rPr lang="en-US" sz="2200" dirty="0" err="1"/>
              <a:t>outras</a:t>
            </a:r>
            <a:r>
              <a:rPr lang="en-US" sz="2200" dirty="0"/>
              <a:t> </a:t>
            </a:r>
            <a:r>
              <a:rPr lang="en-US" sz="2200" dirty="0" err="1"/>
              <a:t>aplicações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Content Provider</a:t>
            </a:r>
            <a:r>
              <a:rPr lang="en-US" sz="2200" dirty="0"/>
              <a:t>: Banco de dados </a:t>
            </a:r>
            <a:r>
              <a:rPr lang="en-US" sz="2200" dirty="0" err="1"/>
              <a:t>relacional</a:t>
            </a:r>
            <a:r>
              <a:rPr lang="en-US" sz="2200" dirty="0"/>
              <a:t> (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dirty="0" err="1"/>
              <a:t>arquivo</a:t>
            </a:r>
            <a:r>
              <a:rPr lang="en-US" sz="2200" dirty="0"/>
              <a:t>) para </a:t>
            </a:r>
            <a:r>
              <a:rPr lang="en-US" sz="2200" dirty="0" err="1"/>
              <a:t>compartilhamento</a:t>
            </a:r>
            <a:r>
              <a:rPr lang="en-US" sz="2200" dirty="0"/>
              <a:t> de dados entre </a:t>
            </a:r>
            <a:r>
              <a:rPr lang="en-US" sz="2200" dirty="0" err="1"/>
              <a:t>os</a:t>
            </a:r>
            <a:r>
              <a:rPr lang="en-US" sz="2200" dirty="0"/>
              <a:t> apps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Comunicação</a:t>
            </a:r>
            <a:r>
              <a:rPr lang="en-US" sz="2200" dirty="0"/>
              <a:t> entre </a:t>
            </a:r>
            <a:r>
              <a:rPr lang="en-US" sz="2200" dirty="0" err="1"/>
              <a:t>processos</a:t>
            </a:r>
            <a:r>
              <a:rPr lang="en-US" sz="2200" dirty="0"/>
              <a:t> (IPC):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200" b="1" dirty="0"/>
              <a:t> </a:t>
            </a:r>
            <a:r>
              <a:rPr lang="pt-BR" sz="2200" b="1" dirty="0" err="1"/>
              <a:t>Intent</a:t>
            </a:r>
            <a:r>
              <a:rPr lang="pt-BR" sz="2200" dirty="0"/>
              <a:t>: Um objeto de mensagem que pode ser usado para solicitar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200" dirty="0"/>
              <a:t> uma  ação para outro componente do aplicativo e outros aplicativos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pt-BR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Android?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467600" cy="500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85" y="1819024"/>
            <a:ext cx="1598788" cy="21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9" y="1849556"/>
            <a:ext cx="1604347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53" y="1825681"/>
            <a:ext cx="1479847" cy="21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x.commerce">
  <a:themeElements>
    <a:clrScheme name="Xcommerce">
      <a:dk1>
        <a:srgbClr val="FB4F14"/>
      </a:dk1>
      <a:lt1>
        <a:srgbClr val="FFFFFF"/>
      </a:lt1>
      <a:dk2>
        <a:srgbClr val="565A5C"/>
      </a:dk2>
      <a:lt2>
        <a:srgbClr val="FFFFFF"/>
      </a:lt2>
      <a:accent1>
        <a:srgbClr val="00ADD0"/>
      </a:accent1>
      <a:accent2>
        <a:srgbClr val="005172"/>
      </a:accent2>
      <a:accent3>
        <a:srgbClr val="C90062"/>
      </a:accent3>
      <a:accent4>
        <a:srgbClr val="EA5084"/>
      </a:accent4>
      <a:accent5>
        <a:srgbClr val="4BACC6"/>
      </a:accent5>
      <a:accent6>
        <a:srgbClr val="DE3831"/>
      </a:accent6>
      <a:hlink>
        <a:srgbClr val="F0AB00"/>
      </a:hlink>
      <a:folHlink>
        <a:srgbClr val="A2A4A3"/>
      </a:folHlink>
    </a:clrScheme>
    <a:fontScheme name="Xcommerce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x.commerce.thmx</Template>
  <TotalTime>2762</TotalTime>
  <Words>501</Words>
  <Application>Microsoft Office PowerPoint</Application>
  <PresentationFormat>Apresentação na tela (4:3)</PresentationFormat>
  <Paragraphs>100</Paragraphs>
  <Slides>19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Helvetica LT Std</vt:lpstr>
      <vt:lpstr>Wingdings</vt:lpstr>
      <vt:lpstr>x.commerce</vt:lpstr>
      <vt:lpstr>Office Theme</vt:lpstr>
      <vt:lpstr>Segurança em dispositivos Android</vt:lpstr>
      <vt:lpstr>Visão Geral</vt:lpstr>
      <vt:lpstr>Porque devemos entender o modelo de segurança? </vt:lpstr>
      <vt:lpstr>Porque devemos entender o modelo de segurança?</vt:lpstr>
      <vt:lpstr>Porque devemos entender o modelo de segurança?</vt:lpstr>
      <vt:lpstr>Porque devemos entender o modelo de segurança?</vt:lpstr>
      <vt:lpstr>Arquitetura do SO Android</vt:lpstr>
      <vt:lpstr>Como funcionam os aplicativos Android?</vt:lpstr>
      <vt:lpstr>Como funcionam os aplicativos Android?</vt:lpstr>
      <vt:lpstr>Ciclo de vida dos aplicativos</vt:lpstr>
      <vt:lpstr>Ciclo de vida dos aplicativos</vt:lpstr>
      <vt:lpstr>Ciclo de vida dos aplicativos</vt:lpstr>
      <vt:lpstr>Camada de aplicação - Niveis de proteção</vt:lpstr>
      <vt:lpstr>Niveis de proteção</vt:lpstr>
      <vt:lpstr>Como podemos “hackear” um app </vt:lpstr>
      <vt:lpstr>Demonstração</vt:lpstr>
      <vt:lpstr>Como se proteger?</vt:lpstr>
      <vt:lpstr>Como se proteger?</vt:lpstr>
      <vt:lpstr>Obrigada!</vt:lpstr>
    </vt:vector>
  </TitlesOfParts>
  <Manager/>
  <Company>x.commerce (an eBay Inc. Company)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em dispositivos android</dc:title>
  <dc:subject>Android Security</dc:subject>
  <dc:creator>Priscila</dc:creator>
  <cp:keywords>Android Security</cp:keywords>
  <dc:description>Android's Security Model is discussed in this presentation.</dc:description>
  <cp:lastModifiedBy>mari corsi</cp:lastModifiedBy>
  <cp:revision>350</cp:revision>
  <dcterms:created xsi:type="dcterms:W3CDTF">2011-02-25T20:51:34Z</dcterms:created>
  <dcterms:modified xsi:type="dcterms:W3CDTF">2016-03-15T01:19:39Z</dcterms:modified>
  <cp:category/>
</cp:coreProperties>
</file>