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FFD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sc\AppData\Roaming\Microsoft\Excel\data-1628725952040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sc\AppData\Roaming\Microsoft\Excel\data-1628725952040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sc\AppData\Roaming\Microsoft\Excel\data-1628725952040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sc\AppData\Roaming\Microsoft\Excel\data-1628725952040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Trips</c:v>
                </c:pt>
              </c:strCache>
            </c:strRef>
          </c:tx>
          <c:spPr>
            <a:solidFill>
              <a:srgbClr val="FFDD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[$-416]mmm\-yy;@</c:formatCode>
                <c:ptCount val="5"/>
                <c:pt idx="0">
                  <c:v>43586</c:v>
                </c:pt>
                <c:pt idx="1">
                  <c:v>43617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</c:numCache>
            </c:numRef>
          </c:cat>
          <c:val>
            <c:numRef>
              <c:f>Planilha1!$B$2:$B$6</c:f>
              <c:numCache>
                <c:formatCode>_-* #,##0_-;\-* #,##0_-;_-* "-"??_-;_-@_-</c:formatCode>
                <c:ptCount val="5"/>
                <c:pt idx="0">
                  <c:v>102148</c:v>
                </c:pt>
                <c:pt idx="1">
                  <c:v>104210</c:v>
                </c:pt>
                <c:pt idx="2">
                  <c:v>99663</c:v>
                </c:pt>
                <c:pt idx="3">
                  <c:v>102672</c:v>
                </c:pt>
                <c:pt idx="4">
                  <c:v>80761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F-4EF6-B940-4DAA478A9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98576656"/>
        <c:axId val="798573328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Fare Paid ($)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[$-416]mmm\-yy;@</c:formatCode>
                <c:ptCount val="5"/>
                <c:pt idx="0">
                  <c:v>43586</c:v>
                </c:pt>
                <c:pt idx="1">
                  <c:v>43617</c:v>
                </c:pt>
                <c:pt idx="2">
                  <c:v>43647</c:v>
                </c:pt>
                <c:pt idx="3">
                  <c:v>43678</c:v>
                </c:pt>
                <c:pt idx="4">
                  <c:v>43709</c:v>
                </c:pt>
              </c:numCache>
            </c:numRef>
          </c:cat>
          <c:val>
            <c:numRef>
              <c:f>Planilha1!$C$2:$C$6</c:f>
              <c:numCache>
                <c:formatCode>#,##0</c:formatCode>
                <c:ptCount val="5"/>
                <c:pt idx="0">
                  <c:v>508796.42</c:v>
                </c:pt>
                <c:pt idx="1">
                  <c:v>532511.73</c:v>
                </c:pt>
                <c:pt idx="2">
                  <c:v>503132.590000002</c:v>
                </c:pt>
                <c:pt idx="3">
                  <c:v>499555.820000001</c:v>
                </c:pt>
                <c:pt idx="4">
                  <c:v>402603.16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FF-4EF6-B940-4DAA478A9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8577072"/>
        <c:axId val="798568752"/>
      </c:lineChart>
      <c:dateAx>
        <c:axId val="798576656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573328"/>
        <c:crosses val="autoZero"/>
        <c:auto val="1"/>
        <c:lblOffset val="100"/>
        <c:baseTimeUnit val="months"/>
      </c:dateAx>
      <c:valAx>
        <c:axId val="798573328"/>
        <c:scaling>
          <c:orientation val="minMax"/>
          <c:max val="200000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576656"/>
        <c:crosses val="autoZero"/>
        <c:crossBetween val="between"/>
      </c:valAx>
      <c:valAx>
        <c:axId val="798568752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577072"/>
        <c:crosses val="max"/>
        <c:crossBetween val="between"/>
      </c:valAx>
      <c:dateAx>
        <c:axId val="798577072"/>
        <c:scaling>
          <c:orientation val="minMax"/>
        </c:scaling>
        <c:delete val="1"/>
        <c:axPos val="b"/>
        <c:numFmt formatCode="[$-416]mmm\-yy;@" sourceLinked="1"/>
        <c:majorTickMark val="out"/>
        <c:minorTickMark val="none"/>
        <c:tickLblPos val="nextTo"/>
        <c:crossAx val="79856875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Weekdays (Mon-Sat)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532848664598378E-2"/>
          <c:y val="0.18320222222222221"/>
          <c:w val="0.92934302670803248"/>
          <c:h val="0.562509444444444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Planilha2!$C$1</c:f>
              <c:strCache>
                <c:ptCount val="1"/>
                <c:pt idx="0">
                  <c:v>Trips</c:v>
                </c:pt>
              </c:strCache>
            </c:strRef>
          </c:tx>
          <c:spPr>
            <a:solidFill>
              <a:srgbClr val="FFB300"/>
            </a:solidFill>
            <a:ln>
              <a:noFill/>
            </a:ln>
            <a:effectLst/>
          </c:spPr>
          <c:invertIfNegative val="0"/>
          <c:val>
            <c:numRef>
              <c:f>Planilha2!$C$2:$C$25</c:f>
              <c:numCache>
                <c:formatCode>General</c:formatCode>
                <c:ptCount val="24"/>
                <c:pt idx="0">
                  <c:v>20864</c:v>
                </c:pt>
                <c:pt idx="1">
                  <c:v>18760</c:v>
                </c:pt>
                <c:pt idx="2">
                  <c:v>18785</c:v>
                </c:pt>
                <c:pt idx="3">
                  <c:v>20697</c:v>
                </c:pt>
                <c:pt idx="4">
                  <c:v>23964</c:v>
                </c:pt>
                <c:pt idx="5">
                  <c:v>24047</c:v>
                </c:pt>
                <c:pt idx="6">
                  <c:v>21184</c:v>
                </c:pt>
                <c:pt idx="7">
                  <c:v>15933</c:v>
                </c:pt>
                <c:pt idx="8">
                  <c:v>13928</c:v>
                </c:pt>
                <c:pt idx="9">
                  <c:v>11376</c:v>
                </c:pt>
                <c:pt idx="10">
                  <c:v>7535</c:v>
                </c:pt>
                <c:pt idx="11">
                  <c:v>4372</c:v>
                </c:pt>
                <c:pt idx="12">
                  <c:v>2151</c:v>
                </c:pt>
                <c:pt idx="13">
                  <c:v>1293</c:v>
                </c:pt>
                <c:pt idx="14">
                  <c:v>939</c:v>
                </c:pt>
                <c:pt idx="15">
                  <c:v>1136</c:v>
                </c:pt>
                <c:pt idx="16">
                  <c:v>2489</c:v>
                </c:pt>
                <c:pt idx="17">
                  <c:v>8572</c:v>
                </c:pt>
                <c:pt idx="18">
                  <c:v>20650</c:v>
                </c:pt>
                <c:pt idx="19">
                  <c:v>21233</c:v>
                </c:pt>
                <c:pt idx="20">
                  <c:v>18196</c:v>
                </c:pt>
                <c:pt idx="21">
                  <c:v>15687</c:v>
                </c:pt>
                <c:pt idx="22">
                  <c:v>17086</c:v>
                </c:pt>
                <c:pt idx="23">
                  <c:v>20907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3C-4F69-AC51-CE165EB9F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36825968"/>
        <c:axId val="736826384"/>
      </c:barChart>
      <c:catAx>
        <c:axId val="736825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6826384"/>
        <c:crosses val="autoZero"/>
        <c:auto val="1"/>
        <c:lblAlgn val="ctr"/>
        <c:lblOffset val="100"/>
        <c:noMultiLvlLbl val="0"/>
      </c:catAx>
      <c:valAx>
        <c:axId val="7368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682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Weekend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587037037037037E-2"/>
          <c:y val="0.19466183611764351"/>
          <c:w val="0.94825925925925925"/>
          <c:h val="0.6178820663958708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Planilha2!$C$1</c:f>
              <c:strCache>
                <c:ptCount val="1"/>
                <c:pt idx="0">
                  <c:v>Trips</c:v>
                </c:pt>
              </c:strCache>
            </c:strRef>
          </c:tx>
          <c:spPr>
            <a:solidFill>
              <a:srgbClr val="FFB300"/>
            </a:solidFill>
            <a:ln>
              <a:noFill/>
            </a:ln>
            <a:effectLst/>
          </c:spPr>
          <c:invertIfNegative val="0"/>
          <c:val>
            <c:numRef>
              <c:f>Planilha2!$C$26:$C$49</c:f>
              <c:numCache>
                <c:formatCode>General</c:formatCode>
                <c:ptCount val="24"/>
                <c:pt idx="0">
                  <c:v>9209</c:v>
                </c:pt>
                <c:pt idx="1">
                  <c:v>8817</c:v>
                </c:pt>
                <c:pt idx="2">
                  <c:v>9193</c:v>
                </c:pt>
                <c:pt idx="3">
                  <c:v>9854</c:v>
                </c:pt>
                <c:pt idx="4">
                  <c:v>10839</c:v>
                </c:pt>
                <c:pt idx="5">
                  <c:v>11474</c:v>
                </c:pt>
                <c:pt idx="6">
                  <c:v>11642</c:v>
                </c:pt>
                <c:pt idx="7">
                  <c:v>9872</c:v>
                </c:pt>
                <c:pt idx="8">
                  <c:v>8805</c:v>
                </c:pt>
                <c:pt idx="9">
                  <c:v>8226</c:v>
                </c:pt>
                <c:pt idx="10">
                  <c:v>6579</c:v>
                </c:pt>
                <c:pt idx="11">
                  <c:v>5087</c:v>
                </c:pt>
                <c:pt idx="12">
                  <c:v>3476</c:v>
                </c:pt>
                <c:pt idx="13">
                  <c:v>2721</c:v>
                </c:pt>
                <c:pt idx="14">
                  <c:v>2305</c:v>
                </c:pt>
                <c:pt idx="15">
                  <c:v>1988</c:v>
                </c:pt>
                <c:pt idx="16">
                  <c:v>1921</c:v>
                </c:pt>
                <c:pt idx="17">
                  <c:v>2436</c:v>
                </c:pt>
                <c:pt idx="18">
                  <c:v>3929</c:v>
                </c:pt>
                <c:pt idx="19">
                  <c:v>4902</c:v>
                </c:pt>
                <c:pt idx="20">
                  <c:v>5186</c:v>
                </c:pt>
                <c:pt idx="21">
                  <c:v>5445</c:v>
                </c:pt>
                <c:pt idx="22">
                  <c:v>6397</c:v>
                </c:pt>
                <c:pt idx="23">
                  <c:v>7365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D-4C4B-BA19-E0A91CEA4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36926224"/>
        <c:axId val="736928304"/>
      </c:barChart>
      <c:catAx>
        <c:axId val="736926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6928304"/>
        <c:crosses val="autoZero"/>
        <c:auto val="1"/>
        <c:lblAlgn val="ctr"/>
        <c:lblOffset val="100"/>
        <c:noMultiLvlLbl val="0"/>
      </c:catAx>
      <c:valAx>
        <c:axId val="736928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692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DD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Planilha1!$N$1:$N$27</c:f>
              <c:numCache>
                <c:formatCode>[$-416]mmm\-yy;@</c:formatCode>
                <c:ptCount val="27"/>
                <c:pt idx="0">
                  <c:v>42917</c:v>
                </c:pt>
                <c:pt idx="1">
                  <c:v>42948</c:v>
                </c:pt>
                <c:pt idx="2">
                  <c:v>42979</c:v>
                </c:pt>
                <c:pt idx="3">
                  <c:v>43009</c:v>
                </c:pt>
                <c:pt idx="4">
                  <c:v>43040</c:v>
                </c:pt>
                <c:pt idx="5">
                  <c:v>43070</c:v>
                </c:pt>
                <c:pt idx="6">
                  <c:v>43101</c:v>
                </c:pt>
                <c:pt idx="7">
                  <c:v>43132</c:v>
                </c:pt>
                <c:pt idx="8">
                  <c:v>43160</c:v>
                </c:pt>
                <c:pt idx="9">
                  <c:v>43191</c:v>
                </c:pt>
                <c:pt idx="10">
                  <c:v>43221</c:v>
                </c:pt>
                <c:pt idx="11">
                  <c:v>43252</c:v>
                </c:pt>
                <c:pt idx="12">
                  <c:v>43282</c:v>
                </c:pt>
                <c:pt idx="13">
                  <c:v>43313</c:v>
                </c:pt>
                <c:pt idx="14">
                  <c:v>43344</c:v>
                </c:pt>
                <c:pt idx="15">
                  <c:v>43374</c:v>
                </c:pt>
                <c:pt idx="16">
                  <c:v>43405</c:v>
                </c:pt>
                <c:pt idx="17">
                  <c:v>43435</c:v>
                </c:pt>
                <c:pt idx="18">
                  <c:v>43466</c:v>
                </c:pt>
                <c:pt idx="19">
                  <c:v>43497</c:v>
                </c:pt>
                <c:pt idx="20">
                  <c:v>43525</c:v>
                </c:pt>
                <c:pt idx="21">
                  <c:v>43556</c:v>
                </c:pt>
                <c:pt idx="22">
                  <c:v>43586</c:v>
                </c:pt>
                <c:pt idx="23">
                  <c:v>43617</c:v>
                </c:pt>
                <c:pt idx="24">
                  <c:v>43647</c:v>
                </c:pt>
                <c:pt idx="25">
                  <c:v>43678</c:v>
                </c:pt>
                <c:pt idx="26">
                  <c:v>43709</c:v>
                </c:pt>
              </c:numCache>
            </c:numRef>
          </c:cat>
          <c:val>
            <c:numRef>
              <c:f>Planilha1!$O$1:$O$27</c:f>
              <c:numCache>
                <c:formatCode>_-* #,##0_-;\-* #,##0_-;_-* "-"??_-;_-@_-</c:formatCode>
                <c:ptCount val="27"/>
                <c:pt idx="0">
                  <c:v>5</c:v>
                </c:pt>
                <c:pt idx="1">
                  <c:v>179</c:v>
                </c:pt>
                <c:pt idx="2">
                  <c:v>12889</c:v>
                </c:pt>
                <c:pt idx="3">
                  <c:v>23101</c:v>
                </c:pt>
                <c:pt idx="4">
                  <c:v>12168</c:v>
                </c:pt>
                <c:pt idx="5">
                  <c:v>14094</c:v>
                </c:pt>
                <c:pt idx="6">
                  <c:v>9928</c:v>
                </c:pt>
                <c:pt idx="7">
                  <c:v>14543</c:v>
                </c:pt>
                <c:pt idx="8">
                  <c:v>15075</c:v>
                </c:pt>
                <c:pt idx="9">
                  <c:v>11762</c:v>
                </c:pt>
                <c:pt idx="10">
                  <c:v>28449</c:v>
                </c:pt>
                <c:pt idx="11">
                  <c:v>21494</c:v>
                </c:pt>
                <c:pt idx="12">
                  <c:v>18388</c:v>
                </c:pt>
                <c:pt idx="13">
                  <c:v>19793</c:v>
                </c:pt>
                <c:pt idx="14">
                  <c:v>23218</c:v>
                </c:pt>
                <c:pt idx="15">
                  <c:v>24481</c:v>
                </c:pt>
                <c:pt idx="16">
                  <c:v>22280</c:v>
                </c:pt>
                <c:pt idx="17">
                  <c:v>27853</c:v>
                </c:pt>
                <c:pt idx="18">
                  <c:v>20305</c:v>
                </c:pt>
                <c:pt idx="19">
                  <c:v>22028</c:v>
                </c:pt>
                <c:pt idx="20">
                  <c:v>27180</c:v>
                </c:pt>
                <c:pt idx="21">
                  <c:v>26817</c:v>
                </c:pt>
                <c:pt idx="22">
                  <c:v>33106</c:v>
                </c:pt>
                <c:pt idx="23">
                  <c:v>25049</c:v>
                </c:pt>
                <c:pt idx="24">
                  <c:v>18733</c:v>
                </c:pt>
                <c:pt idx="25">
                  <c:v>12085</c:v>
                </c:pt>
                <c:pt idx="26">
                  <c:v>4451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5-48AD-A90A-C5C0B9D7E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98514672"/>
        <c:axId val="798562928"/>
      </c:barChart>
      <c:dateAx>
        <c:axId val="798514672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562928"/>
        <c:crosses val="autoZero"/>
        <c:auto val="1"/>
        <c:lblOffset val="100"/>
        <c:baseTimeUnit val="months"/>
      </c:dateAx>
      <c:valAx>
        <c:axId val="79856292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79851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C3F9C-C723-428C-B3D5-B1518B3C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532E2-E011-43D6-9D29-C219C031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DF3C7-C4DE-43B4-B135-70072266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3BBE6-CBDE-4817-9BD8-1743547B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A90EE-C481-4069-84FF-C0BF8053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84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3B129-56F4-434A-898B-56FD1DDE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F642A-5BA4-41A1-B217-39EFEFB9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BAC30-FB88-4C6D-B503-AFE49FF7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2B18C4-092A-46CD-9FA2-8A271FCE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3099C-8792-48FA-B53E-3ACC4DD8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9F1539-E748-4AB3-BEE7-5891A3744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747D80-E677-49F7-A0D3-23B966398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4CDC6-5BEC-43AB-BA51-BC0B511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DEFEC-F362-42E2-ABB1-01D7AC4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CE324-52C8-4A10-B591-897B6CD9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1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5B3A7-893C-42FD-A759-7AFD4ACB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AAB43-73A6-4302-A598-572D74FD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F33F9-9A9C-4B3E-A330-FE42D937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9F133-035B-48ED-A8D6-DF2409C7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FC658-5002-4660-965C-FDDFA669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AC673-17DA-41AA-A3DA-139FE9A8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140F39-16C7-4635-B6A2-CE4EF49A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94BB8-25A6-4DC8-8992-53A17680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7391F-4E65-44C2-97C7-8486E6A0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B18DE-5103-4E22-B056-7AF9F6FD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DD1B5-C15E-4C6C-8742-B36594AB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CAB1C-8A84-440B-831D-BEA2318AF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5E50A-B556-4714-9AC7-3B55404E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59FE9-D502-4CC9-AA4D-210539DD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6DED8D-CC5B-4F5A-8470-30252454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505FE1-2631-467C-B43D-8BAF44D0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6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0C1-6B7B-493B-942B-77D32F2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531CE-FAB8-43CE-9481-9074920A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695122-DAF4-42A4-8DF4-2A7B899E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45D6B5-AA04-4850-AA55-18247A00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91502-E3A0-48AA-B837-5134AE5B9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C8FC19-0513-45E2-9BB8-65692D6A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C734AF-B230-4265-B992-9E14071A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D46F7D-962C-46B9-9601-2E40B97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0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4988C-D15A-4B01-859A-47B5A235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60F624-6312-4CA3-9861-94D3CC87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8242C9-9110-4F3E-9CDB-48B239F5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9DF695-504F-4265-84F8-2E6FFAA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3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5EBCFF-CFD8-476C-BDE5-FB98049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F62FD-F715-49AB-B2BE-757C0E8C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32F805-5016-4FB8-8212-74D51234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1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A0136-35E9-4C07-B8A8-DA76608F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31E39-9928-4C70-8DD6-4B078057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F06C5F-2BFC-46F3-89CD-B3527C19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617CBE-B39C-4304-8A79-7CC5F12A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DA38B-808E-46FF-93C3-6484E691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7AED3-0F5F-46FD-A362-CBB515A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8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E441E-E1A8-4C5F-A748-D40EC1C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38EC86-8696-49C7-BD89-AEF5ACA55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3023FB-E8A7-4711-9266-26E7198A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5724A9-7362-491C-BC76-59CE4BD7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2A08F-0A2C-4DC0-AEF9-6B1C28D3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10FEB8-7E6F-456C-837B-FE11421A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2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71B13A-208D-4E09-A049-F338928A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1AC167-8185-49DD-ADE8-0351E2FF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5809C6-A304-4900-B966-BC2ED6A3F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01C-CF6F-4A5C-9F9F-37AB4A546B9A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95699-B766-4455-B64F-CE64CDA94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583FF-FA98-4F88-8295-A89C53DA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3C6A-C58F-4F02-8980-2DAA82C3F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4DB0F9-4AE3-40A1-85C7-65FC95E6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3"/>
            <a:ext cx="10515600" cy="1325563"/>
          </a:xfrm>
        </p:spPr>
        <p:txBody>
          <a:bodyPr/>
          <a:lstStyle/>
          <a:p>
            <a:r>
              <a:rPr lang="pt-BR" sz="2000" b="1" dirty="0" err="1"/>
              <a:t>OPs</a:t>
            </a:r>
            <a:r>
              <a:rPr lang="pt-BR" sz="2000" b="1" dirty="0"/>
              <a:t> Weekly</a:t>
            </a:r>
            <a:br>
              <a:rPr lang="pt-BR" dirty="0">
                <a:solidFill>
                  <a:srgbClr val="FFDD01"/>
                </a:solidFill>
              </a:rPr>
            </a:br>
            <a:r>
              <a:rPr lang="pt-BR" b="1" dirty="0">
                <a:solidFill>
                  <a:srgbClr val="FFB300"/>
                </a:solidFill>
                <a:latin typeface="+mn-lt"/>
              </a:rPr>
              <a:t>The Shire</a:t>
            </a:r>
          </a:p>
        </p:txBody>
      </p:sp>
      <p:pic>
        <p:nvPicPr>
          <p:cNvPr id="1026" name="Picture 2" descr="99 APP Logo - PNG e Vetor - Download de Logo">
            <a:extLst>
              <a:ext uri="{FF2B5EF4-FFF2-40B4-BE49-F238E27FC236}">
                <a16:creationId xmlns:a16="http://schemas.microsoft.com/office/drawing/2014/main" id="{A7CE899A-214B-4644-B348-FE6DF03A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823" y="169185"/>
            <a:ext cx="852255" cy="8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9A0ECDA-6869-4AA0-9D7A-BFB439B9B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36582"/>
              </p:ext>
            </p:extLst>
          </p:nvPr>
        </p:nvGraphicFramePr>
        <p:xfrm>
          <a:off x="601417" y="4338367"/>
          <a:ext cx="54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C8424E8-3D15-4701-A50E-4CDD3B6406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34466"/>
            <a:ext cx="0" cy="5163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9C6742C3-652D-4B4E-8C4A-2D8297999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247828"/>
              </p:ext>
            </p:extLst>
          </p:nvPr>
        </p:nvGraphicFramePr>
        <p:xfrm>
          <a:off x="6469087" y="3528476"/>
          <a:ext cx="54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EFDCD9B4-4ADB-4CAD-A055-2A442826B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600900"/>
              </p:ext>
            </p:extLst>
          </p:nvPr>
        </p:nvGraphicFramePr>
        <p:xfrm>
          <a:off x="6469087" y="5058367"/>
          <a:ext cx="54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D2B0F4-29F5-4649-93AC-637CBAF15E8D}"/>
              </a:ext>
            </a:extLst>
          </p:cNvPr>
          <p:cNvSpPr txBox="1"/>
          <p:nvPr/>
        </p:nvSpPr>
        <p:spPr>
          <a:xfrm>
            <a:off x="686093" y="3969035"/>
            <a:ext cx="330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Number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trips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fare </a:t>
            </a:r>
            <a:r>
              <a:rPr lang="pt-BR" b="1" dirty="0" err="1"/>
              <a:t>paid</a:t>
            </a:r>
            <a:r>
              <a:rPr lang="pt-BR" b="1" dirty="0"/>
              <a:t> ($)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DC2FA0-6D62-4805-9904-7A8E724E0AF1}"/>
              </a:ext>
            </a:extLst>
          </p:cNvPr>
          <p:cNvSpPr txBox="1"/>
          <p:nvPr/>
        </p:nvSpPr>
        <p:spPr>
          <a:xfrm>
            <a:off x="6386413" y="3224975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Number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trips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b="1" dirty="0"/>
              <a:t> hour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AD5E9A-FAE5-42FC-B491-14DE3EA7D5FA}"/>
              </a:ext>
            </a:extLst>
          </p:cNvPr>
          <p:cNvSpPr txBox="1"/>
          <p:nvPr/>
        </p:nvSpPr>
        <p:spPr>
          <a:xfrm>
            <a:off x="838200" y="1248159"/>
            <a:ext cx="49673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Big </a:t>
            </a:r>
            <a:r>
              <a:rPr lang="pt-BR" sz="2400" b="1" dirty="0" err="1"/>
              <a:t>Numbers</a:t>
            </a:r>
            <a:r>
              <a:rPr lang="pt-BR" sz="2400" b="1" dirty="0"/>
              <a:t> - </a:t>
            </a:r>
            <a:r>
              <a:rPr lang="pt-BR" sz="2400" b="1" dirty="0" err="1"/>
              <a:t>September</a:t>
            </a:r>
            <a:endParaRPr lang="pt-BR" sz="2400" b="1" dirty="0"/>
          </a:p>
          <a:p>
            <a:r>
              <a:rPr lang="pt-BR" sz="2800" b="1" dirty="0"/>
              <a:t>80,761 </a:t>
            </a:r>
            <a:r>
              <a:rPr lang="pt-BR" b="1" dirty="0" err="1">
                <a:solidFill>
                  <a:srgbClr val="FFB300"/>
                </a:solidFill>
              </a:rPr>
              <a:t>Trips</a:t>
            </a:r>
            <a:endParaRPr lang="pt-BR" sz="1600" b="1" dirty="0">
              <a:solidFill>
                <a:srgbClr val="FFB300"/>
              </a:solidFill>
            </a:endParaRPr>
          </a:p>
          <a:p>
            <a:r>
              <a:rPr lang="pt-BR" sz="2800" b="1" dirty="0"/>
              <a:t>64,015</a:t>
            </a:r>
            <a:r>
              <a:rPr lang="pt-BR" sz="1600" dirty="0"/>
              <a:t> </a:t>
            </a:r>
            <a:r>
              <a:rPr lang="pt-BR" b="1" dirty="0" err="1">
                <a:solidFill>
                  <a:srgbClr val="FFB300"/>
                </a:solidFill>
              </a:rPr>
              <a:t>Passengers</a:t>
            </a:r>
            <a:endParaRPr lang="pt-BR" sz="1600" b="1" dirty="0">
              <a:solidFill>
                <a:srgbClr val="FFB300"/>
              </a:solidFill>
            </a:endParaRPr>
          </a:p>
          <a:p>
            <a:r>
              <a:rPr lang="pt-BR" sz="2800" b="1" dirty="0"/>
              <a:t>17,626</a:t>
            </a:r>
            <a:r>
              <a:rPr lang="pt-BR" sz="1600" dirty="0"/>
              <a:t> </a:t>
            </a:r>
            <a:r>
              <a:rPr lang="pt-BR" b="1" dirty="0">
                <a:solidFill>
                  <a:srgbClr val="FFB300"/>
                </a:solidFill>
              </a:rPr>
              <a:t>Drivers</a:t>
            </a:r>
          </a:p>
          <a:p>
            <a:pPr algn="ctr"/>
            <a:r>
              <a:rPr lang="pt-BR" sz="3200" dirty="0"/>
              <a:t>Fare </a:t>
            </a:r>
            <a:r>
              <a:rPr lang="pt-BR" sz="3200" dirty="0" err="1"/>
              <a:t>Paid</a:t>
            </a:r>
            <a:r>
              <a:rPr lang="pt-BR" sz="3200" dirty="0"/>
              <a:t> </a:t>
            </a:r>
            <a:r>
              <a:rPr lang="pt-BR" sz="3200" b="1" dirty="0">
                <a:solidFill>
                  <a:srgbClr val="FFB300"/>
                </a:solidFill>
              </a:rPr>
              <a:t>$402,603 </a:t>
            </a:r>
          </a:p>
          <a:p>
            <a:pPr algn="ctr"/>
            <a:r>
              <a:rPr lang="pt-BR" sz="3200" dirty="0" err="1"/>
              <a:t>Average</a:t>
            </a:r>
            <a:r>
              <a:rPr lang="pt-BR" sz="3200" dirty="0"/>
              <a:t> Ticket </a:t>
            </a:r>
            <a:r>
              <a:rPr lang="pt-BR" sz="3200" b="1" dirty="0">
                <a:solidFill>
                  <a:srgbClr val="FFB300"/>
                </a:solidFill>
              </a:rPr>
              <a:t>$4.99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684EFF82-A3EA-4BE1-A1A1-62FEDB38F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80365"/>
              </p:ext>
            </p:extLst>
          </p:nvPr>
        </p:nvGraphicFramePr>
        <p:xfrm>
          <a:off x="6469087" y="1374958"/>
          <a:ext cx="54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AD5AC54E-EC59-40B8-921A-7286A0785DFF}"/>
              </a:ext>
            </a:extLst>
          </p:cNvPr>
          <p:cNvSpPr txBox="1"/>
          <p:nvPr/>
        </p:nvSpPr>
        <p:spPr>
          <a:xfrm>
            <a:off x="6386413" y="1219443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New </a:t>
            </a:r>
            <a:r>
              <a:rPr lang="pt-BR" b="1" dirty="0" err="1"/>
              <a:t>users</a:t>
            </a:r>
            <a:endParaRPr lang="pt-BR" b="1" dirty="0"/>
          </a:p>
        </p:txBody>
      </p:sp>
      <p:sp>
        <p:nvSpPr>
          <p:cNvPr id="32" name="Seta: para Cima 31">
            <a:extLst>
              <a:ext uri="{FF2B5EF4-FFF2-40B4-BE49-F238E27FC236}">
                <a16:creationId xmlns:a16="http://schemas.microsoft.com/office/drawing/2014/main" id="{CA1596D4-89EC-46AB-B79C-EBA0E9DE2441}"/>
              </a:ext>
            </a:extLst>
          </p:cNvPr>
          <p:cNvSpPr/>
          <p:nvPr/>
        </p:nvSpPr>
        <p:spPr>
          <a:xfrm>
            <a:off x="5114925" y="3594306"/>
            <a:ext cx="131813" cy="204505"/>
          </a:xfrm>
          <a:prstGeom prst="upArrow">
            <a:avLst>
              <a:gd name="adj1" fmla="val 26923"/>
              <a:gd name="adj2" fmla="val 5769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0C441D-283A-4401-B890-47BE31EA6529}"/>
              </a:ext>
            </a:extLst>
          </p:cNvPr>
          <p:cNvSpPr txBox="1"/>
          <p:nvPr/>
        </p:nvSpPr>
        <p:spPr>
          <a:xfrm>
            <a:off x="5216389" y="35284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2,5%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C32841A-7520-4083-80C6-798C74EC71C3}"/>
              </a:ext>
            </a:extLst>
          </p:cNvPr>
          <p:cNvSpPr txBox="1"/>
          <p:nvPr/>
        </p:nvSpPr>
        <p:spPr>
          <a:xfrm>
            <a:off x="9949848" y="6534926"/>
            <a:ext cx="224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Reference</a:t>
            </a:r>
            <a:r>
              <a:rPr lang="pt-BR" sz="1400" dirty="0"/>
              <a:t> date: 09/23/2019</a:t>
            </a:r>
          </a:p>
        </p:txBody>
      </p:sp>
    </p:spTree>
    <p:extLst>
      <p:ext uri="{BB962C8B-B14F-4D97-AF65-F5344CB8AC3E}">
        <p14:creationId xmlns:p14="http://schemas.microsoft.com/office/powerpoint/2010/main" val="4258228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OPs Weekly The Shire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 Weekly The Shire</dc:title>
  <dc:creator>Priscila Borges</dc:creator>
  <cp:lastModifiedBy>Priscila Borges</cp:lastModifiedBy>
  <cp:revision>3</cp:revision>
  <dcterms:created xsi:type="dcterms:W3CDTF">2021-08-12T01:52:53Z</dcterms:created>
  <dcterms:modified xsi:type="dcterms:W3CDTF">2021-08-12T02:13:31Z</dcterms:modified>
</cp:coreProperties>
</file>