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6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4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0538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290538" cy="4351338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10617724" y="0"/>
            <a:ext cx="1574276" cy="32212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u="sng" dirty="0" smtClean="0"/>
              <a:t>Objetivo: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INTRODUÇAO</a:t>
            </a:r>
            <a:endParaRPr lang="pt-BR" sz="1800" dirty="0" smtClean="0"/>
          </a:p>
          <a:p>
            <a:pPr algn="ctr"/>
            <a:endParaRPr lang="pt-BR" baseline="0" dirty="0" smtClean="0"/>
          </a:p>
          <a:p>
            <a:pPr algn="ctr"/>
            <a:r>
              <a:rPr lang="pt-BR" baseline="0" dirty="0" smtClean="0"/>
              <a:t>HTML </a:t>
            </a:r>
            <a:r>
              <a:rPr lang="mr-IN" baseline="0" dirty="0" smtClean="0"/>
              <a:t>–</a:t>
            </a:r>
            <a:r>
              <a:rPr lang="pt-BR" baseline="0" dirty="0" smtClean="0"/>
              <a:t> Título, parágrafo, listas</a:t>
            </a:r>
            <a:endParaRPr lang="pt-BR" sz="170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0617724" y="3221246"/>
            <a:ext cx="1574276" cy="2030274"/>
          </a:xfrm>
          <a:prstGeom prst="rect">
            <a:avLst/>
          </a:prstGeom>
          <a:solidFill>
            <a:srgbClr val="F0851D"/>
          </a:solidFill>
          <a:ln>
            <a:solidFill>
              <a:srgbClr val="F08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Priscila </a:t>
            </a:r>
            <a:r>
              <a:rPr lang="pt-BR" sz="3000" dirty="0" err="1" smtClean="0"/>
              <a:t>Gigueira</a:t>
            </a:r>
            <a:endParaRPr lang="pt-BR" sz="3000" dirty="0"/>
          </a:p>
        </p:txBody>
      </p:sp>
      <p:pic>
        <p:nvPicPr>
          <p:cNvPr id="9" name="Picture 2" descr="Resultado de imagem para senac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43" y="5610817"/>
            <a:ext cx="1271157" cy="7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1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7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D493-D7D1-47C7-8F50-BA3B6CE5BFEA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0801" y="3818117"/>
            <a:ext cx="7001815" cy="1204644"/>
          </a:xfrm>
        </p:spPr>
        <p:txBody>
          <a:bodyPr>
            <a:noAutofit/>
          </a:bodyPr>
          <a:lstStyle/>
          <a:p>
            <a:r>
              <a:rPr lang="pt-BR" sz="7000" b="1" dirty="0" smtClean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AULA 1 - Títulos, parágrafos, listas</a:t>
            </a:r>
            <a:endParaRPr lang="pt-BR" sz="7000" b="1" dirty="0">
              <a:solidFill>
                <a:schemeClr val="bg2">
                  <a:lumMod val="2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026" name="Picture 2" descr="Resultado de imagem para logo senac s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83" y="5022761"/>
            <a:ext cx="2307119" cy="13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798490" cy="50227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022761"/>
            <a:ext cx="798490" cy="183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5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Ordenada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9727" y="2005237"/>
            <a:ext cx="4085897" cy="195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chamadas de listas numeradas, são feitas por meio das 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tags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e &lt;/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Nessa lista, os tópicos são apresentados com números (1, i, a, etc.). Cada item da lista deve ser inserido depois da </a:t>
            </a:r>
            <a:r>
              <a:rPr lang="pt-BR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&lt;li&gt;.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1695490" y="4343939"/>
            <a:ext cx="1987682" cy="1891369"/>
            <a:chOff x="5894163" y="2205649"/>
            <a:chExt cx="1987682" cy="1891369"/>
          </a:xfrm>
        </p:grpSpPr>
        <p:sp>
          <p:nvSpPr>
            <p:cNvPr id="6" name="Retângulo 5"/>
            <p:cNvSpPr/>
            <p:nvPr/>
          </p:nvSpPr>
          <p:spPr>
            <a:xfrm>
              <a:off x="6369845" y="2397616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56699" y="274134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322432" y="3088579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297771" y="3435810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267291" y="377779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004733" y="2205649"/>
              <a:ext cx="280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952917" y="2550369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2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937526" y="2923488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3</a:t>
              </a:r>
              <a:endParaRPr lang="pt-BR" sz="2400" dirty="0">
                <a:solidFill>
                  <a:schemeClr val="accent5">
                    <a:lumMod val="50000"/>
                  </a:schemeClr>
                </a:solidFill>
                <a:latin typeface="Lemon/Milk" panose="020B0603050302020204"/>
                <a:ea typeface="+mj-ea"/>
                <a:cs typeface="+mj-cs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896760" y="326820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4</a:t>
              </a:r>
              <a:endParaRPr lang="pt-BR" sz="2400" dirty="0">
                <a:solidFill>
                  <a:schemeClr val="accent5">
                    <a:lumMod val="50000"/>
                  </a:schemeClr>
                </a:solidFill>
                <a:latin typeface="Lemon/Milk" panose="020B0603050302020204"/>
                <a:ea typeface="+mj-ea"/>
                <a:cs typeface="+mj-cs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94163" y="363535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5">
                      <a:lumMod val="50000"/>
                    </a:schemeClr>
                  </a:solidFill>
                  <a:latin typeface="Lemon/Milk" panose="020B0603050302020204"/>
                  <a:ea typeface="+mj-ea"/>
                  <a:cs typeface="+mj-cs"/>
                </a:rPr>
                <a:t>5</a:t>
              </a:r>
              <a:endParaRPr lang="pt-BR" sz="2400" dirty="0">
                <a:solidFill>
                  <a:schemeClr val="accent5">
                    <a:lumMod val="50000"/>
                  </a:schemeClr>
                </a:solidFill>
                <a:latin typeface="Lemon/Milk" panose="020B0603050302020204"/>
                <a:ea typeface="+mj-ea"/>
                <a:cs typeface="+mj-cs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070266" y="723918"/>
            <a:ext cx="5142738" cy="5484627"/>
            <a:chOff x="3825967" y="187700"/>
            <a:chExt cx="5142738" cy="5484627"/>
          </a:xfrm>
        </p:grpSpPr>
        <p:sp>
          <p:nvSpPr>
            <p:cNvPr id="17" name="Retângulo de cantos arredondados 24"/>
            <p:cNvSpPr/>
            <p:nvPr/>
          </p:nvSpPr>
          <p:spPr>
            <a:xfrm>
              <a:off x="4629150" y="4953190"/>
              <a:ext cx="1600200" cy="71913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23"/>
            <p:cNvSpPr/>
            <p:nvPr/>
          </p:nvSpPr>
          <p:spPr>
            <a:xfrm>
              <a:off x="6350371" y="3921315"/>
              <a:ext cx="1294494" cy="6581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22"/>
            <p:cNvSpPr/>
            <p:nvPr/>
          </p:nvSpPr>
          <p:spPr>
            <a:xfrm>
              <a:off x="6891770" y="1067409"/>
              <a:ext cx="2076935" cy="792922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21"/>
            <p:cNvSpPr/>
            <p:nvPr/>
          </p:nvSpPr>
          <p:spPr>
            <a:xfrm>
              <a:off x="4596744" y="187700"/>
              <a:ext cx="1753627" cy="99449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715624" y="2174880"/>
              <a:ext cx="337514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pt-BR" sz="2000" dirty="0" err="1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ol</a:t>
              </a: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2000" dirty="0" err="1">
                  <a:solidFill>
                    <a:srgbClr val="7030A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type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=”n” </a:t>
              </a:r>
              <a:r>
                <a:rPr lang="pt-BR" sz="2000" dirty="0">
                  <a:solidFill>
                    <a:schemeClr val="accent6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=”n”</a:t>
              </a:r>
              <a:r>
                <a:rPr lang="pt-BR" sz="2000" dirty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spcAft>
                  <a:spcPts val="0"/>
                </a:spcAft>
              </a:pPr>
              <a:r>
                <a:rPr lang="pt-BR" sz="20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 smtClean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</a:t>
              </a:r>
              <a:r>
                <a:rPr lang="pt-BR" sz="20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HTML 5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2000" dirty="0" smtClean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&lt;/li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pt-BR" sz="2000" dirty="0" smtClean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 smtClean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CSS 3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2000" dirty="0" smtClean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&lt;/li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 smtClean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JAVASCRIPT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2000" dirty="0" smtClean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&lt;/li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&lt;/</a:t>
              </a:r>
              <a:r>
                <a:rPr lang="pt-BR" sz="2000" dirty="0" err="1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ol</a:t>
              </a: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endParaRPr lang="pt-BR" sz="2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620427" y="4947095"/>
              <a:ext cx="1823601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Início e fim da lista numerada;</a:t>
              </a:r>
              <a:endParaRPr lang="pt-B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Seta para baixo 3"/>
            <p:cNvSpPr/>
            <p:nvPr/>
          </p:nvSpPr>
          <p:spPr>
            <a:xfrm>
              <a:off x="4980046" y="3906071"/>
              <a:ext cx="216169" cy="103492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cima 4"/>
            <p:cNvSpPr/>
            <p:nvPr/>
          </p:nvSpPr>
          <p:spPr>
            <a:xfrm>
              <a:off x="5312308" y="1399376"/>
              <a:ext cx="219919" cy="775504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923371" y="1140797"/>
              <a:ext cx="2002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valor inicial de uma lista numerada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620428" y="222434"/>
              <a:ext cx="17062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Define o </a:t>
              </a:r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tipo de </a:t>
              </a:r>
              <a:r>
                <a:rPr lang="pt-BR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numeração da lista. </a:t>
              </a:r>
              <a:r>
                <a:rPr lang="pt-BR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</a:t>
              </a:r>
              <a:r>
                <a:rPr lang="pt-BR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1, i, 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7" name="Seta dobrada 9"/>
            <p:cNvSpPr/>
            <p:nvPr/>
          </p:nvSpPr>
          <p:spPr>
            <a:xfrm>
              <a:off x="6326687" y="1399376"/>
              <a:ext cx="432457" cy="775504"/>
            </a:xfrm>
            <a:prstGeom prst="ben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Seta dobrada 11"/>
            <p:cNvSpPr/>
            <p:nvPr/>
          </p:nvSpPr>
          <p:spPr>
            <a:xfrm flipV="1">
              <a:off x="5891007" y="3497460"/>
              <a:ext cx="435680" cy="893013"/>
            </a:xfrm>
            <a:prstGeom prst="ben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325627" y="4054202"/>
              <a:ext cx="1412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Itens da </a:t>
              </a:r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lista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Seta em curva para a direita 10"/>
            <p:cNvSpPr/>
            <p:nvPr/>
          </p:nvSpPr>
          <p:spPr>
            <a:xfrm>
              <a:off x="3825967" y="2314785"/>
              <a:ext cx="746862" cy="3172968"/>
            </a:xfrm>
            <a:prstGeom prst="curvedRightArrow">
              <a:avLst>
                <a:gd name="adj1" fmla="val 25000"/>
                <a:gd name="adj2" fmla="val 58042"/>
                <a:gd name="adj3" fmla="val 2572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9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não ordenada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932518" y="4001294"/>
            <a:ext cx="1943471" cy="1630384"/>
            <a:chOff x="5938374" y="2318435"/>
            <a:chExt cx="1943471" cy="1630384"/>
          </a:xfrm>
        </p:grpSpPr>
        <p:sp>
          <p:nvSpPr>
            <p:cNvPr id="5" name="Retângulo 4"/>
            <p:cNvSpPr/>
            <p:nvPr/>
          </p:nvSpPr>
          <p:spPr>
            <a:xfrm>
              <a:off x="6369845" y="2397616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356699" y="274134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22432" y="3088579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297771" y="3435810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267291" y="3777798"/>
              <a:ext cx="1512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1"/>
            <p:cNvSpPr/>
            <p:nvPr/>
          </p:nvSpPr>
          <p:spPr>
            <a:xfrm>
              <a:off x="6041944" y="2318435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27"/>
            <p:cNvSpPr/>
            <p:nvPr/>
          </p:nvSpPr>
          <p:spPr>
            <a:xfrm>
              <a:off x="6014098" y="2663177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28"/>
            <p:cNvSpPr/>
            <p:nvPr/>
          </p:nvSpPr>
          <p:spPr>
            <a:xfrm>
              <a:off x="5984634" y="3018280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29"/>
            <p:cNvSpPr/>
            <p:nvPr/>
          </p:nvSpPr>
          <p:spPr>
            <a:xfrm>
              <a:off x="5959710" y="3359777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30"/>
            <p:cNvSpPr/>
            <p:nvPr/>
          </p:nvSpPr>
          <p:spPr>
            <a:xfrm>
              <a:off x="5938374" y="3698467"/>
              <a:ext cx="250352" cy="25035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838200" y="1999319"/>
            <a:ext cx="4051514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Formadas por símbolos, não apresentam explicitamente uma ordem. São criadas por meio das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e &lt;/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Assim como na ordenada, seus itens são inseridos depois da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&lt;li&gt;.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6032744" y="1656964"/>
            <a:ext cx="4095994" cy="3533705"/>
            <a:chOff x="3708896" y="2138622"/>
            <a:chExt cx="4095994" cy="3533705"/>
          </a:xfrm>
        </p:grpSpPr>
        <p:sp>
          <p:nvSpPr>
            <p:cNvPr id="16" name="Retângulo de cantos arredondados 25"/>
            <p:cNvSpPr/>
            <p:nvPr/>
          </p:nvSpPr>
          <p:spPr>
            <a:xfrm>
              <a:off x="4503356" y="4904740"/>
              <a:ext cx="1623124" cy="76758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26"/>
            <p:cNvSpPr/>
            <p:nvPr/>
          </p:nvSpPr>
          <p:spPr>
            <a:xfrm>
              <a:off x="6229350" y="3921315"/>
              <a:ext cx="1575539" cy="6581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598553" y="2138622"/>
              <a:ext cx="303894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pt-BR" sz="2000" dirty="0" err="1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ul</a:t>
              </a: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endParaRPr lang="pt-BR" sz="2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BR" sz="20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 HTML 5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CSS 3</a:t>
              </a:r>
            </a:p>
            <a:p>
              <a:pPr>
                <a:spcAft>
                  <a:spcPts val="0"/>
                </a:spcAft>
              </a:pP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BR" sz="2000" dirty="0">
                  <a:solidFill>
                    <a:srgbClr val="00B0F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&lt;li&gt; </a:t>
              </a:r>
              <a:r>
                <a:rPr lang="pt-BR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JAVASCRIPT</a:t>
              </a:r>
            </a:p>
            <a:p>
              <a:pPr>
                <a:spcAft>
                  <a:spcPts val="0"/>
                </a:spcAft>
              </a:pP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&lt;/</a:t>
              </a:r>
              <a:r>
                <a:rPr lang="pt-BR" sz="2000" dirty="0" err="1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ul</a:t>
              </a:r>
              <a:r>
                <a:rPr lang="pt-BR" sz="2000" dirty="0" smtClean="0">
                  <a:solidFill>
                    <a:srgbClr val="FF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endParaRPr lang="pt-BR" sz="2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503356" y="4904741"/>
              <a:ext cx="1823601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Início e fim da lista numerada;</a:t>
              </a:r>
              <a:endParaRPr lang="pt-B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Seta para baixo 3"/>
            <p:cNvSpPr/>
            <p:nvPr/>
          </p:nvSpPr>
          <p:spPr>
            <a:xfrm>
              <a:off x="4862975" y="3869813"/>
              <a:ext cx="216169" cy="103492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 dobrada 11"/>
            <p:cNvSpPr/>
            <p:nvPr/>
          </p:nvSpPr>
          <p:spPr>
            <a:xfrm flipV="1">
              <a:off x="5773936" y="3461202"/>
              <a:ext cx="435680" cy="893013"/>
            </a:xfrm>
            <a:prstGeom prst="ben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208556" y="4017944"/>
              <a:ext cx="1596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Tópicos da lista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Seta em curva para a direita 10"/>
            <p:cNvSpPr/>
            <p:nvPr/>
          </p:nvSpPr>
          <p:spPr>
            <a:xfrm>
              <a:off x="3708896" y="2278527"/>
              <a:ext cx="746862" cy="3172968"/>
            </a:xfrm>
            <a:prstGeom prst="curvedRightArrow">
              <a:avLst>
                <a:gd name="adj1" fmla="val 25000"/>
                <a:gd name="adj2" fmla="val 58042"/>
                <a:gd name="adj3" fmla="val 2572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37747" cy="4351338"/>
          </a:xfrm>
        </p:spPr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 smtClean="0"/>
              <a:t>Reproduza em </a:t>
            </a:r>
            <a:r>
              <a:rPr lang="pt-BR" dirty="0" err="1" smtClean="0"/>
              <a:t>html</a:t>
            </a:r>
            <a:r>
              <a:rPr lang="pt-BR" dirty="0" smtClean="0"/>
              <a:t> o texto do arquivo </a:t>
            </a:r>
            <a:r>
              <a:rPr lang="pt-BR" dirty="0" err="1" smtClean="0"/>
              <a:t>word</a:t>
            </a:r>
            <a:r>
              <a:rPr lang="pt-BR" dirty="0" smtClean="0"/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 smtClean="0"/>
              <a:t>Escolha um tema de sua preferência e monte uma estrutura em </a:t>
            </a:r>
            <a:r>
              <a:rPr lang="pt-BR" dirty="0" err="1" smtClean="0"/>
              <a:t>html</a:t>
            </a:r>
            <a:r>
              <a:rPr lang="pt-BR" dirty="0" smtClean="0"/>
              <a:t> que contenha: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Títulos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Um texto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Uma lista ordenada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Uma lista não ordenada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pt-BR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93305" y="1690688"/>
            <a:ext cx="39463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pt-BR" dirty="0" smtClean="0"/>
              <a:t>Reproduza em HTML:</a:t>
            </a:r>
          </a:p>
          <a:p>
            <a:r>
              <a:rPr lang="pt-BR" b="1" dirty="0" smtClean="0"/>
              <a:t>Compras do mês de agosto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Mercado: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Arroz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Feijão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Óleo de soja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Sal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Macarrão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Açougue: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Carne de sol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Carne moída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Peito de frango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Cama, mesa e banho: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Lençol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Fronha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Toalha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Edredon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Arrumar</a:t>
            </a:r>
          </a:p>
          <a:p>
            <a:pPr lvl="1"/>
            <a:r>
              <a:rPr lang="pt-BR" dirty="0" smtClean="0"/>
              <a:t>Banheiro</a:t>
            </a:r>
          </a:p>
          <a:p>
            <a:pPr lvl="1"/>
            <a:r>
              <a:rPr lang="pt-BR" dirty="0" smtClean="0"/>
              <a:t>Cozinha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Almoço,</a:t>
            </a:r>
          </a:p>
          <a:p>
            <a:pPr lvl="1"/>
            <a:r>
              <a:rPr lang="pt-BR" dirty="0" smtClean="0"/>
              <a:t>Salada</a:t>
            </a:r>
          </a:p>
          <a:p>
            <a:pPr lvl="1"/>
            <a:r>
              <a:rPr lang="pt-BR" dirty="0" smtClean="0"/>
              <a:t>Carne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Compras</a:t>
            </a:r>
          </a:p>
          <a:p>
            <a:pPr lvl="1"/>
            <a:r>
              <a:rPr lang="pt-BR" dirty="0" smtClean="0"/>
              <a:t>Mercado</a:t>
            </a:r>
          </a:p>
          <a:p>
            <a:pPr lvl="1"/>
            <a:r>
              <a:rPr lang="pt-BR" dirty="0" smtClean="0"/>
              <a:t>Borracharia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9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42950" y="690413"/>
            <a:ext cx="501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</a:t>
            </a:r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desenvolvimento: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88972" y="2063689"/>
            <a:ext cx="291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Editor de textos</a:t>
            </a:r>
            <a:endParaRPr lang="pt-BR" sz="3200" dirty="0"/>
          </a:p>
        </p:txBody>
      </p:sp>
      <p:cxnSp>
        <p:nvCxnSpPr>
          <p:cNvPr id="6" name="Conector reto 3"/>
          <p:cNvCxnSpPr/>
          <p:nvPr/>
        </p:nvCxnSpPr>
        <p:spPr>
          <a:xfrm>
            <a:off x="887896" y="1398299"/>
            <a:ext cx="771376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5"/>
          <p:cNvCxnSpPr/>
          <p:nvPr/>
        </p:nvCxnSpPr>
        <p:spPr>
          <a:xfrm>
            <a:off x="5345440" y="1867999"/>
            <a:ext cx="0" cy="36985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617657" y="2088246"/>
            <a:ext cx="1984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Navegador</a:t>
            </a:r>
          </a:p>
        </p:txBody>
      </p:sp>
      <p:pic>
        <p:nvPicPr>
          <p:cNvPr id="9" name="Picture 2" descr="Resultado de imagem para navegad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r="27237"/>
          <a:stretch/>
        </p:blipFill>
        <p:spPr bwMode="auto">
          <a:xfrm>
            <a:off x="6292650" y="2899393"/>
            <a:ext cx="2634018" cy="24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note pad edito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48" y="2899393"/>
            <a:ext cx="1439997" cy="14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m para editor brackets html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8" r="19430"/>
          <a:stretch/>
        </p:blipFill>
        <p:spPr bwMode="auto">
          <a:xfrm>
            <a:off x="1885691" y="3877866"/>
            <a:ext cx="1269241" cy="12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bloco de nota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58" y="2839106"/>
            <a:ext cx="1113667" cy="11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sultado de imagem para subli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48" y="4339390"/>
            <a:ext cx="818795" cy="81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10617199" cy="6858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44546" y="4331864"/>
            <a:ext cx="3314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ESSA LINGUAGEM PODE CONTER TEXTOS, IMAGENS, SONS, VÍDEOS DENTRE OUTROS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1353090" y="463860"/>
            <a:ext cx="8318214" cy="2092881"/>
            <a:chOff x="-2304066" y="777902"/>
            <a:chExt cx="8318214" cy="2092881"/>
          </a:xfrm>
        </p:grpSpPr>
        <p:sp>
          <p:nvSpPr>
            <p:cNvPr id="8" name="Retângulo 7"/>
            <p:cNvSpPr/>
            <p:nvPr/>
          </p:nvSpPr>
          <p:spPr>
            <a:xfrm>
              <a:off x="3440112" y="1062441"/>
              <a:ext cx="257403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32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HyperText</a:t>
              </a:r>
              <a:r>
                <a:rPr lang="pt-BR" sz="32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</a:p>
            <a:p>
              <a:r>
                <a:rPr lang="pt-BR" sz="32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Markup</a:t>
              </a:r>
              <a:r>
                <a:rPr lang="pt-BR" sz="32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 </a:t>
              </a:r>
            </a:p>
            <a:p>
              <a:r>
                <a:rPr lang="pt-BR" sz="32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LanguagE</a:t>
              </a:r>
              <a:endParaRPr lang="pt-BR" sz="32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3328416" y="1161156"/>
              <a:ext cx="0" cy="13291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-2304066" y="777902"/>
              <a:ext cx="5135150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3000" dirty="0">
                  <a:solidFill>
                    <a:schemeClr val="bg1"/>
                  </a:solidFill>
                  <a:latin typeface="Lemon/Milk" panose="020B0603050302020204" pitchFamily="34" charset="0"/>
                </a:rPr>
                <a:t>HTML</a:t>
              </a:r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65" y="3020601"/>
            <a:ext cx="2972600" cy="23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66520" y="867071"/>
            <a:ext cx="7955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/>
              <a:t>Em</a:t>
            </a:r>
            <a:r>
              <a:rPr lang="pt-BR" sz="2500" dirty="0">
                <a:solidFill>
                  <a:srgbClr val="F0851D"/>
                </a:solidFill>
              </a:rPr>
              <a:t> 2013</a:t>
            </a:r>
            <a:r>
              <a:rPr lang="pt-BR" sz="2500" dirty="0"/>
              <a:t>, o HTML se torna exclusivamente semântico e apresenta novas </a:t>
            </a:r>
            <a:r>
              <a:rPr lang="pt-BR" sz="2500" dirty="0" smtClean="0"/>
              <a:t>funcionalidades </a:t>
            </a:r>
            <a:r>
              <a:rPr lang="pt-BR" sz="2500" dirty="0"/>
              <a:t>por meio da junção de outras tecnologias, </a:t>
            </a:r>
            <a:r>
              <a:rPr lang="pt-BR" sz="2500" dirty="0" smtClean="0"/>
              <a:t>como </a:t>
            </a:r>
            <a:r>
              <a:rPr lang="pt-BR" sz="2500" dirty="0"/>
              <a:t>CSS e o </a:t>
            </a:r>
            <a:r>
              <a:rPr lang="pt-BR" sz="2500" dirty="0" err="1"/>
              <a:t>JavaScript</a:t>
            </a:r>
            <a:r>
              <a:rPr lang="pt-BR" sz="2500" dirty="0"/>
              <a:t>.</a:t>
            </a:r>
          </a:p>
        </p:txBody>
      </p:sp>
      <p:pic>
        <p:nvPicPr>
          <p:cNvPr id="5" name="Picture 2" descr="Resultado de imagem para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69" y="2558590"/>
            <a:ext cx="5715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 err="1"/>
              <a:t>Tags</a:t>
            </a:r>
            <a:r>
              <a:rPr lang="pt-BR" dirty="0"/>
              <a:t> em </a:t>
            </a:r>
            <a:r>
              <a:rPr lang="pt-BR" dirty="0" smtClean="0"/>
              <a:t>HTML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428778" y="2657051"/>
            <a:ext cx="5790125" cy="2092538"/>
            <a:chOff x="1657981" y="2327512"/>
            <a:chExt cx="5790125" cy="2092538"/>
          </a:xfrm>
        </p:grpSpPr>
        <p:sp>
          <p:nvSpPr>
            <p:cNvPr id="6" name="Retângulo 5"/>
            <p:cNvSpPr/>
            <p:nvPr/>
          </p:nvSpPr>
          <p:spPr>
            <a:xfrm>
              <a:off x="1831717" y="3773719"/>
              <a:ext cx="13961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Tag de início de </a:t>
              </a:r>
              <a:r>
                <a:rPr lang="pt-BR" dirty="0"/>
                <a:t>marcação 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480486" y="3773719"/>
              <a:ext cx="19676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 </a:t>
              </a:r>
              <a:r>
                <a:rPr lang="pt-BR" dirty="0" smtClean="0"/>
                <a:t>Tag com barra, final da marcação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57981" y="2327512"/>
              <a:ext cx="57901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4000" b="1" dirty="0">
                  <a:solidFill>
                    <a:srgbClr val="F0851D"/>
                  </a:solidFill>
                </a:rPr>
                <a:t>&lt;</a:t>
              </a:r>
              <a:r>
                <a:rPr lang="pt-BR" sz="4000" b="1" dirty="0" err="1">
                  <a:solidFill>
                    <a:srgbClr val="F0851D"/>
                  </a:solidFill>
                </a:rPr>
                <a:t>body</a:t>
              </a:r>
              <a:r>
                <a:rPr lang="pt-BR" sz="4000" b="1" dirty="0">
                  <a:solidFill>
                    <a:srgbClr val="F0851D"/>
                  </a:solidFill>
                </a:rPr>
                <a:t>&gt; </a:t>
              </a:r>
              <a:r>
                <a:rPr lang="pt-BR" sz="4000" dirty="0" smtClean="0"/>
                <a:t>Conteúdo </a:t>
              </a:r>
              <a:r>
                <a:rPr lang="pt-BR" sz="4000" b="1" dirty="0" smtClean="0">
                  <a:solidFill>
                    <a:srgbClr val="F0851D"/>
                  </a:solidFill>
                </a:rPr>
                <a:t>&lt;/</a:t>
              </a:r>
              <a:r>
                <a:rPr lang="pt-BR" sz="4000" b="1" dirty="0" err="1">
                  <a:solidFill>
                    <a:srgbClr val="F0851D"/>
                  </a:solidFill>
                </a:rPr>
                <a:t>body</a:t>
              </a:r>
              <a:r>
                <a:rPr lang="pt-BR" sz="4000" b="1" dirty="0">
                  <a:solidFill>
                    <a:srgbClr val="F0851D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23528" y="1284616"/>
            <a:ext cx="8241264" cy="4566803"/>
            <a:chOff x="356767" y="773299"/>
            <a:chExt cx="8241264" cy="4566803"/>
          </a:xfrm>
        </p:grpSpPr>
        <p:grpSp>
          <p:nvGrpSpPr>
            <p:cNvPr id="5" name="Grupo 4"/>
            <p:cNvGrpSpPr/>
            <p:nvPr/>
          </p:nvGrpSpPr>
          <p:grpSpPr>
            <a:xfrm>
              <a:off x="5906279" y="830731"/>
              <a:ext cx="2691752" cy="4349224"/>
              <a:chOff x="5896948" y="762827"/>
              <a:chExt cx="2691752" cy="4349224"/>
            </a:xfrm>
          </p:grpSpPr>
          <p:grpSp>
            <p:nvGrpSpPr>
              <p:cNvPr id="13" name="Grupo 12"/>
              <p:cNvGrpSpPr/>
              <p:nvPr/>
            </p:nvGrpSpPr>
            <p:grpSpPr>
              <a:xfrm>
                <a:off x="5980922" y="762827"/>
                <a:ext cx="2424657" cy="1056913"/>
                <a:chOff x="-2475075" y="-714162"/>
                <a:chExt cx="2424657" cy="1056913"/>
              </a:xfrm>
            </p:grpSpPr>
            <p:sp>
              <p:nvSpPr>
                <p:cNvPr id="20" name="CaixaDeTexto 19"/>
                <p:cNvSpPr txBox="1"/>
                <p:nvPr/>
              </p:nvSpPr>
              <p:spPr>
                <a:xfrm>
                  <a:off x="-2475075" y="-395913"/>
                  <a:ext cx="242465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 smtClean="0"/>
                    <a:t>Delimitam todas as marcações, indicando o </a:t>
                  </a:r>
                  <a:r>
                    <a:rPr lang="pt-BR" sz="1400" dirty="0"/>
                    <a:t>início e fim </a:t>
                  </a:r>
                  <a:r>
                    <a:rPr lang="pt-BR" sz="1400" dirty="0" smtClean="0"/>
                    <a:t>da nossa página HTML;</a:t>
                  </a:r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-2281166" y="-714162"/>
                  <a:ext cx="217373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>
                      <a:solidFill>
                        <a:srgbClr val="2F5597"/>
                      </a:solidFill>
                      <a:latin typeface="Lemon/Milk" panose="020B0603050302020204" pitchFamily="34" charset="0"/>
                    </a:rPr>
                    <a:t>estrutura </a:t>
                  </a:r>
                  <a:r>
                    <a:rPr lang="pt-BR" sz="1400" dirty="0" smtClean="0">
                      <a:solidFill>
                        <a:srgbClr val="2F5597"/>
                      </a:solidFill>
                      <a:latin typeface="Lemon/Milk" panose="020B0603050302020204" pitchFamily="34" charset="0"/>
                    </a:rPr>
                    <a:t>principal</a:t>
                  </a:r>
                  <a:endParaRPr lang="pt-BR" sz="1400" dirty="0">
                    <a:solidFill>
                      <a:srgbClr val="2F5597"/>
                    </a:solidFill>
                    <a:latin typeface="Lemon/Milk" panose="020B0603050302020204" pitchFamily="34" charset="0"/>
                  </a:endParaRPr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5935671" y="2279958"/>
                <a:ext cx="2479432" cy="1046441"/>
                <a:chOff x="414178" y="1153651"/>
                <a:chExt cx="2479432" cy="1046441"/>
              </a:xfrm>
            </p:grpSpPr>
            <p:sp>
              <p:nvSpPr>
                <p:cNvPr id="18" name="CaixaDeTexto 17"/>
                <p:cNvSpPr txBox="1"/>
                <p:nvPr/>
              </p:nvSpPr>
              <p:spPr>
                <a:xfrm>
                  <a:off x="414178" y="1461428"/>
                  <a:ext cx="247943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S</a:t>
                  </a:r>
                  <a:r>
                    <a:rPr lang="pt-BR" sz="1400" dirty="0" smtClean="0"/>
                    <a:t>ão utilizadas para indicar </a:t>
                  </a:r>
                  <a:r>
                    <a:rPr lang="pt-BR" sz="1400" dirty="0"/>
                    <a:t>parâmetros </a:t>
                  </a:r>
                  <a:r>
                    <a:rPr lang="pt-BR" sz="1400" dirty="0" smtClean="0"/>
                    <a:t>comportamentais do documento HTML.</a:t>
                  </a:r>
                  <a:endParaRPr lang="pt-BR" sz="1400" dirty="0"/>
                </a:p>
              </p:txBody>
            </p:sp>
            <p:sp>
              <p:nvSpPr>
                <p:cNvPr id="19" name="CaixaDeTexto 18"/>
                <p:cNvSpPr txBox="1"/>
                <p:nvPr/>
              </p:nvSpPr>
              <p:spPr>
                <a:xfrm>
                  <a:off x="1008162" y="1153651"/>
                  <a:ext cx="12914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>
                      <a:solidFill>
                        <a:srgbClr val="F0851D"/>
                      </a:solidFill>
                      <a:latin typeface="Lemon/Milk" panose="020B0603050302020204" pitchFamily="34" charset="0"/>
                    </a:rPr>
                    <a:t>CABEÇALHO</a:t>
                  </a:r>
                </a:p>
              </p:txBody>
            </p:sp>
          </p:grpSp>
          <p:grpSp>
            <p:nvGrpSpPr>
              <p:cNvPr id="15" name="Grupo 14"/>
              <p:cNvGrpSpPr/>
              <p:nvPr/>
            </p:nvGrpSpPr>
            <p:grpSpPr>
              <a:xfrm>
                <a:off x="5896948" y="3862619"/>
                <a:ext cx="2691752" cy="1249432"/>
                <a:chOff x="-2046554" y="3745953"/>
                <a:chExt cx="2691752" cy="1249432"/>
              </a:xfrm>
            </p:grpSpPr>
            <p:sp>
              <p:nvSpPr>
                <p:cNvPr id="16" name="CaixaDeTexto 15"/>
                <p:cNvSpPr txBox="1"/>
                <p:nvPr/>
              </p:nvSpPr>
              <p:spPr>
                <a:xfrm>
                  <a:off x="-2046554" y="4041278"/>
                  <a:ext cx="269175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D</a:t>
                  </a:r>
                  <a:r>
                    <a:rPr lang="pt-BR" sz="1400" dirty="0" smtClean="0"/>
                    <a:t>elimitam </a:t>
                  </a:r>
                  <a:r>
                    <a:rPr lang="pt-BR" sz="1400" dirty="0"/>
                    <a:t>o corpo do </a:t>
                  </a:r>
                  <a:r>
                    <a:rPr lang="pt-BR" sz="1400" dirty="0" smtClean="0"/>
                    <a:t>documento HTML. </a:t>
                  </a:r>
                  <a:r>
                    <a:rPr lang="pt-BR" sz="1400" dirty="0"/>
                    <a:t>D</a:t>
                  </a:r>
                  <a:r>
                    <a:rPr lang="pt-BR" sz="1400" dirty="0" smtClean="0"/>
                    <a:t>entro delas ficará todo o conteúdo visível da página (textos, imagens, vídeos, </a:t>
                  </a:r>
                  <a:r>
                    <a:rPr lang="pt-BR" sz="1400" dirty="0" err="1" smtClean="0"/>
                    <a:t>etc</a:t>
                  </a:r>
                  <a:r>
                    <a:rPr lang="pt-BR" sz="1400" dirty="0" smtClean="0"/>
                    <a:t>).</a:t>
                  </a:r>
                  <a:endParaRPr lang="pt-BR" sz="1400" dirty="0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-1624040" y="3745953"/>
                  <a:ext cx="18467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 smtClean="0">
                      <a:solidFill>
                        <a:srgbClr val="4F7087"/>
                      </a:solidFill>
                      <a:latin typeface="Lemon/Milk" panose="020B0603050302020204" pitchFamily="34" charset="0"/>
                    </a:rPr>
                    <a:t>CORPO DA PÁGINA</a:t>
                  </a:r>
                  <a:endParaRPr lang="pt-BR" sz="1400" dirty="0">
                    <a:solidFill>
                      <a:srgbClr val="4F7087"/>
                    </a:solidFill>
                    <a:latin typeface="Lemon/Milk" panose="020B0603050302020204" pitchFamily="34" charset="0"/>
                  </a:endParaRPr>
                </a:p>
              </p:txBody>
            </p:sp>
          </p:grpSp>
        </p:grp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72" y="773299"/>
              <a:ext cx="4245520" cy="4566803"/>
            </a:xfrm>
            <a:prstGeom prst="rect">
              <a:avLst/>
            </a:prstGeom>
          </p:spPr>
        </p:pic>
        <p:cxnSp>
          <p:nvCxnSpPr>
            <p:cNvPr id="7" name="Conector angulado 20"/>
            <p:cNvCxnSpPr>
              <a:endCxn id="14" idx="1"/>
            </p:cNvCxnSpPr>
            <p:nvPr/>
          </p:nvCxnSpPr>
          <p:spPr>
            <a:xfrm flipV="1">
              <a:off x="1894114" y="984620"/>
              <a:ext cx="4290048" cy="421588"/>
            </a:xfrm>
            <a:prstGeom prst="bentConnector3">
              <a:avLst>
                <a:gd name="adj1" fmla="val 84799"/>
              </a:avLst>
            </a:prstGeom>
            <a:ln w="19050">
              <a:solidFill>
                <a:srgbClr val="2F5597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33"/>
            <p:cNvSpPr/>
            <p:nvPr/>
          </p:nvSpPr>
          <p:spPr>
            <a:xfrm rot="10800000">
              <a:off x="356767" y="1408096"/>
              <a:ext cx="324368" cy="2212181"/>
            </a:xfrm>
            <a:custGeom>
              <a:avLst/>
              <a:gdLst>
                <a:gd name="connsiteX0" fmla="*/ 0 w 1250302"/>
                <a:gd name="connsiteY0" fmla="*/ 0 h 1455576"/>
                <a:gd name="connsiteX1" fmla="*/ 1250302 w 1250302"/>
                <a:gd name="connsiteY1" fmla="*/ 0 h 1455576"/>
                <a:gd name="connsiteX2" fmla="*/ 1250302 w 1250302"/>
                <a:gd name="connsiteY2" fmla="*/ 1455576 h 1455576"/>
                <a:gd name="connsiteX3" fmla="*/ 0 w 1250302"/>
                <a:gd name="connsiteY3" fmla="*/ 1455576 h 1455576"/>
                <a:gd name="connsiteX4" fmla="*/ 0 w 1250302"/>
                <a:gd name="connsiteY4" fmla="*/ 0 h 145557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0 w 1250302"/>
                <a:gd name="connsiteY4" fmla="*/ 1464906 h 1464906"/>
                <a:gd name="connsiteX5" fmla="*/ 0 w 1250302"/>
                <a:gd name="connsiteY5" fmla="*/ 9330 h 146490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0 w 1250302"/>
                <a:gd name="connsiteY6" fmla="*/ 9330 h 1464906"/>
                <a:gd name="connsiteX0" fmla="*/ 625151 w 1250302"/>
                <a:gd name="connsiteY0" fmla="*/ 186611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625151 w 1250302"/>
                <a:gd name="connsiteY6" fmla="*/ 186611 h 1464906"/>
                <a:gd name="connsiteX0" fmla="*/ 0 w 625151"/>
                <a:gd name="connsiteY0" fmla="*/ 186611 h 1464906"/>
                <a:gd name="connsiteX1" fmla="*/ 9331 w 625151"/>
                <a:gd name="connsiteY1" fmla="*/ 0 h 1464906"/>
                <a:gd name="connsiteX2" fmla="*/ 625151 w 625151"/>
                <a:gd name="connsiteY2" fmla="*/ 9330 h 1464906"/>
                <a:gd name="connsiteX3" fmla="*/ 625151 w 625151"/>
                <a:gd name="connsiteY3" fmla="*/ 1464906 h 1464906"/>
                <a:gd name="connsiteX4" fmla="*/ 9331 w 625151"/>
                <a:gd name="connsiteY4" fmla="*/ 1464906 h 1464906"/>
                <a:gd name="connsiteX5" fmla="*/ 606490 w 625151"/>
                <a:gd name="connsiteY5" fmla="*/ 1446244 h 1464906"/>
                <a:gd name="connsiteX6" fmla="*/ 0 w 625151"/>
                <a:gd name="connsiteY6" fmla="*/ 186611 h 1464906"/>
                <a:gd name="connsiteX0" fmla="*/ 615820 w 615820"/>
                <a:gd name="connsiteY0" fmla="*/ 37321 h 1464906"/>
                <a:gd name="connsiteX1" fmla="*/ 0 w 615820"/>
                <a:gd name="connsiteY1" fmla="*/ 0 h 1464906"/>
                <a:gd name="connsiteX2" fmla="*/ 615820 w 615820"/>
                <a:gd name="connsiteY2" fmla="*/ 9330 h 1464906"/>
                <a:gd name="connsiteX3" fmla="*/ 615820 w 615820"/>
                <a:gd name="connsiteY3" fmla="*/ 1464906 h 1464906"/>
                <a:gd name="connsiteX4" fmla="*/ 0 w 615820"/>
                <a:gd name="connsiteY4" fmla="*/ 1464906 h 1464906"/>
                <a:gd name="connsiteX5" fmla="*/ 597159 w 615820"/>
                <a:gd name="connsiteY5" fmla="*/ 1446244 h 1464906"/>
                <a:gd name="connsiteX6" fmla="*/ 615820 w 615820"/>
                <a:gd name="connsiteY6" fmla="*/ 37321 h 14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820" h="1464906">
                  <a:moveTo>
                    <a:pt x="615820" y="37321"/>
                  </a:moveTo>
                  <a:lnTo>
                    <a:pt x="0" y="0"/>
                  </a:lnTo>
                  <a:lnTo>
                    <a:pt x="615820" y="9330"/>
                  </a:lnTo>
                  <a:lnTo>
                    <a:pt x="615820" y="1464906"/>
                  </a:lnTo>
                  <a:lnTo>
                    <a:pt x="0" y="1464906"/>
                  </a:lnTo>
                  <a:lnTo>
                    <a:pt x="597159" y="1446244"/>
                  </a:lnTo>
                  <a:lnTo>
                    <a:pt x="615820" y="3732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33"/>
            <p:cNvSpPr/>
            <p:nvPr/>
          </p:nvSpPr>
          <p:spPr>
            <a:xfrm rot="10800000">
              <a:off x="1528212" y="1647931"/>
              <a:ext cx="216612" cy="1007708"/>
            </a:xfrm>
            <a:custGeom>
              <a:avLst/>
              <a:gdLst>
                <a:gd name="connsiteX0" fmla="*/ 0 w 1250302"/>
                <a:gd name="connsiteY0" fmla="*/ 0 h 1455576"/>
                <a:gd name="connsiteX1" fmla="*/ 1250302 w 1250302"/>
                <a:gd name="connsiteY1" fmla="*/ 0 h 1455576"/>
                <a:gd name="connsiteX2" fmla="*/ 1250302 w 1250302"/>
                <a:gd name="connsiteY2" fmla="*/ 1455576 h 1455576"/>
                <a:gd name="connsiteX3" fmla="*/ 0 w 1250302"/>
                <a:gd name="connsiteY3" fmla="*/ 1455576 h 1455576"/>
                <a:gd name="connsiteX4" fmla="*/ 0 w 1250302"/>
                <a:gd name="connsiteY4" fmla="*/ 0 h 145557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0 w 1250302"/>
                <a:gd name="connsiteY4" fmla="*/ 1464906 h 1464906"/>
                <a:gd name="connsiteX5" fmla="*/ 0 w 1250302"/>
                <a:gd name="connsiteY5" fmla="*/ 9330 h 146490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0 w 1250302"/>
                <a:gd name="connsiteY6" fmla="*/ 9330 h 1464906"/>
                <a:gd name="connsiteX0" fmla="*/ 625151 w 1250302"/>
                <a:gd name="connsiteY0" fmla="*/ 186611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625151 w 1250302"/>
                <a:gd name="connsiteY6" fmla="*/ 186611 h 1464906"/>
                <a:gd name="connsiteX0" fmla="*/ 0 w 625151"/>
                <a:gd name="connsiteY0" fmla="*/ 186611 h 1464906"/>
                <a:gd name="connsiteX1" fmla="*/ 9331 w 625151"/>
                <a:gd name="connsiteY1" fmla="*/ 0 h 1464906"/>
                <a:gd name="connsiteX2" fmla="*/ 625151 w 625151"/>
                <a:gd name="connsiteY2" fmla="*/ 9330 h 1464906"/>
                <a:gd name="connsiteX3" fmla="*/ 625151 w 625151"/>
                <a:gd name="connsiteY3" fmla="*/ 1464906 h 1464906"/>
                <a:gd name="connsiteX4" fmla="*/ 9331 w 625151"/>
                <a:gd name="connsiteY4" fmla="*/ 1464906 h 1464906"/>
                <a:gd name="connsiteX5" fmla="*/ 606490 w 625151"/>
                <a:gd name="connsiteY5" fmla="*/ 1446244 h 1464906"/>
                <a:gd name="connsiteX6" fmla="*/ 0 w 625151"/>
                <a:gd name="connsiteY6" fmla="*/ 186611 h 1464906"/>
                <a:gd name="connsiteX0" fmla="*/ 615820 w 615820"/>
                <a:gd name="connsiteY0" fmla="*/ 37321 h 1464906"/>
                <a:gd name="connsiteX1" fmla="*/ 0 w 615820"/>
                <a:gd name="connsiteY1" fmla="*/ 0 h 1464906"/>
                <a:gd name="connsiteX2" fmla="*/ 615820 w 615820"/>
                <a:gd name="connsiteY2" fmla="*/ 9330 h 1464906"/>
                <a:gd name="connsiteX3" fmla="*/ 615820 w 615820"/>
                <a:gd name="connsiteY3" fmla="*/ 1464906 h 1464906"/>
                <a:gd name="connsiteX4" fmla="*/ 0 w 615820"/>
                <a:gd name="connsiteY4" fmla="*/ 1464906 h 1464906"/>
                <a:gd name="connsiteX5" fmla="*/ 597159 w 615820"/>
                <a:gd name="connsiteY5" fmla="*/ 1446244 h 1464906"/>
                <a:gd name="connsiteX6" fmla="*/ 615820 w 615820"/>
                <a:gd name="connsiteY6" fmla="*/ 37321 h 14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820" h="1464906">
                  <a:moveTo>
                    <a:pt x="615820" y="37321"/>
                  </a:moveTo>
                  <a:lnTo>
                    <a:pt x="0" y="0"/>
                  </a:lnTo>
                  <a:lnTo>
                    <a:pt x="615820" y="9330"/>
                  </a:lnTo>
                  <a:lnTo>
                    <a:pt x="615820" y="1464906"/>
                  </a:lnTo>
                  <a:lnTo>
                    <a:pt x="0" y="1464906"/>
                  </a:lnTo>
                  <a:lnTo>
                    <a:pt x="597159" y="1446244"/>
                  </a:lnTo>
                  <a:lnTo>
                    <a:pt x="615820" y="37321"/>
                  </a:lnTo>
                  <a:close/>
                </a:path>
              </a:pathLst>
            </a:custGeom>
            <a:ln>
              <a:solidFill>
                <a:srgbClr val="F08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33"/>
            <p:cNvSpPr/>
            <p:nvPr/>
          </p:nvSpPr>
          <p:spPr>
            <a:xfrm rot="10800000">
              <a:off x="2427060" y="2890449"/>
              <a:ext cx="260155" cy="503854"/>
            </a:xfrm>
            <a:custGeom>
              <a:avLst/>
              <a:gdLst>
                <a:gd name="connsiteX0" fmla="*/ 0 w 1250302"/>
                <a:gd name="connsiteY0" fmla="*/ 0 h 1455576"/>
                <a:gd name="connsiteX1" fmla="*/ 1250302 w 1250302"/>
                <a:gd name="connsiteY1" fmla="*/ 0 h 1455576"/>
                <a:gd name="connsiteX2" fmla="*/ 1250302 w 1250302"/>
                <a:gd name="connsiteY2" fmla="*/ 1455576 h 1455576"/>
                <a:gd name="connsiteX3" fmla="*/ 0 w 1250302"/>
                <a:gd name="connsiteY3" fmla="*/ 1455576 h 1455576"/>
                <a:gd name="connsiteX4" fmla="*/ 0 w 1250302"/>
                <a:gd name="connsiteY4" fmla="*/ 0 h 145557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0 w 1250302"/>
                <a:gd name="connsiteY4" fmla="*/ 1464906 h 1464906"/>
                <a:gd name="connsiteX5" fmla="*/ 0 w 1250302"/>
                <a:gd name="connsiteY5" fmla="*/ 9330 h 1464906"/>
                <a:gd name="connsiteX0" fmla="*/ 0 w 1250302"/>
                <a:gd name="connsiteY0" fmla="*/ 9330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0 w 1250302"/>
                <a:gd name="connsiteY6" fmla="*/ 9330 h 1464906"/>
                <a:gd name="connsiteX0" fmla="*/ 625151 w 1250302"/>
                <a:gd name="connsiteY0" fmla="*/ 186611 h 1464906"/>
                <a:gd name="connsiteX1" fmla="*/ 634482 w 1250302"/>
                <a:gd name="connsiteY1" fmla="*/ 0 h 1464906"/>
                <a:gd name="connsiteX2" fmla="*/ 1250302 w 1250302"/>
                <a:gd name="connsiteY2" fmla="*/ 9330 h 1464906"/>
                <a:gd name="connsiteX3" fmla="*/ 1250302 w 1250302"/>
                <a:gd name="connsiteY3" fmla="*/ 1464906 h 1464906"/>
                <a:gd name="connsiteX4" fmla="*/ 634482 w 1250302"/>
                <a:gd name="connsiteY4" fmla="*/ 1464906 h 1464906"/>
                <a:gd name="connsiteX5" fmla="*/ 0 w 1250302"/>
                <a:gd name="connsiteY5" fmla="*/ 1464906 h 1464906"/>
                <a:gd name="connsiteX6" fmla="*/ 625151 w 1250302"/>
                <a:gd name="connsiteY6" fmla="*/ 186611 h 1464906"/>
                <a:gd name="connsiteX0" fmla="*/ 0 w 625151"/>
                <a:gd name="connsiteY0" fmla="*/ 186611 h 1464906"/>
                <a:gd name="connsiteX1" fmla="*/ 9331 w 625151"/>
                <a:gd name="connsiteY1" fmla="*/ 0 h 1464906"/>
                <a:gd name="connsiteX2" fmla="*/ 625151 w 625151"/>
                <a:gd name="connsiteY2" fmla="*/ 9330 h 1464906"/>
                <a:gd name="connsiteX3" fmla="*/ 625151 w 625151"/>
                <a:gd name="connsiteY3" fmla="*/ 1464906 h 1464906"/>
                <a:gd name="connsiteX4" fmla="*/ 9331 w 625151"/>
                <a:gd name="connsiteY4" fmla="*/ 1464906 h 1464906"/>
                <a:gd name="connsiteX5" fmla="*/ 606490 w 625151"/>
                <a:gd name="connsiteY5" fmla="*/ 1446244 h 1464906"/>
                <a:gd name="connsiteX6" fmla="*/ 0 w 625151"/>
                <a:gd name="connsiteY6" fmla="*/ 186611 h 1464906"/>
                <a:gd name="connsiteX0" fmla="*/ 615820 w 615820"/>
                <a:gd name="connsiteY0" fmla="*/ 37321 h 1464906"/>
                <a:gd name="connsiteX1" fmla="*/ 0 w 615820"/>
                <a:gd name="connsiteY1" fmla="*/ 0 h 1464906"/>
                <a:gd name="connsiteX2" fmla="*/ 615820 w 615820"/>
                <a:gd name="connsiteY2" fmla="*/ 9330 h 1464906"/>
                <a:gd name="connsiteX3" fmla="*/ 615820 w 615820"/>
                <a:gd name="connsiteY3" fmla="*/ 1464906 h 1464906"/>
                <a:gd name="connsiteX4" fmla="*/ 0 w 615820"/>
                <a:gd name="connsiteY4" fmla="*/ 1464906 h 1464906"/>
                <a:gd name="connsiteX5" fmla="*/ 597159 w 615820"/>
                <a:gd name="connsiteY5" fmla="*/ 1446244 h 1464906"/>
                <a:gd name="connsiteX6" fmla="*/ 615820 w 615820"/>
                <a:gd name="connsiteY6" fmla="*/ 37321 h 14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820" h="1464906">
                  <a:moveTo>
                    <a:pt x="615820" y="37321"/>
                  </a:moveTo>
                  <a:lnTo>
                    <a:pt x="0" y="0"/>
                  </a:lnTo>
                  <a:lnTo>
                    <a:pt x="615820" y="9330"/>
                  </a:lnTo>
                  <a:lnTo>
                    <a:pt x="615820" y="1464906"/>
                  </a:lnTo>
                  <a:lnTo>
                    <a:pt x="0" y="1464906"/>
                  </a:lnTo>
                  <a:lnTo>
                    <a:pt x="597159" y="1446244"/>
                  </a:lnTo>
                  <a:lnTo>
                    <a:pt x="615820" y="37321"/>
                  </a:lnTo>
                  <a:close/>
                </a:path>
              </a:pathLst>
            </a:custGeom>
            <a:ln>
              <a:solidFill>
                <a:srgbClr val="4F7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angulado 36"/>
            <p:cNvCxnSpPr/>
            <p:nvPr/>
          </p:nvCxnSpPr>
          <p:spPr>
            <a:xfrm>
              <a:off x="2687215" y="1647931"/>
              <a:ext cx="3765762" cy="8239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0851D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38"/>
            <p:cNvCxnSpPr/>
            <p:nvPr/>
          </p:nvCxnSpPr>
          <p:spPr>
            <a:xfrm>
              <a:off x="3640842" y="2890449"/>
              <a:ext cx="2601339" cy="1181622"/>
            </a:xfrm>
            <a:prstGeom prst="bentConnector3">
              <a:avLst>
                <a:gd name="adj1" fmla="val 35653"/>
              </a:avLst>
            </a:prstGeom>
            <a:ln w="19050">
              <a:solidFill>
                <a:srgbClr val="4F7087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4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Títulos</a:t>
            </a:r>
            <a:endParaRPr lang="pt-BR" dirty="0"/>
          </a:p>
        </p:txBody>
      </p:sp>
      <p:pic>
        <p:nvPicPr>
          <p:cNvPr id="4" name="Picture 2" descr="Resultado de imagem para TAGS hea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/>
          <a:stretch/>
        </p:blipFill>
        <p:spPr bwMode="auto">
          <a:xfrm>
            <a:off x="536592" y="2539619"/>
            <a:ext cx="3710286" cy="28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257040" y="219351"/>
            <a:ext cx="641095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Inserção de Títulos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&lt;H1&gt;Curso 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pt-B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Programação Web&lt;/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pt-B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H2&gt;1.1 Hipertexto&lt;/H2&gt;</a:t>
            </a:r>
          </a:p>
          <a:p>
            <a:r>
              <a:rPr lang="pt-B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H3&gt;1.1.1 HTML - Semântica&lt;/H3&gt;</a:t>
            </a:r>
          </a:p>
          <a:p>
            <a:r>
              <a:rPr lang="pt-B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151022" y="583095"/>
            <a:ext cx="0" cy="5659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&lt;BR&gt; e &lt;HR&gt;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690688"/>
            <a:ext cx="887564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inserir uma quebra de linha sem acrescentar espaços extras entre linhas utilizamos &lt;BR</a:t>
            </a:r>
            <a:r>
              <a:rPr lang="pt-BR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 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TAG não precisa ser finalizada com &lt;/BR</a:t>
            </a:r>
            <a:r>
              <a:rPr lang="pt-BR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desenhar uma linha horizontal no documento basta inserir a TAG &lt;HR&gt;, não precisa finalizar &lt;/HR</a:t>
            </a:r>
            <a:r>
              <a:rPr lang="pt-BR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</a:p>
          <a:p>
            <a:r>
              <a:rPr lang="pt-BR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Podemos 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também personalizar a linha horizontal</a:t>
            </a:r>
            <a:r>
              <a:rPr lang="pt-BR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&lt;HR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=”n%”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=”posição”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=”n” color=”Cor”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noshade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Parágrafos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59" y="988160"/>
            <a:ext cx="513331" cy="51333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25877" y="2313723"/>
            <a:ext cx="77301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HTML considera os parágrafos como blocos de textos e o espalha da melhor maneira possível no navegador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25877" y="3629014"/>
            <a:ext cx="773015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criar parágrafos utilizamos as marcações 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p&gt;</a:t>
            </a:r>
            <a:r>
              <a:rPr lang="pt-B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&lt;/p</a:t>
            </a:r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490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Abadi MT Condensed Extra Bold</vt:lpstr>
      <vt:lpstr>Arial</vt:lpstr>
      <vt:lpstr>Calibri</vt:lpstr>
      <vt:lpstr>Calibri Light</vt:lpstr>
      <vt:lpstr>Courier New</vt:lpstr>
      <vt:lpstr>Lemon/Milk</vt:lpstr>
      <vt:lpstr>Mangal</vt:lpstr>
      <vt:lpstr>Times New Roman</vt:lpstr>
      <vt:lpstr>Trebuchet MS</vt:lpstr>
      <vt:lpstr>Tema do Office</vt:lpstr>
      <vt:lpstr> AULA 1 - Títulos, parágrafos, listas</vt:lpstr>
      <vt:lpstr>Apresentação do PowerPoint</vt:lpstr>
      <vt:lpstr>Apresentação do PowerPoint</vt:lpstr>
      <vt:lpstr>Apresentação do PowerPoint</vt:lpstr>
      <vt:lpstr>Exemplos de Tags em HTML</vt:lpstr>
      <vt:lpstr>Apresentação do PowerPoint</vt:lpstr>
      <vt:lpstr>Títulos</vt:lpstr>
      <vt:lpstr>&lt;BR&gt; e &lt;HR&gt;</vt:lpstr>
      <vt:lpstr>Parágrafos</vt:lpstr>
      <vt:lpstr>Lista Ordenada</vt:lpstr>
      <vt:lpstr>Lista não ordenada</vt:lpstr>
      <vt:lpstr>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Exemplos Práticos - Menu</dc:title>
  <dc:creator>Professor</dc:creator>
  <cp:lastModifiedBy>PRISCILA HENRIQUE MEDEIRO DOS SANTOS GIGUEIRA</cp:lastModifiedBy>
  <cp:revision>35</cp:revision>
  <dcterms:created xsi:type="dcterms:W3CDTF">2017-09-29T17:38:29Z</dcterms:created>
  <dcterms:modified xsi:type="dcterms:W3CDTF">2018-08-07T18:02:27Z</dcterms:modified>
</cp:coreProperties>
</file>