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6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0538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290538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0617724" y="0"/>
            <a:ext cx="1574276" cy="32212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0" u="sng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Objetivo:</a:t>
            </a:r>
            <a:r>
              <a:rPr lang="pt-BR" sz="1800" b="1" u="sng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HTML</a:t>
            </a:r>
            <a:r>
              <a:rPr lang="pt-BR" sz="28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pt-BR" sz="18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Imagens Tabelas Hiperlinks</a:t>
            </a:r>
            <a:br>
              <a:rPr lang="pt-BR" sz="18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pt-BR" sz="1800" b="1" u="sng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CSS:</a:t>
            </a:r>
            <a:r>
              <a:rPr lang="pt-BR" sz="1800" b="1" u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1800" b="0" u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pt-BR" sz="18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ipos Seletores(</a:t>
            </a:r>
            <a:r>
              <a:rPr lang="pt-BR" sz="1800" b="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Tags</a:t>
            </a:r>
            <a:r>
              <a:rPr lang="pt-BR" sz="18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Classe, ID)</a:t>
            </a:r>
            <a:endParaRPr lang="pt-BR" sz="1800" b="0" u="sng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10617724" y="3221246"/>
            <a:ext cx="1574276" cy="2030274"/>
          </a:xfrm>
          <a:prstGeom prst="rect">
            <a:avLst/>
          </a:prstGeom>
          <a:solidFill>
            <a:srgbClr val="F0851D"/>
          </a:solidFill>
          <a:ln>
            <a:solidFill>
              <a:srgbClr val="F08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Priscila </a:t>
            </a:r>
            <a:r>
              <a:rPr lang="pt-BR" sz="3000" dirty="0" err="1"/>
              <a:t>Gigueira</a:t>
            </a:r>
            <a:endParaRPr lang="pt-BR" sz="3000" dirty="0"/>
          </a:p>
        </p:txBody>
      </p:sp>
      <p:pic>
        <p:nvPicPr>
          <p:cNvPr id="9" name="Picture 2" descr="Resultado de imagem para senac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43" y="5610817"/>
            <a:ext cx="1271157" cy="7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D493-D7D1-47C7-8F50-BA3B6CE5BFEA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rbuzzcoffee.com/images/corporate/ceo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7823" y="2172196"/>
            <a:ext cx="9883951" cy="1997467"/>
          </a:xfrm>
        </p:spPr>
        <p:txBody>
          <a:bodyPr>
            <a:noAutofit/>
          </a:bodyPr>
          <a:lstStyle/>
          <a:p>
            <a:pPr algn="l"/>
            <a: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				AULA 2</a:t>
            </a:r>
            <a:b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HTML: Imagens, Tabelas, Hiperlinks</a:t>
            </a:r>
            <a:b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CSS: tipos, seletores(</a:t>
            </a:r>
            <a:r>
              <a:rPr lang="pt-BR" sz="3000" b="1" dirty="0" err="1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Tags</a:t>
            </a:r>
            <a: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, Classe, ID)</a:t>
            </a:r>
          </a:p>
        </p:txBody>
      </p:sp>
      <p:pic>
        <p:nvPicPr>
          <p:cNvPr id="1026" name="Picture 2" descr="Resultado de imagem para logo senac 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83" y="5022761"/>
            <a:ext cx="2307119" cy="1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798490" cy="5022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022761"/>
            <a:ext cx="798490" cy="183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5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67672" cy="4351338"/>
          </a:xfrm>
        </p:spPr>
        <p:txBody>
          <a:bodyPr/>
          <a:lstStyle/>
          <a:p>
            <a:r>
              <a:rPr lang="pt-BR" dirty="0"/>
              <a:t>Do arquivo</a:t>
            </a:r>
          </a:p>
          <a:p>
            <a:pPr marL="0" indent="0">
              <a:buNone/>
            </a:pPr>
            <a:r>
              <a:rPr lang="pt-BR" sz="2200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dirty="0"/>
              <a:t>=“</a:t>
            </a:r>
            <a:r>
              <a:rPr lang="pt-BR" sz="2200" dirty="0" err="1"/>
              <a:t>images</a:t>
            </a:r>
            <a:r>
              <a:rPr lang="pt-BR" sz="2200" dirty="0"/>
              <a:t>/drinks.gif”/&gt;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dirty="0"/>
              <a:t>Por meio de URL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dirty="0" err="1"/>
              <a:t>src</a:t>
            </a:r>
            <a:r>
              <a:rPr lang="pt-BR" sz="2200" dirty="0"/>
              <a:t>=</a:t>
            </a:r>
            <a:r>
              <a:rPr lang="pt-BR" sz="2200" u="sng" dirty="0">
                <a:hlinkClick r:id="rId2"/>
              </a:rPr>
              <a:t>http://www.starbuzzcoffee.com/images/corporate/ceo.jpg</a:t>
            </a:r>
            <a:r>
              <a:rPr lang="pt-BR" sz="2200" dirty="0"/>
              <a:t>/&gt;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dirty="0"/>
              <a:t>Redimensionando Imagem no HTML</a:t>
            </a:r>
          </a:p>
          <a:p>
            <a:pPr marL="457200" lvl="1" indent="0">
              <a:buNone/>
            </a:pPr>
            <a:r>
              <a:rPr lang="pt-BR" sz="2200" dirty="0"/>
              <a:t>	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dirty="0" err="1"/>
              <a:t>src</a:t>
            </a:r>
            <a:r>
              <a:rPr lang="pt-BR" sz="2200" dirty="0"/>
              <a:t>=”</a:t>
            </a:r>
            <a:r>
              <a:rPr lang="pt-BR" sz="2200" dirty="0" err="1"/>
              <a:t>images</a:t>
            </a:r>
            <a:r>
              <a:rPr lang="pt-BR" sz="2200" dirty="0"/>
              <a:t>/drinks.gif” </a:t>
            </a:r>
            <a:r>
              <a:rPr lang="pt-BR" sz="2200" dirty="0" err="1">
                <a:solidFill>
                  <a:srgbClr val="FF0000"/>
                </a:solidFill>
              </a:rPr>
              <a:t>width</a:t>
            </a:r>
            <a:r>
              <a:rPr lang="pt-BR" sz="2200" dirty="0">
                <a:solidFill>
                  <a:srgbClr val="FF0000"/>
                </a:solidFill>
              </a:rPr>
              <a:t>=“48” </a:t>
            </a:r>
            <a:r>
              <a:rPr lang="pt-BR" sz="2200" dirty="0" err="1">
                <a:solidFill>
                  <a:srgbClr val="FF0000"/>
                </a:solidFill>
              </a:rPr>
              <a:t>height</a:t>
            </a:r>
            <a:r>
              <a:rPr lang="pt-BR" sz="2200" dirty="0">
                <a:solidFill>
                  <a:srgbClr val="FF0000"/>
                </a:solidFill>
              </a:rPr>
              <a:t>=“100”/</a:t>
            </a:r>
            <a:r>
              <a:rPr lang="pt-BR" sz="2200" dirty="0"/>
              <a:t>&gt;  </a:t>
            </a:r>
          </a:p>
        </p:txBody>
      </p:sp>
    </p:spTree>
    <p:extLst>
      <p:ext uri="{BB962C8B-B14F-4D97-AF65-F5344CB8AC3E}">
        <p14:creationId xmlns:p14="http://schemas.microsoft.com/office/powerpoint/2010/main" val="7801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Hiperlinks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31096" cy="4351338"/>
          </a:xfrm>
        </p:spPr>
        <p:txBody>
          <a:bodyPr>
            <a:normAutofit/>
          </a:bodyPr>
          <a:lstStyle/>
          <a:p>
            <a:r>
              <a:rPr lang="pt-BR" dirty="0"/>
              <a:t>Redirecionando para um arquivo HTML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=“aula1.html”&gt; Acesse a aula1&lt;/a&gt;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/>
              <a:t>Redirecionando para um site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=“http://www.facebook.com”&gt; Facebook&lt;/a&gt;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/>
              <a:t>Imagem com hiperlink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www.google.com.br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”&gt; &lt;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img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google.png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=“48” 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9346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318313" y="1698591"/>
            <a:ext cx="1237844" cy="495137"/>
            <a:chOff x="1416" y="227378"/>
            <a:chExt cx="1237844" cy="495137"/>
          </a:xfrm>
        </p:grpSpPr>
        <p:sp>
          <p:nvSpPr>
            <p:cNvPr id="50" name="Divisa 49"/>
            <p:cNvSpPr/>
            <p:nvPr/>
          </p:nvSpPr>
          <p:spPr>
            <a:xfrm>
              <a:off x="1416" y="22737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Divisa 4"/>
            <p:cNvSpPr/>
            <p:nvPr/>
          </p:nvSpPr>
          <p:spPr>
            <a:xfrm>
              <a:off x="248985" y="22737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table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395238" y="1690688"/>
            <a:ext cx="5218643" cy="510943"/>
            <a:chOff x="1078341" y="219475"/>
            <a:chExt cx="5218643" cy="510943"/>
          </a:xfrm>
        </p:grpSpPr>
        <p:sp>
          <p:nvSpPr>
            <p:cNvPr id="48" name="Divisa 47"/>
            <p:cNvSpPr/>
            <p:nvPr/>
          </p:nvSpPr>
          <p:spPr>
            <a:xfrm>
              <a:off x="1078341" y="21947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Divisa 6"/>
            <p:cNvSpPr/>
            <p:nvPr/>
          </p:nvSpPr>
          <p:spPr>
            <a:xfrm>
              <a:off x="1333813" y="21947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Inicia tudo! Quando você quiser criar uma tabela comece por aqui;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318313" y="2278854"/>
            <a:ext cx="1237844" cy="495137"/>
            <a:chOff x="1416" y="807641"/>
            <a:chExt cx="1237844" cy="495137"/>
          </a:xfrm>
        </p:grpSpPr>
        <p:sp>
          <p:nvSpPr>
            <p:cNvPr id="46" name="Divisa 45"/>
            <p:cNvSpPr/>
            <p:nvPr/>
          </p:nvSpPr>
          <p:spPr>
            <a:xfrm>
              <a:off x="1416" y="80764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Divisa 8"/>
            <p:cNvSpPr/>
            <p:nvPr/>
          </p:nvSpPr>
          <p:spPr>
            <a:xfrm>
              <a:off x="248985" y="80764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table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95238" y="2270951"/>
            <a:ext cx="5218643" cy="510943"/>
            <a:chOff x="1078341" y="799738"/>
            <a:chExt cx="5218643" cy="510943"/>
          </a:xfrm>
        </p:grpSpPr>
        <p:sp>
          <p:nvSpPr>
            <p:cNvPr id="44" name="Divisa 43"/>
            <p:cNvSpPr/>
            <p:nvPr/>
          </p:nvSpPr>
          <p:spPr>
            <a:xfrm>
              <a:off x="1078341" y="79973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Divisa 10"/>
            <p:cNvSpPr/>
            <p:nvPr/>
          </p:nvSpPr>
          <p:spPr>
            <a:xfrm>
              <a:off x="1333813" y="79973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a construção de uma tabela;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318313" y="2859118"/>
            <a:ext cx="1237844" cy="495137"/>
            <a:chOff x="1416" y="1387905"/>
            <a:chExt cx="1237844" cy="495137"/>
          </a:xfrm>
        </p:grpSpPr>
        <p:sp>
          <p:nvSpPr>
            <p:cNvPr id="42" name="Divisa 41"/>
            <p:cNvSpPr/>
            <p:nvPr/>
          </p:nvSpPr>
          <p:spPr>
            <a:xfrm>
              <a:off x="1416" y="1387905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Divisa 12"/>
            <p:cNvSpPr/>
            <p:nvPr/>
          </p:nvSpPr>
          <p:spPr>
            <a:xfrm>
              <a:off x="248985" y="1387905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th</a:t>
              </a:r>
              <a:r>
                <a:rPr lang="pt-BR" sz="1600" b="1" kern="1200" dirty="0"/>
                <a:t>&gt;</a:t>
              </a:r>
              <a:endParaRPr lang="pt-BR" sz="1600" kern="12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395238" y="2851215"/>
            <a:ext cx="5218643" cy="510943"/>
            <a:chOff x="1078341" y="1380002"/>
            <a:chExt cx="5218643" cy="510943"/>
          </a:xfrm>
        </p:grpSpPr>
        <p:sp>
          <p:nvSpPr>
            <p:cNvPr id="40" name="Divisa 39"/>
            <p:cNvSpPr/>
            <p:nvPr/>
          </p:nvSpPr>
          <p:spPr>
            <a:xfrm>
              <a:off x="1078341" y="1380002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Divisa 14"/>
            <p:cNvSpPr/>
            <p:nvPr/>
          </p:nvSpPr>
          <p:spPr>
            <a:xfrm>
              <a:off x="1333813" y="1380002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O que estiver nessa </a:t>
              </a:r>
              <a:r>
                <a:rPr lang="pt-BR" sz="1800" kern="1200" dirty="0" err="1"/>
                <a:t>tag</a:t>
              </a:r>
              <a:r>
                <a:rPr lang="pt-BR" sz="1800" kern="1200" dirty="0"/>
                <a:t> serão os títulos de cada coluna;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318313" y="3439381"/>
            <a:ext cx="1237844" cy="495137"/>
            <a:chOff x="1416" y="1968168"/>
            <a:chExt cx="1237844" cy="495137"/>
          </a:xfrm>
        </p:grpSpPr>
        <p:sp>
          <p:nvSpPr>
            <p:cNvPr id="38" name="Divisa 37"/>
            <p:cNvSpPr/>
            <p:nvPr/>
          </p:nvSpPr>
          <p:spPr>
            <a:xfrm>
              <a:off x="1416" y="196816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Divisa 16"/>
            <p:cNvSpPr/>
            <p:nvPr/>
          </p:nvSpPr>
          <p:spPr>
            <a:xfrm>
              <a:off x="248985" y="196816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th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395238" y="3431478"/>
            <a:ext cx="5218643" cy="510943"/>
            <a:chOff x="1078341" y="1960265"/>
            <a:chExt cx="5218643" cy="510943"/>
          </a:xfrm>
        </p:grpSpPr>
        <p:sp>
          <p:nvSpPr>
            <p:cNvPr id="36" name="Divisa 35"/>
            <p:cNvSpPr/>
            <p:nvPr/>
          </p:nvSpPr>
          <p:spPr>
            <a:xfrm>
              <a:off x="1078341" y="196026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ivisa 18"/>
            <p:cNvSpPr/>
            <p:nvPr/>
          </p:nvSpPr>
          <p:spPr>
            <a:xfrm>
              <a:off x="1333813" y="196026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título de uma coluna;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318313" y="4019644"/>
            <a:ext cx="1237844" cy="495137"/>
            <a:chOff x="1416" y="2548431"/>
            <a:chExt cx="1237844" cy="495137"/>
          </a:xfrm>
        </p:grpSpPr>
        <p:sp>
          <p:nvSpPr>
            <p:cNvPr id="34" name="Divisa 33"/>
            <p:cNvSpPr/>
            <p:nvPr/>
          </p:nvSpPr>
          <p:spPr>
            <a:xfrm>
              <a:off x="1416" y="254843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Divisa 20"/>
            <p:cNvSpPr/>
            <p:nvPr/>
          </p:nvSpPr>
          <p:spPr>
            <a:xfrm>
              <a:off x="248985" y="254843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tr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395238" y="4011741"/>
            <a:ext cx="5218643" cy="510943"/>
            <a:chOff x="1078341" y="2540528"/>
            <a:chExt cx="5218643" cy="510943"/>
          </a:xfrm>
        </p:grpSpPr>
        <p:sp>
          <p:nvSpPr>
            <p:cNvPr id="32" name="Divisa 31"/>
            <p:cNvSpPr/>
            <p:nvPr/>
          </p:nvSpPr>
          <p:spPr>
            <a:xfrm>
              <a:off x="1078341" y="254052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Divisa 22"/>
            <p:cNvSpPr/>
            <p:nvPr/>
          </p:nvSpPr>
          <p:spPr>
            <a:xfrm>
              <a:off x="1333813" y="254052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Inicia cada linha da tabela. Tudo o que está na frente dessa </a:t>
              </a:r>
              <a:r>
                <a:rPr lang="pt-BR" sz="1800" kern="1200" dirty="0" err="1"/>
                <a:t>tag</a:t>
              </a:r>
              <a:r>
                <a:rPr lang="pt-BR" sz="1800" kern="1200" dirty="0"/>
                <a:t> é </a:t>
              </a:r>
              <a:r>
                <a:rPr lang="pt-BR" sz="1800" b="1" kern="1200" dirty="0">
                  <a:solidFill>
                    <a:srgbClr val="C00000"/>
                  </a:solidFill>
                </a:rPr>
                <a:t>UMA</a:t>
              </a:r>
              <a:r>
                <a:rPr lang="pt-BR" sz="1800" kern="1200" dirty="0"/>
                <a:t> linha na tabela;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318313" y="4599907"/>
            <a:ext cx="1237844" cy="495137"/>
            <a:chOff x="1416" y="3128694"/>
            <a:chExt cx="1237844" cy="495137"/>
          </a:xfrm>
        </p:grpSpPr>
        <p:sp>
          <p:nvSpPr>
            <p:cNvPr id="30" name="Divisa 29"/>
            <p:cNvSpPr/>
            <p:nvPr/>
          </p:nvSpPr>
          <p:spPr>
            <a:xfrm>
              <a:off x="1416" y="3128694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Divisa 24"/>
            <p:cNvSpPr/>
            <p:nvPr/>
          </p:nvSpPr>
          <p:spPr>
            <a:xfrm>
              <a:off x="248985" y="3128694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tr</a:t>
              </a:r>
              <a:r>
                <a:rPr lang="pt-BR" sz="1600" b="1" kern="1200" dirty="0"/>
                <a:t>&gt;  </a:t>
              </a:r>
              <a:endParaRPr lang="pt-BR" sz="1600" kern="12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95238" y="4592004"/>
            <a:ext cx="5218643" cy="510943"/>
            <a:chOff x="1078341" y="3120791"/>
            <a:chExt cx="5218643" cy="510943"/>
          </a:xfrm>
        </p:grpSpPr>
        <p:sp>
          <p:nvSpPr>
            <p:cNvPr id="28" name="Divisa 27"/>
            <p:cNvSpPr/>
            <p:nvPr/>
          </p:nvSpPr>
          <p:spPr>
            <a:xfrm>
              <a:off x="1078341" y="3120791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Divisa 26"/>
            <p:cNvSpPr/>
            <p:nvPr/>
          </p:nvSpPr>
          <p:spPr>
            <a:xfrm>
              <a:off x="1333813" y="3120791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conteúdo da linha da tabela; 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318313" y="5180171"/>
            <a:ext cx="1237844" cy="495137"/>
            <a:chOff x="1416" y="3708958"/>
            <a:chExt cx="1237844" cy="495137"/>
          </a:xfrm>
        </p:grpSpPr>
        <p:sp>
          <p:nvSpPr>
            <p:cNvPr id="26" name="Divisa 25"/>
            <p:cNvSpPr/>
            <p:nvPr/>
          </p:nvSpPr>
          <p:spPr>
            <a:xfrm>
              <a:off x="1416" y="3708958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Divisa 28"/>
            <p:cNvSpPr/>
            <p:nvPr/>
          </p:nvSpPr>
          <p:spPr>
            <a:xfrm>
              <a:off x="248985" y="3708958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</a:t>
              </a:r>
              <a:r>
                <a:rPr lang="pt-BR" sz="1600" b="1" kern="1200" dirty="0" err="1"/>
                <a:t>td</a:t>
              </a:r>
              <a:r>
                <a:rPr lang="pt-BR" sz="1600" b="1" kern="1200" dirty="0"/>
                <a:t>&gt; </a:t>
              </a:r>
              <a:endParaRPr lang="pt-BR" sz="1600" kern="12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95238" y="5172268"/>
            <a:ext cx="5218643" cy="510943"/>
            <a:chOff x="1078341" y="3701055"/>
            <a:chExt cx="5218643" cy="510943"/>
          </a:xfrm>
        </p:grpSpPr>
        <p:sp>
          <p:nvSpPr>
            <p:cNvPr id="24" name="Divisa 23"/>
            <p:cNvSpPr/>
            <p:nvPr/>
          </p:nvSpPr>
          <p:spPr>
            <a:xfrm>
              <a:off x="1078341" y="3701055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ivisa 30"/>
            <p:cNvSpPr/>
            <p:nvPr/>
          </p:nvSpPr>
          <p:spPr>
            <a:xfrm>
              <a:off x="1333813" y="3701055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Representa o começo do conteúdo de cada célula;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318313" y="5760434"/>
            <a:ext cx="1237844" cy="495137"/>
            <a:chOff x="1416" y="4289221"/>
            <a:chExt cx="1237844" cy="495137"/>
          </a:xfrm>
        </p:grpSpPr>
        <p:sp>
          <p:nvSpPr>
            <p:cNvPr id="22" name="Divisa 21"/>
            <p:cNvSpPr/>
            <p:nvPr/>
          </p:nvSpPr>
          <p:spPr>
            <a:xfrm>
              <a:off x="1416" y="4289221"/>
              <a:ext cx="1237844" cy="495137"/>
            </a:xfrm>
            <a:prstGeom prst="chevron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Divisa 32"/>
            <p:cNvSpPr/>
            <p:nvPr/>
          </p:nvSpPr>
          <p:spPr>
            <a:xfrm>
              <a:off x="248985" y="4289221"/>
              <a:ext cx="742707" cy="495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&lt;/</a:t>
              </a:r>
              <a:r>
                <a:rPr lang="pt-BR" sz="1600" b="1" kern="1200" dirty="0" err="1"/>
                <a:t>td</a:t>
              </a:r>
              <a:r>
                <a:rPr lang="pt-BR" sz="1600" b="1" kern="1200" dirty="0"/>
                <a:t>&gt;</a:t>
              </a:r>
              <a:endParaRPr lang="pt-BR" sz="1600" kern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395238" y="5752531"/>
            <a:ext cx="5218643" cy="510943"/>
            <a:chOff x="1078341" y="4281318"/>
            <a:chExt cx="5218643" cy="510943"/>
          </a:xfrm>
        </p:grpSpPr>
        <p:sp>
          <p:nvSpPr>
            <p:cNvPr id="20" name="Divisa 19"/>
            <p:cNvSpPr/>
            <p:nvPr/>
          </p:nvSpPr>
          <p:spPr>
            <a:xfrm>
              <a:off x="1078341" y="4281318"/>
              <a:ext cx="5218643" cy="510943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ivisa 34"/>
            <p:cNvSpPr/>
            <p:nvPr/>
          </p:nvSpPr>
          <p:spPr>
            <a:xfrm>
              <a:off x="1333813" y="4281318"/>
              <a:ext cx="4707700" cy="510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1430" rIns="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/>
                <a:t>Encerra o conteúdo de cada célula;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8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CSS: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4384"/>
            <a:ext cx="9476232" cy="5313616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 err="1">
                <a:solidFill>
                  <a:schemeClr val="accent2"/>
                </a:solidFill>
              </a:rPr>
              <a:t>Inline</a:t>
            </a:r>
            <a:r>
              <a:rPr lang="pt-BR" dirty="0"/>
              <a:t>, os </a:t>
            </a:r>
            <a:r>
              <a:rPr lang="pt-BR" i="1" dirty="0"/>
              <a:t>estilos CSS </a:t>
            </a:r>
            <a:r>
              <a:rPr lang="pt-BR" dirty="0"/>
              <a:t>são aplicados diretamente dentro da </a:t>
            </a:r>
            <a:r>
              <a:rPr lang="pt-BR" i="1" dirty="0" err="1"/>
              <a:t>tag</a:t>
            </a:r>
            <a:endParaRPr lang="pt-BR" i="1" dirty="0"/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&lt;h2 </a:t>
            </a:r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font-family:verdana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   color: </a:t>
            </a:r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;”&gt;</a:t>
            </a:r>
          </a:p>
          <a:p>
            <a:pPr marL="0" indent="0">
              <a:buNone/>
            </a:pP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i="1" dirty="0">
                <a:solidFill>
                  <a:schemeClr val="accent2"/>
                </a:solidFill>
              </a:rPr>
              <a:t>Incorporado</a:t>
            </a:r>
            <a:r>
              <a:rPr lang="pt-BR" dirty="0"/>
              <a:t>, o estilo dentro da </a:t>
            </a:r>
            <a:r>
              <a:rPr lang="pt-BR" i="1" dirty="0"/>
              <a:t>seção </a:t>
            </a:r>
            <a:r>
              <a:rPr lang="pt-BR" i="1" dirty="0" err="1"/>
              <a:t>head</a:t>
            </a:r>
            <a:r>
              <a:rPr lang="pt-BR" dirty="0"/>
              <a:t>, utilizando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 &lt;style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"&gt; 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          h1 {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color:blue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} 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          &lt;/style&gt; </a:t>
            </a:r>
            <a:b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&lt;/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</a:p>
          <a:p>
            <a:pPr marL="457200" lvl="1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i="1" dirty="0">
                <a:solidFill>
                  <a:schemeClr val="accent2"/>
                </a:solidFill>
              </a:rPr>
              <a:t>Externo</a:t>
            </a:r>
            <a:r>
              <a:rPr lang="pt-BR" dirty="0"/>
              <a:t>, usa-se o elemento link para</a:t>
            </a:r>
            <a:r>
              <a:rPr lang="pt-BR" i="1" dirty="0"/>
              <a:t> incorporar o documento CSS externo ao documento HTML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	&lt;link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stylesheet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href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estilo.css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/&gt; 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	&lt;/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</a:t>
            </a:r>
          </a:p>
        </p:txBody>
      </p:sp>
    </p:spTree>
    <p:extLst>
      <p:ext uri="{BB962C8B-B14F-4D97-AF65-F5344CB8AC3E}">
        <p14:creationId xmlns:p14="http://schemas.microsoft.com/office/powerpoint/2010/main" val="13649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CSS: Seletores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14704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Tags</a:t>
            </a:r>
            <a:r>
              <a:rPr lang="pt-B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 de marcação HTML. </a:t>
            </a:r>
            <a:r>
              <a:rPr lang="pt-BR" dirty="0">
                <a:solidFill>
                  <a:schemeClr val="accent2"/>
                </a:solidFill>
              </a:rPr>
              <a:t>Ex.: </a:t>
            </a:r>
            <a:r>
              <a:rPr lang="pt-BR" dirty="0" err="1">
                <a:solidFill>
                  <a:schemeClr val="accent2"/>
                </a:solidFill>
              </a:rPr>
              <a:t>body</a:t>
            </a:r>
            <a:endParaRPr lang="pt-BR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Pode ser interessante atribuir estilos diferentes às mesmas 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tags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através de:</a:t>
            </a:r>
          </a:p>
          <a:p>
            <a:pPr marL="0" indent="0" algn="just">
              <a:buNone/>
            </a:pP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B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fazer referência a um elemento único de uma página através do seu identificador. </a:t>
            </a:r>
            <a:r>
              <a:rPr lang="pt-BR" dirty="0">
                <a:solidFill>
                  <a:schemeClr val="accent2"/>
                </a:solidFill>
              </a:rPr>
              <a:t>Ex.: #paragrafo1</a:t>
            </a:r>
          </a:p>
          <a:p>
            <a:pPr algn="just"/>
            <a:r>
              <a:rPr lang="pt-B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Classe: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identificar um grupo de elementos. Pode-se atribuir formatação a VÁRIOS elementos de uma vez.  	   </a:t>
            </a:r>
            <a:r>
              <a:rPr lang="pt-BR" dirty="0">
                <a:solidFill>
                  <a:schemeClr val="accent2"/>
                </a:solidFill>
              </a:rPr>
              <a:t>Ex.: .titulo</a:t>
            </a:r>
          </a:p>
        </p:txBody>
      </p:sp>
    </p:spTree>
    <p:extLst>
      <p:ext uri="{BB962C8B-B14F-4D97-AF65-F5344CB8AC3E}">
        <p14:creationId xmlns:p14="http://schemas.microsoft.com/office/powerpoint/2010/main" val="40549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9290538" cy="1325563"/>
          </a:xfrm>
          <a:ln>
            <a:noFill/>
          </a:ln>
        </p:spPr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556" y="1825625"/>
            <a:ext cx="9841603" cy="309384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Texto</a:t>
            </a:r>
          </a:p>
          <a:p>
            <a:pPr lvl="1"/>
            <a:r>
              <a:rPr lang="pt-BR" sz="2800" dirty="0" err="1"/>
              <a:t>font-family</a:t>
            </a:r>
            <a:r>
              <a:rPr lang="pt-BR" sz="2800" dirty="0"/>
              <a:t> 	-&gt; tipo da fonte </a:t>
            </a:r>
          </a:p>
          <a:p>
            <a:pPr lvl="1"/>
            <a:r>
              <a:rPr lang="pt-BR" sz="2800" dirty="0" err="1"/>
              <a:t>font-size</a:t>
            </a:r>
            <a:r>
              <a:rPr lang="pt-BR" sz="2800" dirty="0"/>
              <a:t>	-&gt; tamanho da fonte</a:t>
            </a:r>
          </a:p>
          <a:p>
            <a:pPr lvl="1"/>
            <a:r>
              <a:rPr lang="pt-BR" sz="2800" dirty="0"/>
              <a:t>Color		-&gt; cor da fonte</a:t>
            </a:r>
          </a:p>
          <a:p>
            <a:pPr lvl="1"/>
            <a:r>
              <a:rPr lang="pt-BR" sz="2800" dirty="0" err="1"/>
              <a:t>text-align</a:t>
            </a:r>
            <a:r>
              <a:rPr lang="pt-BR" sz="2800" dirty="0"/>
              <a:t>	-&gt; alinhamento do texto</a:t>
            </a:r>
          </a:p>
          <a:p>
            <a:pPr lvl="1"/>
            <a:r>
              <a:rPr lang="pt-BR" sz="2800" dirty="0" err="1"/>
              <a:t>line-height</a:t>
            </a:r>
            <a:r>
              <a:rPr lang="pt-BR" sz="2800" dirty="0"/>
              <a:t>	-&gt; espaçamento entre linhas</a:t>
            </a:r>
          </a:p>
          <a:p>
            <a:pPr lvl="1"/>
            <a:r>
              <a:rPr lang="pt-BR" sz="2800" dirty="0" err="1"/>
              <a:t>font-style</a:t>
            </a:r>
            <a:r>
              <a:rPr lang="pt-BR" sz="2800" dirty="0"/>
              <a:t>	-&gt; estilos. Ex.: Itálico</a:t>
            </a:r>
          </a:p>
          <a:p>
            <a:pPr lvl="1"/>
            <a:r>
              <a:rPr lang="pt-BR" sz="2800" dirty="0" err="1"/>
              <a:t>font-weight</a:t>
            </a:r>
            <a:r>
              <a:rPr lang="pt-BR" sz="2800" dirty="0"/>
              <a:t>	-&gt; negrito</a:t>
            </a:r>
          </a:p>
        </p:txBody>
      </p:sp>
    </p:spTree>
    <p:extLst>
      <p:ext uri="{BB962C8B-B14F-4D97-AF65-F5344CB8AC3E}">
        <p14:creationId xmlns:p14="http://schemas.microsoft.com/office/powerpoint/2010/main" val="11329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1822450"/>
            <a:ext cx="9290538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dirty="0"/>
              <a:t>Estrutura Conteúdo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 err="1"/>
              <a:t>Margin</a:t>
            </a:r>
            <a:r>
              <a:rPr lang="pt-BR" sz="3000" dirty="0"/>
              <a:t>	-&gt; espaçamento externa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 err="1"/>
              <a:t>Padding</a:t>
            </a:r>
            <a:r>
              <a:rPr lang="pt-BR" sz="3000" dirty="0"/>
              <a:t>	-&gt; espaçamento interno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 err="1"/>
              <a:t>Width</a:t>
            </a:r>
            <a:r>
              <a:rPr lang="pt-BR" sz="3000" dirty="0"/>
              <a:t>		-&gt; largura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 err="1"/>
              <a:t>Height</a:t>
            </a:r>
            <a:r>
              <a:rPr lang="pt-BR" sz="3000" dirty="0"/>
              <a:t>		-&gt; altura</a:t>
            </a:r>
          </a:p>
          <a:p>
            <a:pPr marL="800100" lvl="1" indent="-342900">
              <a:buFont typeface="Arial" charset="0"/>
              <a:buChar char="•"/>
            </a:pPr>
            <a:endParaRPr lang="pt-BR" sz="1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3216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1690688"/>
            <a:ext cx="9604248" cy="30623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dirty="0"/>
              <a:t>Plano de fundo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/>
              <a:t>Background-color		-&gt; cor de fundo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/>
              <a:t>Background-</a:t>
            </a:r>
            <a:r>
              <a:rPr lang="pt-BR" sz="3000" dirty="0" err="1"/>
              <a:t>image</a:t>
            </a:r>
            <a:r>
              <a:rPr lang="pt-BR" sz="3000" dirty="0"/>
              <a:t>	-&gt; imagem de fundo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 err="1"/>
              <a:t>Backgroud-repeat</a:t>
            </a:r>
            <a:r>
              <a:rPr lang="pt-BR" sz="3000" dirty="0"/>
              <a:t>		-&gt; repetição ou não da imagem </a:t>
            </a:r>
          </a:p>
          <a:p>
            <a:pPr marL="800100" lvl="1" indent="-342900">
              <a:buFont typeface="Arial" charset="0"/>
              <a:buChar char="•"/>
            </a:pPr>
            <a:r>
              <a:rPr lang="pt-BR" sz="3000" dirty="0"/>
              <a:t>Background-position	-&gt; posição da imagem</a:t>
            </a:r>
          </a:p>
          <a:p>
            <a:pPr marL="800100" lvl="1" indent="-342900">
              <a:buFont typeface="Arial" charset="0"/>
              <a:buChar char="•"/>
            </a:pPr>
            <a:endParaRPr lang="pt-BR" sz="1000" dirty="0"/>
          </a:p>
          <a:p>
            <a:pPr marL="800100" lvl="1" indent="-342900">
              <a:buFont typeface="Arial" charset="0"/>
              <a:buChar char="•"/>
            </a:pPr>
            <a:endParaRPr lang="pt-BR" sz="1000" dirty="0"/>
          </a:p>
          <a:p>
            <a:pPr marL="800100" lvl="1" indent="-342900">
              <a:buFont typeface="Arial" charset="0"/>
              <a:buChar char="•"/>
            </a:pPr>
            <a:endParaRPr lang="pt-BR" sz="1000" dirty="0"/>
          </a:p>
          <a:p>
            <a:pPr marL="800100" lvl="1" indent="-342900">
              <a:buFont typeface="Arial" charset="0"/>
              <a:buChar char="•"/>
            </a:pPr>
            <a:endParaRPr lang="pt-BR" sz="1000" dirty="0"/>
          </a:p>
          <a:p>
            <a:pPr marL="800100" lvl="1" indent="-342900">
              <a:buFont typeface="Arial" charset="0"/>
              <a:buChar char="•"/>
            </a:pPr>
            <a:endParaRPr lang="pt-BR" sz="300" dirty="0"/>
          </a:p>
        </p:txBody>
      </p:sp>
    </p:spTree>
    <p:extLst>
      <p:ext uri="{BB962C8B-B14F-4D97-AF65-F5344CB8AC3E}">
        <p14:creationId xmlns:p14="http://schemas.microsoft.com/office/powerpoint/2010/main" val="152869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664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Abadi MT Condensed Extra Bold</vt:lpstr>
      <vt:lpstr>Arial</vt:lpstr>
      <vt:lpstr>Calibri</vt:lpstr>
      <vt:lpstr>Calibri Light</vt:lpstr>
      <vt:lpstr>Tema do Office</vt:lpstr>
      <vt:lpstr>     AULA 2 HTML: Imagens, Tabelas, Hiperlinks CSS: tipos, seletores(Tags, Classe, ID)</vt:lpstr>
      <vt:lpstr>Imagens</vt:lpstr>
      <vt:lpstr>Hiperlinks</vt:lpstr>
      <vt:lpstr>Tabelas</vt:lpstr>
      <vt:lpstr>CSS: Tipos</vt:lpstr>
      <vt:lpstr>CSS: Seletores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Exemplos Práticos - Menu</dc:title>
  <dc:creator>Professor</dc:creator>
  <cp:lastModifiedBy>Priscila Henrique Medeiro dos Santos G</cp:lastModifiedBy>
  <cp:revision>50</cp:revision>
  <dcterms:created xsi:type="dcterms:W3CDTF">2017-09-29T17:38:29Z</dcterms:created>
  <dcterms:modified xsi:type="dcterms:W3CDTF">2020-06-12T19:51:58Z</dcterms:modified>
</cp:coreProperties>
</file>