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4qxsS7RvRpr+JzZLYQpcQFZM+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2DC4BC-C4B2-4634-BD5C-0ACC8D144D6A}">
  <a:tblStyle styleId="{012DC4BC-C4B2-4634-BD5C-0ACC8D144D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92E625-1654-4EB9-8252-2532AA5FAB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>
        <p:guide orient="horz" pos="36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7cab37f3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b7cab37f3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7cab37f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b7cab37f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7cab37f3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b7cab37f3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99410" y="1122363"/>
            <a:ext cx="109728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pt-BR" sz="5400"/>
              <a:t>Estudo de Migração para o</a:t>
            </a:r>
            <a:br>
              <a:rPr lang="pt-BR" sz="5400"/>
            </a:br>
            <a:r>
              <a:rPr lang="pt-BR" sz="5400"/>
              <a:t>Mercado Livre aplicado aos Campus da </a:t>
            </a:r>
            <a:br>
              <a:rPr lang="pt-BR" sz="5400"/>
            </a:br>
            <a:r>
              <a:rPr lang="pt-BR" sz="5400"/>
              <a:t>UFMT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4547008"/>
            <a:ext cx="9144000" cy="183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 dirty="0" err="1"/>
              <a:t>Adriany</a:t>
            </a:r>
            <a:r>
              <a:rPr lang="pt-BR" sz="2220" dirty="0"/>
              <a:t> Araújo Rodrigues  </a:t>
            </a:r>
            <a:endParaRPr dirty="0"/>
          </a:p>
          <a:p>
            <a:pPr marL="0" indent="0" algn="l">
              <a:lnSpc>
                <a:spcPct val="70000"/>
              </a:lnSpc>
              <a:buSzPts val="2220"/>
            </a:pPr>
            <a:r>
              <a:rPr lang="pt-BR" sz="2220" dirty="0"/>
              <a:t>Jose Alexandre</a:t>
            </a:r>
          </a:p>
          <a:p>
            <a:pPr marL="0" indent="0" algn="l">
              <a:lnSpc>
                <a:spcPct val="70000"/>
              </a:lnSpc>
              <a:buSzPts val="2220"/>
            </a:pPr>
            <a:r>
              <a:rPr lang="pt-BR" sz="2220" dirty="0"/>
              <a:t>Jonas Jose Resende</a:t>
            </a:r>
            <a:endParaRPr lang="pt-BR" sz="2000" dirty="0"/>
          </a:p>
          <a:p>
            <a:pPr marL="0" lvl="0" indent="0" algn="l">
              <a:lnSpc>
                <a:spcPct val="70000"/>
              </a:lnSpc>
              <a:buSzPts val="2220"/>
            </a:pPr>
            <a:r>
              <a:rPr lang="pt-BR" sz="2220" dirty="0"/>
              <a:t>Priscila Alves dos Santos</a:t>
            </a:r>
            <a:endParaRPr lang="pt-BR" sz="2000" dirty="0"/>
          </a:p>
          <a:p>
            <a:pPr marL="0" lvl="0" indent="0" algn="l">
              <a:lnSpc>
                <a:spcPct val="70000"/>
              </a:lnSpc>
              <a:buSzPts val="2220"/>
            </a:pPr>
            <a:r>
              <a:rPr lang="pt-BR" sz="2220" dirty="0" err="1"/>
              <a:t>Tisciane</a:t>
            </a:r>
            <a:r>
              <a:rPr lang="pt-BR" sz="2220" dirty="0"/>
              <a:t> Perpetuo </a:t>
            </a:r>
            <a:endParaRPr lang="pt-BR" sz="200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6595" y="4147653"/>
            <a:ext cx="1681464" cy="198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7cab37f37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Perguntas a serem respondidas</a:t>
            </a:r>
            <a:endParaRPr/>
          </a:p>
        </p:txBody>
      </p:sp>
      <p:sp>
        <p:nvSpPr>
          <p:cNvPr id="181" name="Google Shape;181;gb7cab37f37_0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93700">
              <a:spcBef>
                <a:spcPts val="0"/>
              </a:spcBef>
              <a:buSzPts val="2600"/>
            </a:pPr>
            <a:r>
              <a:rPr lang="pt-BR" sz="2600" dirty="0"/>
              <a:t>UC1 - </a:t>
            </a:r>
            <a:r>
              <a:rPr lang="pt-BR" dirty="0"/>
              <a:t>682856</a:t>
            </a:r>
            <a:endParaRPr sz="2600"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sz="2600" dirty="0"/>
          </a:p>
        </p:txBody>
      </p:sp>
      <p:sp>
        <p:nvSpPr>
          <p:cNvPr id="182" name="Google Shape;182;gb7cab37f37_0_1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b7cab37f37_0_1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b7cab37f37_0_1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b7cab37f3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75" y="2417502"/>
            <a:ext cx="5513326" cy="32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b7cab37f37_0_1"/>
          <p:cNvSpPr txBox="1">
            <a:spLocks noGrp="1"/>
          </p:cNvSpPr>
          <p:nvPr>
            <p:ph type="body" idx="1"/>
          </p:nvPr>
        </p:nvSpPr>
        <p:spPr>
          <a:xfrm>
            <a:off x="6257376" y="1825625"/>
            <a:ext cx="52578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93700">
              <a:spcBef>
                <a:spcPts val="0"/>
              </a:spcBef>
              <a:buSzPts val="2600"/>
            </a:pPr>
            <a:r>
              <a:rPr lang="pt-BR" sz="2600" dirty="0"/>
              <a:t>UC2 -</a:t>
            </a:r>
            <a:r>
              <a:rPr lang="pt-BR" dirty="0"/>
              <a:t>112369</a:t>
            </a:r>
            <a:endParaRPr sz="26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187" name="Google Shape;187;gb7cab37f37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101" y="2417502"/>
            <a:ext cx="5453124" cy="342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7cab37f37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Perguntas a serem respondidas</a:t>
            </a:r>
            <a:endParaRPr/>
          </a:p>
        </p:txBody>
      </p:sp>
      <p:sp>
        <p:nvSpPr>
          <p:cNvPr id="193" name="Google Shape;193;gb7cab37f37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93700">
              <a:spcBef>
                <a:spcPts val="0"/>
              </a:spcBef>
              <a:buSzPts val="2600"/>
            </a:pPr>
            <a:r>
              <a:rPr lang="pt-BR" sz="2600" dirty="0"/>
              <a:t>UC3 - </a:t>
            </a:r>
            <a:r>
              <a:rPr lang="pt-BR" dirty="0"/>
              <a:t>1169414</a:t>
            </a:r>
            <a:endParaRPr sz="26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194" name="Google Shape;194;gb7cab37f37_0_12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b7cab37f37_0_12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b7cab37f37_0_12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b7cab37f37_0_12"/>
          <p:cNvSpPr txBox="1">
            <a:spLocks noGrp="1"/>
          </p:cNvSpPr>
          <p:nvPr>
            <p:ph type="body" idx="1"/>
          </p:nvPr>
        </p:nvSpPr>
        <p:spPr>
          <a:xfrm>
            <a:off x="6244800" y="1825625"/>
            <a:ext cx="52578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93700">
              <a:spcBef>
                <a:spcPts val="0"/>
              </a:spcBef>
              <a:buSzPts val="2600"/>
            </a:pPr>
            <a:r>
              <a:rPr lang="pt-BR" sz="2600" dirty="0"/>
              <a:t>UC4 - </a:t>
            </a:r>
            <a:r>
              <a:rPr lang="pt-BR" dirty="0"/>
              <a:t>1377100</a:t>
            </a:r>
            <a:endParaRPr sz="26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198" name="Google Shape;198;gb7cab37f3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75" y="2474025"/>
            <a:ext cx="5406600" cy="3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b7cab37f37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474025"/>
            <a:ext cx="5406600" cy="32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7cab37f37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Perguntas a serem respondidas</a:t>
            </a:r>
            <a:endParaRPr/>
          </a:p>
        </p:txBody>
      </p:sp>
      <p:sp>
        <p:nvSpPr>
          <p:cNvPr id="205" name="Google Shape;205;gb7cab37f37_0_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93700">
              <a:spcBef>
                <a:spcPts val="0"/>
              </a:spcBef>
              <a:buSzPts val="2600"/>
            </a:pPr>
            <a:r>
              <a:rPr lang="pt-BR" sz="2600" dirty="0"/>
              <a:t>UC5 - </a:t>
            </a:r>
            <a:r>
              <a:rPr lang="pt-BR" dirty="0"/>
              <a:t>1849938</a:t>
            </a:r>
            <a:endParaRPr sz="26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206" name="Google Shape;206;gb7cab37f37_0_25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b7cab37f37_0_25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b7cab37f37_0_25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b7cab37f37_0_25"/>
          <p:cNvSpPr txBox="1">
            <a:spLocks noGrp="1"/>
          </p:cNvSpPr>
          <p:nvPr>
            <p:ph type="body" idx="1"/>
          </p:nvPr>
        </p:nvSpPr>
        <p:spPr>
          <a:xfrm>
            <a:off x="6216500" y="1825625"/>
            <a:ext cx="52578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93700">
              <a:spcBef>
                <a:spcPts val="0"/>
              </a:spcBef>
              <a:buSzPts val="2600"/>
            </a:pPr>
            <a:r>
              <a:rPr lang="pt-BR" sz="2600" dirty="0"/>
              <a:t>UC6 - </a:t>
            </a:r>
            <a:r>
              <a:rPr lang="pt-BR" dirty="0"/>
              <a:t>65139</a:t>
            </a:r>
            <a:endParaRPr sz="26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210" name="Google Shape;210;gb7cab37f3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92" y="2355577"/>
            <a:ext cx="5455208" cy="32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b7cab37f37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800" y="2351045"/>
            <a:ext cx="5455208" cy="3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15690-8ED0-42AD-805A-FB333499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1C4D8-8BD7-4C6E-9024-66CA1208D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OBRIGADO </a:t>
            </a:r>
          </a:p>
        </p:txBody>
      </p:sp>
    </p:spTree>
    <p:extLst>
      <p:ext uri="{BB962C8B-B14F-4D97-AF65-F5344CB8AC3E}">
        <p14:creationId xmlns:p14="http://schemas.microsoft.com/office/powerpoint/2010/main" val="368981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 de trabalho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Estudo sobre o perfil de consumo de 6 unidades consumidoras da Universidade Federal de Mato Grosso e sua viabilidade para migração para o ACL.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Localização das Unidades consumidoras 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pt-BR" sz="1750" dirty="0"/>
              <a:t>UFMT CUIABA </a:t>
            </a:r>
            <a:endParaRPr dirty="0"/>
          </a:p>
          <a:p>
            <a:pPr marL="6858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 dirty="0"/>
              <a:t>UC1 6/68285-6</a:t>
            </a:r>
            <a:endParaRPr dirty="0"/>
          </a:p>
          <a:p>
            <a:pPr marL="6858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 dirty="0"/>
              <a:t>UC5 6/1849938-4</a:t>
            </a:r>
            <a:endParaRPr dirty="0"/>
          </a:p>
          <a:p>
            <a:pPr marL="228600" lvl="0" indent="-11747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endParaRPr sz="1750" dirty="0"/>
          </a:p>
          <a:p>
            <a:pPr marL="22860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pt-BR" sz="1750" dirty="0"/>
              <a:t>UFMT ARAGUAIA </a:t>
            </a:r>
            <a:endParaRPr dirty="0"/>
          </a:p>
          <a:p>
            <a:pPr marL="6858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 dirty="0"/>
              <a:t>UC6 6/65139-8</a:t>
            </a:r>
            <a:endParaRPr dirty="0"/>
          </a:p>
          <a:p>
            <a:pPr marL="6858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 dirty="0"/>
              <a:t>UC4 6/1377100-1</a:t>
            </a:r>
            <a:endParaRPr dirty="0"/>
          </a:p>
          <a:p>
            <a:pPr marL="228600" lvl="0" indent="-11747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endParaRPr sz="1750" dirty="0"/>
          </a:p>
          <a:p>
            <a:pPr marL="22860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pt-BR" sz="1750" dirty="0"/>
              <a:t>UFMT SINOP</a:t>
            </a:r>
            <a:endParaRPr dirty="0"/>
          </a:p>
          <a:p>
            <a:pPr marL="6858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 dirty="0"/>
              <a:t>UC3 6/1169414-8</a:t>
            </a:r>
            <a:endParaRPr dirty="0"/>
          </a:p>
          <a:p>
            <a:pPr marL="685800" lvl="1" indent="-13335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dirty="0"/>
          </a:p>
          <a:p>
            <a:pPr marL="22860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pt-BR" sz="1750" dirty="0"/>
              <a:t>UFMT RONDONÓPOLIS</a:t>
            </a:r>
            <a:endParaRPr dirty="0"/>
          </a:p>
          <a:p>
            <a:pPr marL="6858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 dirty="0"/>
              <a:t>UC2 6/112369-4</a:t>
            </a:r>
            <a:endParaRPr dirty="0"/>
          </a:p>
          <a:p>
            <a:pPr marL="228600" lvl="0" indent="-11747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endParaRPr sz="1750" dirty="0"/>
          </a:p>
          <a:p>
            <a:pPr marL="22860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pt-BR" sz="1750" dirty="0"/>
              <a:t>UFMT VÁRZEA GRANDE </a:t>
            </a:r>
            <a:endParaRPr dirty="0"/>
          </a:p>
          <a:p>
            <a:pPr marL="6858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 dirty="0"/>
              <a:t>CAMPUS EM CONSTRUÇÃO </a:t>
            </a:r>
            <a:endParaRPr dirty="0"/>
          </a:p>
          <a:p>
            <a:pPr marL="228600" lvl="0" indent="-11747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endParaRPr sz="1750" dirty="0"/>
          </a:p>
          <a:p>
            <a:pPr marL="228600" lvl="0" indent="-11747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endParaRPr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Características técnicas das UCs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Todas unidades encontra-se no grupo tarifário A4 – Verde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As 6 UC, tem tensão contratada 13.8 kV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Demanda contratada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05" name="Google Shape;105;p4"/>
          <p:cNvGraphicFramePr/>
          <p:nvPr/>
        </p:nvGraphicFramePr>
        <p:xfrm>
          <a:off x="3465225" y="3389142"/>
          <a:ext cx="5261550" cy="2475550"/>
        </p:xfrm>
        <a:graphic>
          <a:graphicData uri="http://schemas.openxmlformats.org/drawingml/2006/table">
            <a:tbl>
              <a:tblPr firstRow="1" bandRow="1">
                <a:noFill/>
                <a:tableStyleId>{012DC4BC-C4B2-4634-BD5C-0ACC8D144D6A}</a:tableStyleId>
              </a:tblPr>
              <a:tblGrid>
                <a:gridCol w="263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Demanda contratada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UC1 682856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5.000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UC2 112369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705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UC3 1169414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UC4 1377100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UC5 1849938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UC6 65139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Premissas assumidas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Considerando as possibilidades, foram consideradas as premissas para migração do mercado livre 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dirty="0"/>
              <a:t>Convencional –  usinas termelétricas e grandes usinas hidrelétricas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dirty="0"/>
              <a:t>Incentivada -  usinas: eólicas, de biomassa, solares e de </a:t>
            </a:r>
            <a:r>
              <a:rPr lang="pt-BR" dirty="0" err="1"/>
              <a:t>PCH’s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/>
              <a:t>Desconto na TUSD pode ser de: 50% ou 100%.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112" name="Google Shape;112;p5"/>
          <p:cNvGraphicFramePr/>
          <p:nvPr/>
        </p:nvGraphicFramePr>
        <p:xfrm>
          <a:off x="3081276" y="4233527"/>
          <a:ext cx="6029475" cy="1673600"/>
        </p:xfrm>
        <a:graphic>
          <a:graphicData uri="http://schemas.openxmlformats.org/drawingml/2006/table">
            <a:tbl>
              <a:tblPr>
                <a:noFill/>
                <a:tableStyleId>{3692E625-1654-4EB9-8252-2532AA5FAB88}</a:tableStyleId>
              </a:tblPr>
              <a:tblGrid>
                <a:gridCol w="169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PREMISSAS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% DESC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PREÇOS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FAIXAS DE BANDEIRA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CONVENCIONAL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0%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175,00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13,43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INCENTIVA 50%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50%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220,00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41,69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INCENTIVADA 100%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100%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310,00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62,43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Perguntas a serem respondidas</a:t>
            </a:r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Vale a pena migrar para o mercado livre? Como consumidor livre ou especial?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47" name="Google Shape;147;p10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0D73FB1-1E98-4021-91A9-C7D13CA9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33437"/>
              </p:ext>
            </p:extLst>
          </p:nvPr>
        </p:nvGraphicFramePr>
        <p:xfrm>
          <a:off x="155575" y="2820990"/>
          <a:ext cx="11804197" cy="2947985"/>
        </p:xfrm>
        <a:graphic>
          <a:graphicData uri="http://schemas.openxmlformats.org/drawingml/2006/table">
            <a:tbl>
              <a:tblPr>
                <a:tableStyleId>{012DC4BC-C4B2-4634-BD5C-0ACC8D144D6A}</a:tableStyleId>
              </a:tblPr>
              <a:tblGrid>
                <a:gridCol w="1359270">
                  <a:extLst>
                    <a:ext uri="{9D8B030D-6E8A-4147-A177-3AD203B41FA5}">
                      <a16:colId xmlns:a16="http://schemas.microsoft.com/office/drawing/2014/main" val="373539124"/>
                    </a:ext>
                  </a:extLst>
                </a:gridCol>
                <a:gridCol w="727330">
                  <a:extLst>
                    <a:ext uri="{9D8B030D-6E8A-4147-A177-3AD203B41FA5}">
                      <a16:colId xmlns:a16="http://schemas.microsoft.com/office/drawing/2014/main" val="4242859106"/>
                    </a:ext>
                  </a:extLst>
                </a:gridCol>
                <a:gridCol w="953874">
                  <a:extLst>
                    <a:ext uri="{9D8B030D-6E8A-4147-A177-3AD203B41FA5}">
                      <a16:colId xmlns:a16="http://schemas.microsoft.com/office/drawing/2014/main" val="3736288231"/>
                    </a:ext>
                  </a:extLst>
                </a:gridCol>
                <a:gridCol w="1800439">
                  <a:extLst>
                    <a:ext uri="{9D8B030D-6E8A-4147-A177-3AD203B41FA5}">
                      <a16:colId xmlns:a16="http://schemas.microsoft.com/office/drawing/2014/main" val="2999030161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579681130"/>
                    </a:ext>
                  </a:extLst>
                </a:gridCol>
                <a:gridCol w="691558">
                  <a:extLst>
                    <a:ext uri="{9D8B030D-6E8A-4147-A177-3AD203B41FA5}">
                      <a16:colId xmlns:a16="http://schemas.microsoft.com/office/drawing/2014/main" val="4231402011"/>
                    </a:ext>
                  </a:extLst>
                </a:gridCol>
                <a:gridCol w="1526200">
                  <a:extLst>
                    <a:ext uri="{9D8B030D-6E8A-4147-A177-3AD203B41FA5}">
                      <a16:colId xmlns:a16="http://schemas.microsoft.com/office/drawing/2014/main" val="1269944550"/>
                    </a:ext>
                  </a:extLst>
                </a:gridCol>
                <a:gridCol w="727330">
                  <a:extLst>
                    <a:ext uri="{9D8B030D-6E8A-4147-A177-3AD203B41FA5}">
                      <a16:colId xmlns:a16="http://schemas.microsoft.com/office/drawing/2014/main" val="3107330209"/>
                    </a:ext>
                  </a:extLst>
                </a:gridCol>
                <a:gridCol w="1585816">
                  <a:extLst>
                    <a:ext uri="{9D8B030D-6E8A-4147-A177-3AD203B41FA5}">
                      <a16:colId xmlns:a16="http://schemas.microsoft.com/office/drawing/2014/main" val="3730088068"/>
                    </a:ext>
                  </a:extLst>
                </a:gridCol>
                <a:gridCol w="763099">
                  <a:extLst>
                    <a:ext uri="{9D8B030D-6E8A-4147-A177-3AD203B41FA5}">
                      <a16:colId xmlns:a16="http://schemas.microsoft.com/office/drawing/2014/main" val="1912111422"/>
                    </a:ext>
                  </a:extLst>
                </a:gridCol>
              </a:tblGrid>
              <a:tr h="58624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UC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Demanda contratada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Grupo tarifario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Custo anual Mercado cativo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Custo anual Mercado livre Convencional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% Economia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Custo anual Mercado livre Incentivada 50%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% Economia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Custo anual Mercado livre Incentivada 100%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% Economia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3345178537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 UC1 682856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21.749.890,82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17.643.811,61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18,9%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16.567.762,91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23,8%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17.133.425,17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21,2%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1021051958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UC2 112369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705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 3.772.877,20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3.079.704,25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18,4%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2.863.477,44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24,1%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 R$               2.913.507,61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22,8%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1940299845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UC3 1169414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700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 3.110.206,16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2.527.045,75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18,7%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2.370.320,37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23,8%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2.445.738,27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21,4%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3870645995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UC4 1377100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500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 1.898.643,11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1.564.868,29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17,6%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1.411.127,31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25,7%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1.383.549,62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27,1%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93995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UC5 1849938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    285.621,85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259.284,54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9,2%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203.364,88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28,8%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158.195,91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44,6%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64376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UC6 65139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    768.445,78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648.800,88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15,6%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548.644,79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28,6%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488.652,74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36,4%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686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Perguntas a serem respondidas</a:t>
            </a:r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Qual a economia estimada?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55" name="Google Shape;155;p11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1E96164-1F4E-4066-8C19-5AC73378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97520"/>
              </p:ext>
            </p:extLst>
          </p:nvPr>
        </p:nvGraphicFramePr>
        <p:xfrm>
          <a:off x="155575" y="2820990"/>
          <a:ext cx="11804197" cy="2975425"/>
        </p:xfrm>
        <a:graphic>
          <a:graphicData uri="http://schemas.openxmlformats.org/drawingml/2006/table">
            <a:tbl>
              <a:tblPr>
                <a:tableStyleId>{012DC4BC-C4B2-4634-BD5C-0ACC8D144D6A}</a:tableStyleId>
              </a:tblPr>
              <a:tblGrid>
                <a:gridCol w="1359270">
                  <a:extLst>
                    <a:ext uri="{9D8B030D-6E8A-4147-A177-3AD203B41FA5}">
                      <a16:colId xmlns:a16="http://schemas.microsoft.com/office/drawing/2014/main" val="373539124"/>
                    </a:ext>
                  </a:extLst>
                </a:gridCol>
                <a:gridCol w="727330">
                  <a:extLst>
                    <a:ext uri="{9D8B030D-6E8A-4147-A177-3AD203B41FA5}">
                      <a16:colId xmlns:a16="http://schemas.microsoft.com/office/drawing/2014/main" val="4242859106"/>
                    </a:ext>
                  </a:extLst>
                </a:gridCol>
                <a:gridCol w="953874">
                  <a:extLst>
                    <a:ext uri="{9D8B030D-6E8A-4147-A177-3AD203B41FA5}">
                      <a16:colId xmlns:a16="http://schemas.microsoft.com/office/drawing/2014/main" val="3736288231"/>
                    </a:ext>
                  </a:extLst>
                </a:gridCol>
                <a:gridCol w="1800439">
                  <a:extLst>
                    <a:ext uri="{9D8B030D-6E8A-4147-A177-3AD203B41FA5}">
                      <a16:colId xmlns:a16="http://schemas.microsoft.com/office/drawing/2014/main" val="2999030161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579681130"/>
                    </a:ext>
                  </a:extLst>
                </a:gridCol>
                <a:gridCol w="691558">
                  <a:extLst>
                    <a:ext uri="{9D8B030D-6E8A-4147-A177-3AD203B41FA5}">
                      <a16:colId xmlns:a16="http://schemas.microsoft.com/office/drawing/2014/main" val="4231402011"/>
                    </a:ext>
                  </a:extLst>
                </a:gridCol>
                <a:gridCol w="1526200">
                  <a:extLst>
                    <a:ext uri="{9D8B030D-6E8A-4147-A177-3AD203B41FA5}">
                      <a16:colId xmlns:a16="http://schemas.microsoft.com/office/drawing/2014/main" val="1269944550"/>
                    </a:ext>
                  </a:extLst>
                </a:gridCol>
                <a:gridCol w="727330">
                  <a:extLst>
                    <a:ext uri="{9D8B030D-6E8A-4147-A177-3AD203B41FA5}">
                      <a16:colId xmlns:a16="http://schemas.microsoft.com/office/drawing/2014/main" val="3107330209"/>
                    </a:ext>
                  </a:extLst>
                </a:gridCol>
                <a:gridCol w="1585816">
                  <a:extLst>
                    <a:ext uri="{9D8B030D-6E8A-4147-A177-3AD203B41FA5}">
                      <a16:colId xmlns:a16="http://schemas.microsoft.com/office/drawing/2014/main" val="3730088068"/>
                    </a:ext>
                  </a:extLst>
                </a:gridCol>
                <a:gridCol w="763099">
                  <a:extLst>
                    <a:ext uri="{9D8B030D-6E8A-4147-A177-3AD203B41FA5}">
                      <a16:colId xmlns:a16="http://schemas.microsoft.com/office/drawing/2014/main" val="1912111422"/>
                    </a:ext>
                  </a:extLst>
                </a:gridCol>
              </a:tblGrid>
              <a:tr h="58624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UC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Demanda contratada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Grupo tarifario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Custo anual Mercado cativo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Custo anual Mercado livre Convencional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% Economia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Custo anual Mercado livre Incentivada 50%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% Economia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Custo anual Mercado livre Incentivada 100%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% Economia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3345178537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 UC1 682856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21.749.890,82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17.643.811,61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18,9%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 R$           16.567.762,91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23,8%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17.133.425,17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21,2%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1021051958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UC2 112369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705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 3.772.877,20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3.079.704,25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18,4%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 R$             2.863.477,44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24,1%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2.913.507,61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22,8%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1940299845"/>
                  </a:ext>
                </a:extLst>
              </a:tr>
              <a:tr h="421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UC3 1169414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700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 3.110.206,16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2.527.045,75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18,7%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 R$             2.370.320,37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23,8%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2.445.738,27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21,4%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3870645995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UC4 1377100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500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 1.898.643,11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1.564.868,29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17,6%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1.411.127,31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25,7%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 R$               1.383.549,62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27,1%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1771493995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UC5 1849938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    285.621,85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259.284,54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9,2%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203.364,88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28,8%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158.195,91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44,6%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3641064376"/>
                  </a:ext>
                </a:extLst>
              </a:tr>
              <a:tr h="39362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UC6 65139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Verde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R$                        768.445,78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 R$                    648.800,88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15,6%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 R$                 548.644,79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28,6%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 R$                 488.652,74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36,4%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66" marR="7966" marT="7966" marB="0" anchor="ctr"/>
                </a:tc>
                <a:extLst>
                  <a:ext uri="{0D108BD9-81ED-4DB2-BD59-A6C34878D82A}">
                    <a16:rowId xmlns:a16="http://schemas.microsoft.com/office/drawing/2014/main" val="32734686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Perguntas a serem respondidas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8167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Qual é o preço da energia e a partir de quando compensa a migração?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pt-BR" dirty="0"/>
              <a:t>Quando o valor da ACL for menor que o ACR.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pt-BR" dirty="0"/>
              <a:t>E a economia gerada for suficiente para pagar as adequações das instalações para migração e custos operacionais.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dirty="0"/>
          </a:p>
        </p:txBody>
      </p:sp>
      <p:sp>
        <p:nvSpPr>
          <p:cNvPr id="164" name="Google Shape;164;p12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Perguntas a serem respondidas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Qual a recomendação para uma contratação?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(</a:t>
            </a:r>
            <a:r>
              <a:rPr lang="pt-BR" sz="2300"/>
              <a:t>Características de contrato, como volume, flexibilidade, modulação, sazonalização</a:t>
            </a:r>
            <a:r>
              <a:rPr lang="pt-BR" sz="2600"/>
              <a:t>)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Considerando a característica de consumo de energia fora ponta: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73" name="Google Shape;173;p13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 descr="data:image/jpeg;base64,/9j/4AAQSkZJRgABAQEAYABgAAD/2wBDAAgGBgcGBQgHBwcJCQgKDBQNDAsLDBkSEw8UHRofHh0aHBwgJC4nICIsIxwcKDcpLDAxNDQ0Hyc5PTgyPC4zNDL/2wBDAQkJCQwLDBgNDRgyIRwhMjIyMjIyMjIyMjIyMjIyMjIyMjIyMjIyMjIyMjIyMjIyMjIyMjIyMjIyMjIyMjIyMjL/wAARCADyAo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ryex8UfECX4zTaPPprjw8sjgH7NhFiAO2QS45JOOM98YoA9YooooAha7tlm8lriISk4CFxu/Kpq8+0TTpLnx74juRp2lzRRajGWnuEJnjIhjPyHafr1FZ+qXurP4f8Uadq2o6hFqP9nT3UQjWA27wgkBomCbgMFVIbnnI9aAPUaRmCqWYgKBkkngVx1jqN5p+r6Nps2ovNavo8tzJJcLGGZ1aPBJVVHCsRxjjrk81gafr2r+ItPto5tcaxC6H9vkmjii/wBIdmZfm3KRsAXkLj73UUAemwTw3MEc9vKksMihkkjYMrA9CCOoqSvK/Dl/qN3olnYQazJpUOneH7a7Roo4z5rMrZZt6t8i7AMDHXr0rprzxJqEXwtHiERpFfvYRzEFcrGzAZbHoM5x7UAdSLmA3LWwmjNwqCQxbhuCk4Bx1xkHn2qWvI9Yv9T8N+JdUe31abUrprCyhWeRYRJEJJ2UngKnckbhjkZyK7rwqdeAvotZS48lZFNo928LTFSvzBvK+Xg9DgHB9qAOhJABJIAHJJpEdZI1dGDIwBVlOQQe4rzy28SaxdagfD8lyrX1hLdvqEhiT95bquYuMYG7zE6D+FqzNR8Uaja+E7O5027v1urLRLW8mitobZLWPcvG8OAxDYI2x9AOMcUAeppcQSTywRzRtNDjzI1YFkzyMjtntTZL20iYLJdQoxkEQDSAEuei/U9hXmuqXN9ba5401Sy1lrGWysrW6ECpGwlYRMQH3AnaemBjr1pbq+mvtWzNFHGV8Q6cQqxKrDdArEMQMsck8nPpQB6dHIkqb43V1yRlTkZBwf1plvcwXcKzW00c0TZAeNgynBweR7givPNL1PUdQk0nSotR/suOb+0biSa2giUuYrkqqgMpUDB3Nxk468msbTNZu7XwJp8GnahqJvYrK6vCLJLYRlVmcCSQy/w5/hU5PNAHr8kiRRtJI6pGgLMzHAAHUk0kUsc8KSxSLJG6hkdDkMD0IPcV5tqOsanrtjfK+rHTYoPD0V8yxxxlZnlR927eCdg24wCOvXpVK01bxPdQQ6doi3QbT9IspIUhNuEkd485l835inG35Md+c4oA9ZormvHGrX2kaJA2nhxPc3kNrvTZuQO2CRv+XPYbuMkVifbvEsEem6ZfXV1ZNf6o0CXU3kPcLAId4B2Ax7i4ZQcdO2aAPQKK4O5utUl1fUNLj8TT28el6etytyI4C1w7NJlpMpt2rsAIULznNUU13xBrUbSJqcum7PD8OpGOGCM5mbf1Lqfl+UcfqOcgHoNzqFnZy28V1dQwyXL+XCsjhTI3ouepqzXltzfXPiWK/vp72KxfTdHt7uNfs8TiRpE80lvMVjs3IowpHIznOMLf+I/EVxp+t6pFqb2R02xs7uO0WCMqXkjDOrlgWK9RgEH3oA9OkljhjMkrqiDqzHAH40+vNNb1TVNPtPEdhcX/APaCwWdpdRNdW8R2tJIVZdoXaV+XIyCR61t6ZfXuo6rq97da1LaW+n372q2SJHsKKoOWypcs2cjBHbjrQB2FMmmit4JJp5EiijUs7uwVVA6kk9BXA+FfEGo3fim1tnudRuNOvtOe8ia/W3Vmw6AOgiwVUhujc9Peq/jW8v75PF9qNXewtdM0xWWFUjKzmRHLFywJxxtG0jmgD0hHWRFdGDKwyGByCKR5EjALuqgnA3HGT6V5j/a/im8vbm00VLr/AIlsFqIYo2t1ifdGrEy+Z85ByQNuMY7mtn4maYms6bo2myMVW51SOMMOqkxyYYe4OD+FAHavIkYy7qoJwCxxzQkiSFgjqxRtrYOdp64PvyK8Y17VrjxdokH2lSraEYPty9vtxnWPH4KHb/ga10Oq+IbrTo9TCXBtVk8RC1eW1gj84R/Z0c7QVwze7AnHToKAPSKK82sLnxRd3Ohadca7d2/28Xk8kpgtzMYkZPKHCbVO0jPB6n2w+bxLqEfiuyazu9SuLCfU5LGUTpbrASqPlYwB5uVZfvHg8+1AHoVxcQ2lvJcXM0cMMalnkkYKqgdyTwBUdrf2d+hezu4LhQAS0MgcDIyOnqOa4G31Oe58ELr+ra7cst/GP9CitrdxG5kAVYgy/eBwvzkjJycYqhp2sajplnqmmwhrCQ63b2huJYrfzYVmVSzP5Q8tmzwCQeoznFAHqtFc14au77+29c0i6vpL+KweHyrmVUD/ADpuKNsAUkYHYcMM1zUeva1g6mdbaXZ4gOmjTxFEEMRl2YOF3bwp3A5HA6dSQD0qivNLXxRqLeIbNra81GfTb9LzY94luEYxKSDEqDeACuPn6iprPUdV/wCER0W5vdc1W51LWvLeOKxhtkbPllii712quBkliTxxjOKAPRaK4zRPEmoyfDS71q4BuL60jusbguZDEzhd2z5c/KM7ePSmaNf6pbeINFtZtZk1SHVNPkuZQ8cYELLsIZNijCHcRg56DnrQB2nmJ5nl7134ztzzj1xRvTzPL3LvxnbnnHrivMPEzNpvxIuPEcef+JVZ2jXGO9s7yrL+XDf8AqC01CdfEV/4xSIyzXei309pGf8AnhE8IiH44L/8DoA9YorzAax4us/DGpatJNcmA6SbmK4u/szbZ+CDGsX8BBPDZxgc81sSHWF1rSdBk8RXafabWa8mvFihEjspQCNAUKhRuJ6E4A5oA7eop7mC1RXuJo4VZggaRgoLE4A57k8AV534h8SahYXzSabqWo3Isp7SC5Oy2W1/eFAQcjzGZlbPycDIx3qnrV5f6pbm+udXeOOLxLDZpp2yMIFSdQOcb95xuznGD0oA9VpCyhgpYBm6DPJrzpNe1lraHXRqkhMmtf2edL8uPyxH5xjx93fvAG/O78MVt646R/EDwuzsqr5V5yxwPupQB1CyxtI8aupdMblB5XPTI7U+vP8AVtZ1Cw1PxNe2LRCPTnsZ5QkKbpYNpMoLYyflyQc8Y4qBtd1zWbiwax1drSw1XVpre3kihjZhbRxN8yllPLMjEE56j6UAej0V51Z6n4p1DxJdJatevb2Gpx2cgJthC0I2eY7g4k3kEsCuB0AHWvQo5opWdY5EcxttcKwO09cH0PIoAfTHlji2+Y6puYKu44yT0A964K28T6lNp+hB79Vub3W7izlIRNxiRpgAAR1AVOcfXrWZoZu7HwxpDvfS3nneIzCVuoom8sefKCVwgIJ656jtgcUAemQ3lrcbfJuYZN5YLskB3bThsY9DwfQ1PXmWg3ZgfRomnS2hZNYd7jy0Lxbbk/MrMpxjJOOh7g4q1bapqy+Gorq91bV5H1S+CaYkUFsty0RB2gkosY3BS5JHAwOtAHodFeZ6Tr2vav8A2Lp76nPatPe31tcTCOFpmSHO3kAoG7EgY9qk0zXNZ1ifStKl1mWzYrfNNexRRb5zBKI1GGUqODubAHTsKAPQ7e5gu4Vmtpo5omyA8bBlODg8j3BFS15Z4RvL650nw1olvqsllFcW95cyXdukZeZknwFXeGUD5ix4PArftNf1Ob4YajqxmDX9tDdCO5WMYkMRdVk29OdoOMY/CgDtKK878QeLNStBdiyvow0Xhw34ARG2zb1Ac8dME8dKi1G68RWd1rduniS5IsdKTUo2NtDuMh35Q/Jjy/k6Yzz96gD0mivMvEnizUYYHvtNutR860t7Wa4ijS3FrGZMHD7x5jFgT908cV1Xiq/vILjRdOtLtrIaleeRJdIqlo1EbPhdwK7mKgAkGgDo6K8+tvEOrwX1vYSX5uI4vEH9ntdPGgaeIwl9rYAG4NhcqB0+tdD4V1afVjrTTTrMltqk1vCVAwqKFwOOuCT70AdBRRRQAUUUUAFFFFABRRRQAUUUUAFFFFABRRRQAUUUUAZknhzQ5tSGpS6Np0l+HDi6a1Qyhh0O/GcjAwc9qW08P6NYG4NppVlB9pBWfy4FXzAex45HJ496JvEOi216LKfV7GO6LFRC9wgfIGSMZznHNM/4SbQjpraiNZsDZK/lm4FwmwP/AHc5xn2oAG8M6FJZ2to+j2L21qS1vE0ClYiTk7RjjNOuPDmiXSWqT6RYyJa/8e6tbqRF7KMcD2pV1q1nbT2s5re6t712VJ47hNvyqzZXn5/u4wucdTwDUmn6zpmqmYadqFrdmE7ZfImV9h98HjofyoAhuvDeh3yW6XWj2EyWy7YFe3UiNf7qjHA4HHStCSCKaBoJYkeF12NGygqV6YI9KxtL8ZaBq66g1rqdqVsJHS4LTp8oXq/X7noxo0rxRY32gyaxc3djb2qyMpkF2joig4XcwO0MRg4zxnHNAFm28NaFZ20ttb6NYRQzJ5cqLboA6/3W45Hsan03SNN0eF4tNsbe0jdtzrBGE3H1OOtVpPFGgRWcd5JrenJbSKWSVrlArAHBIOecHipRq9ub8Qh4Dbm0+1C4FwmNucZ25ztxzu6e9AFkWFkt1NdC0gFxOgSaURjfIo6BjjJA9DVO48NaFdvC1xo2nymCIQxb7ZDsjHAUccKPTpUY8WeHTYtejXdNNqsnlmYXSbQ+Mhc5645xUs/iLRbWxgvrjV7GK0uP9TO9woST/dOcH8KAC78O6JfXSXV3pFjPcIQVlkt1ZgR05xnjA/KrLabYvK0rWVs0jSrMXMS5MijCvnH3gOAeopL7VLDTLP7Xf3tvbWxIAlmkCqSegBPc1XfxFokVhFfSavYLaSgmOY3CBHA64OcHHtQAt14f0a+t4re60qymhikMkcbwKVVmJLEDHBJJz65NNn8NaFcrbrPo1hItvnyVa2QiPJycDHGTz9aWbxJodvZQ3s2sWEdrOu6KZ7hAsgyBlTnnkgcetP8A7c0kaoulnU7P+0GGRbecvmHjP3c56c0ANuvD2i3rWzXWk2MxtV2QeZAreWv91eOBwOPam3fhvQ9Q8j7Zo9jP9nQRxeZbqdijoo44X26U+HX9HuJbqKHVbKSS0BNwqzqTEB1Lc8Y96bb+ItFurFr6DV7GS0V/LaZbhSgY9ATnAPtQBdu7S2v7WS1vLeK4t5Bh4pUDKw9weDVAeGtDXTG00aRZfYXfzGg8hdhf+8RjrwOevFU7/wAb+HNP02DUH1a0ktZrhbZZYp0K7yQDk5xgZyfQc1dPiTQ1vYbM6xYC6nCtFF9oTc4YZUgZ5yOnr2oAbP4X0C5htoZ9F0+SO2G2BGtkIjGc4AxwM9qvmxtGkkka1gMkkfkuxjGWTn5Se68njpyaxfEPjHS9BUwm5tZtQDxL9i+0KshDuq5xyeM56dq0I9f0ebVG0uPVLJ79SQ1ss6mQEdRtznI9KAG3XhvQ71rdrrSLGZrZQkBe3U+Wo6KOOAPTpVqTTbGYXAlsrdxcqFnDRKfNA4Abj5gPeorHWdL1OaeGw1G1upYDiVIZlcoenIB46H8qYdf0cagmnnVbL7a7FFt/tC+YWHUbc5z7UATzabYXBlM9lbSmZFSQvErb1U5UHI5AJJA7VC+haTJqg1R9MtGvwMC5MKmTpj72M9OKSPX9Hm1RtLj1Sye/UkNbLOpkBHUbc5yPSn6lrOmaOkbajf2tp5p2x+fMqbz6DJ5oAZYaBo2lTNNp+lWVrK2QXhgVGwcZGQOnA49qL7QNH1O6jub/AEuzup41KLJPArkKe3I6Vm6L4tg1Wwtb2eOGzgmsftrvJdJiNd2CCDg477sY7Vf/AOEk0P8Asv8AtP8Atex+w7tn2j7Quzd/d3Zxn2oAW88OaJqE8U95pFjPLCoWN5IFYqo6AZHQelXpraC4MRngjlMTiSMugbYw6MM9Dyefes9PEFjJcPi5tfsa2yXAuxdRlGDMVHGcgccN0OcCqd/4w0yHSJtQ065ttSWG4it5Ft7hTtLuqckZxjdn3xQBrHS9PaOeM2FqUuJBLMphXEjjGGbjk8Dk88CsvX/C0GsRweQ0FtJFdfamD2yyxTPsKZkTjfxjnORgelWR4hsIormS/ubWyjhuHgDS3UeG2jJPB4OP4TyO4p83iPQ7fTodRm1exSynOIp2uFCSH0U5weh6elAFXw74Xs9AtyAsM1wZpJvNECxiMyY3LGo+4vyjgHtzmra+H9GTUW1FdKshes+83HkLv3f3t2M596tRX9nOIDDdwSC4TfCUkB81fVfUcjkVYoA5mw8E6XbanrF5c2tjcDUyA0Qs1VVTuDnOSTgk8AkA4zWpH4e0WGwmsY9JsUtJgBLCLddkmP7wxz+NaVFAFTT9MsdJtvs2nWcFrBkt5cMYUEnqeO9ZOj+DtK0q7mvWtba4v3uZrhbpoFEieYxbaD14yRmuhooAzIPDuiWt3JdQaRYx3EjMzSpbqGJYEHnHfJz65NSXWiaVe2EVhdabaTWcOPKgeFSiY4G0YwMDjir9FAEFtZWtlbC2tbaGCAZxFFGFXk5PA45Jqtp2haRpEksmm6ZaWby/6xoIVQt7HA6e1aFFAFeSws5nmeW0gdp4/KmLRgmROflb1HJ4PHJpUsbSNo2S1gVoojDGVjA2RnGUHovyjjpwPSp6KAMq28MaBaC4FvounxC4UpMEtkAdTyVIxyM9ulT6jo2mavDHFqWn2t3HGdyLPEHCn2z0q9RQBlyeG9Dmu0updHsHuEVUWRrdCQF+6Bx27elOfw9osmotqEmk2L3jFS07QKXJGCDnHUYHPsK0qKAM5dA0ddVOqLpdmNQPJuRAvmZxjO7Gc44zTtT0TSdaWNdV0uyv1iJMYurdJQhPXG4HFX6KAKkGladawyQ29hawxSRiJ0jhVVZAMBSAOQBwB6Usem2EMdrHFZW0cdp/x7qsSgQ8Y+QY+XgkcdjVqigDOn0DR7nU01KfS7OS+QqVuHhUuCv3TnGcjt6U7S9Jt9JS58gu8l1cPcTSSEFndvp2AAA9gKv0UAZqeH9Gi1B9QTSbJbx38xpxAu8t/ezjOfenRaFpME0s0WmWiSSzC4dhCuWkGcP0+8Mnnrya0KKAKTaPpbx+W+m2bRhZE2mBSNshy4xjox5Pr3qqvhTw6llJZJoWmR2sjh3hS1RVZh0JAHUeta9FAFO30jTbMQi20+0h8gs0XlwqvlluGK4HBPfHWobrw9ot7BHBdaTZTQxyNKiPApVXYkswGOpJOfXNaVFAGbc+HtFvLKOyudJspbWJi0cLQKVQnqVGOCcnp61djtreG1W1igjS3VNixKgCBemMdMe1S0UAZVt4Z0GzhkhttF0+KOVCkipbIA6nGVPHI4HHsKuvYWcrytJaQO00XkylowS8fPyH1Xk8Hjk1YooAzLjw5od3cJcXOj2E0yRiNXkt0YhR0XkdB2q1fafZapata39pDdW7EExzIHXI6HB71ZooAzm0DR30pdKbS7M6epyLbyV8sHOc7cYznnNWbKws9OhMNjaQWsRO4pBGEUnAGcDvgD8qsUUAFFFFABRRRQAUUUUAFFFFABRRRQAUUUUAFFFFABRRRQB59qXhS+u7TxAn9nxyPe61bXUe5k/eQoYck5Pba/B568c1JqOmeIbLVdYu9NtpVgu7+2kL23ktN5Sw7XaMSHaG3AD5u2cV3tFAHnWieGtYtotJa7spW8nVL65mWWaMv5cscoTJU7ckuAcdM+la/gq01XTzdWk1veQaPDHGljFfmIzRkZ3IDGTlB8uC3PXrXXUUAecah4f1q50jxBpkVlcK76wNRhlSSILcR70bYpYnDfKfvLjIFDeH73EWrQafrFxcR6nDd3NvqEluJJ1SNkygQhMruB+Ygnb9K9HooA5NNPvNR8W6frE2km1t47C5iKzNGXR3dMZCk8lQx4z6E1yv/CFa9JoEdmbVUlXQPsZVplwZROH8vg9CoxnpzXq1FAHG6rd6/eWdpJYaLf6ei3AW5Ef2Y3Pl7DzHuZkA3YGSc4zgVgxeH9c07wxYeTYakuu20t49tNBLbuE8yQsFmDMFKsNudo4xxivUKKAOc8R/27/Y1gbCNzcCaP7YbQRmVE2ncYvN+XOcde2e9cPbWOpaFqPhn7bpVxd3H9pajcLAZIWm2OuQ2QQm7BzgEd8V63UbwQySxyvEjSRZ8t2UEpng4PbNAHA+H/CuoQ6zo9/e6ekcUcmoXDRMyN9lMzqUXg9cbs7cgc81FZeGb6HX5otQh1iaE6wdQhkt5Lb7MfmDKz7sSAj7pAzkDjivR6KAPLrrw5r91pWraRp1rfWulsglht72SAsJhMHZInUt8jKG+/0JHbIFqTwzdahZzSrY6s9zPf2L3A1V7b544pMkgRnGACc55PGM16PRQB5/rHh/VftOtXVvYtKj6rY3sMcboGlSIR78AkAH5T1xnFV/E2n+J9bvpoY7O9W1ae0nt442tli2qyM/nEkuXBBACnHAxmvSKKAPNNW0LWZE1jTI9Da6a81iLUIr3zYggjDRnnc27coUgDHTvUtxpfia/wDFNlNdW12bez1Z5wFa3W2EG1wpXH7xnO4Zz6mvRqKAOP8ABtlqmnXdzaG1vbbRI4lFrDfNE0kUm47kRoycxgYxu5qjL4Y1E2GohLJftE3iOO/Qh0BaESRnfnPZQ3HX2rvqKAPOptL8TX/iyxmure7+z2erNONrW62ywbXCsuP3jOdwzn39q2Nds7+HxbBqsOlSanbPp0tkY42jBidnDZO8gbWAwSM9OldbRQB5hp3hDUINKtbfUtJmlgTQRZTQ2s8YcSecG2oSwGQOQenH4Vcis/Eu7RtU1Cxur/8As69uNsDmFbloXj2pIwDCMuDnoRwfXNeh0UAeX+NrC+fTNe1WbTPs9vPpNtCIXkQ4kFwzFDtJHRhk8jnqan1LQtY1u71G/h0aSwV0sYEtpZIgz+VPvd/lYrhV4HOTjp0r0WaCG5haGeJJYm+8kihlP1BqSgDgYPDOpf29a3E1mpgj8QXN8SzocRNCVR8Z67scdRUf9meI9MtBDa21ykEurXc032IwNOInJMZTzPlAJPPcfnXoVFAHD+EYn0e30HQtQ0wNqkVvcyvMSjtaoZDjLD+/kDjHTpxx3FFFABRRRQAUUUUAFFFFABRRRQAUUUUAFFFFABRRRQAUUUUAFFFFABRRRQAUUUUAFFFFABRRRQAUUUUAFFFFABRRRQAUUUUAFFFFABRRRQAUUUUAFFFFABRRRQAUUUUAFec2nxdsLv4mSeDV0y4VllaBbsuMGRQSRsxwODzn8K9GrNTw/o8etPrKaXaLqbrta6EQ8wjp97r04oA0qKKKAOCvPEepaVbeJ9OknMupwzoNNZgMstxgRDpztfcPotSr4kudLur3T0Sa/wBQF7b2EIuLgLG8jQK5bhMouAxI+bJ6dcVu6h4V07UvEmn67OZhdWIIREYBJOuN4xztJJHIwTUF94Osrya6uUurq3u57uO9SeMqTDLGgQFQVIwVGCDnOTQBy1t41vNHbVzqqwreTax9kgiuL0iCECBGJ8zbkJwTgLklunNa1j47n1aGyt9N0+3m1K5mnjKtdEW6rFjc4kCEsp3LjC9+2Ktr4FtEjd11PUft7Xv24XrMhkWbYEOBs27SvG3GOeMcYtXPhh7oWU761fjUrNnMV8qQh8PwyFdmwrwOMZ4HNAEmk+I49Q0C61K5tzavZvNHdQh9+x4iQ2GwNw4yDgda5iPxRq03iLRL3ULUWGmTabdXgSG7Mm9AqMPMXaoDAHPGRyea6/TdBs9N0aTTF8yaKUyNO8xy8zOSXZiABkknoBWVYeBrS0ntZLjUtQvktLaSzt4bhk2JC4AKkKoJOABknNAFfwp45HiXUltfIs1WW0N3Gba785o1DKNso2ja3zg8Ejg88U/WfGh0XxDBp8yaa0U1xFAEW/8A9K/eEAP5Oz7oJ/vdOa1dE0KXRESBdXvbqziiEUFvOsWI1GMfMqBiQBgZPTrk81RufBNrdalcXR1G+jhnvIr6S1Qx7Gmj27TkqWx8g4zigCnN43vYZry4OjxjS7LUhp89wbr94SWVQ6pswQCy5ywPXGcU1/HdxBp2r6rc6VFFplhPJapI13880qyCMcbcKhJ6k5HPB602w8Ezz32pyane3aWc+rterYo6GKUAqUY8FhyMkAjOB+O03hPT30O90lnuDBd3D3LPvAdJGfflSBxhsEdenegDn0+Ix/sy/nNpZSy2k0EbzW94XtVWXOHaTZlQu07vl449ak1f4hDTHtrYJpT3T2f2yQvqO2FlJIVYn2HeWwccAVvjRdR+xPC3iTUXmLBlnMVvlQARt2+Xgg55yOwxis+28D2+mratpWqX1hcQQG3aaMRMZkLlzuVkK53MxGAMZx04oAp3Xju78u5m0/Rlnt7XTYdSmae68pvLkVm2hQh+cBT1wPcVLp/iHWrvxbqtuLezbS4LKC5h3XJVxvVyCf3eOSoBy2FAyM9K1pvC9pcnU2muLp5NSsksrhyyg7VDDcMLgMd5z26cVXm8G2k1xcOLy7SC6sFsLmBSm2VFVlU525DDcehHbigDFg+JMezUllt7G5ntI4Xj/s2+8+OVpX8tULlF2ndjPBGDn2qfxLd6r/YsT6k9lpMq3HEia21vGw2nb8/lbmOT9zbgkZORxU0vgO1Nlefab7Ur+eW0jtlO6KNkWJt8ezCqoYN3PHrSWHhfVNQ03TbzWtXvotbtpHkEqeSfLDDYVChCnK4PQkEnk0AVdC8WXV9pekWmjWZvrye0e6le/vcBVWQocyKh3EtkDCgYHbpW5b+J1uvBbeIobGZysDyG0U5fehIZMjrypGcVUh8DW1lDZDTNU1CyuLWKSAXKGN3kjdy5VgyEH5jkHAIrXtNFh07QI9IsJ57WOOPZHMhDSKc5LZYEEk5JyO9AGFB4xurqy00Wdtpt3falK6W4tr8vAFRdzM7+XkEdNu0nOPwzb7xRqt9eaGLO08q+j1aeyurP7UREzLCx5cL8ycq33c+2a108C20Z+0pqd6mqfamu/t6iIPvZAjDZs2bSoAI2++c809vA9p9mtFi1HUIru2u3vReIyeZJM4KszgrtIwcYwBjAoAoReONSu7y10y10OF9Uea4gnR7zbFC0JTcd2wllIcEfLnkDHUhq/EaGTxENPjhtGg+3jTzi7/0jfnaXEW37gbjO7OOcVsaX4QsdLvba9W4upruEzu8srLmZ5ipdmAA5+UYxgAVJa+GzYalNcWOrXtvaz3BuZbJViaNnPLYLIWAJ5IB+mKADWNbu7XVrPSNMsobq/uYpJ/385ijjjQqCSQrHJLAAAVFB4rWbwXd+IPsbK9pFMZbUych4iwZd2PVTg4/CrWr+H11O+tdQgvrmwv7ZHjS4twhJRsblZXVgRkA9OCKqX3hxbbwFqOhaWrySS2kyIZXG6SRwxLM3AyWYknjrQBnt43vbJLhtT0eOBv7Mk1O2SK68wuiY3I52Da3zL03DnrxUkfinW55LGzTRLRdRvonuo4ZL4hI4F28uwjPzksBtAI96daeB4WspU1PUb+7mm046eGlZMwRMPmCkKMnOPmbJ4FaN/wCGY7qWxubW/u7G8somgiuINjExsBlWDqVI+UHp1FAGEfHED/2ZqM8V1bJ5F89zAswKo0GA6kbfn5B2kFfpzxny/Ea9vdE1drCDTxew6Y99A8F75yxgYBWT93w4yDjBB5GR1rUPg5P7W02xW1dtHtLO6SeeaVS1w8+N3A5yfmJOAOeK1YPC5XSrnSrzWb+9sZrY2qxTCIFEIxncqAlscZJNAFRfEess2nadBplnNq81mbydWvGWGOMEKMP5eSzE9NoA5545tw+LLaTwS/iaSCSOGOB5ZIMgsGQkMmeh+ZSM1E/hFiLKaLW9Qh1C1t2tftkaxb5Yic7WUoV4wMEAHj61eTw3pyeF28PCNzYNA0DAt8zBs5JP94kk59aAOQuPFuqaT4hub7XbQW1tb6IbkW1vdmWN2MqgZyq4bnaTjHvVqL4iO2lancmzsppLHyCWtL0ywBZWK5d9gK7NpLfKeMHvWiPAdpP9obUtT1HUJJ7L7CWmdF2xbgwwEUYYEA59evatGPRdQSylgbxJqMkrFfLnaKDdGF7YEeDnvkHpxigDB1P4gf2ethBjSGu7m2a6LtqRW3KBto2SeWSxbt8oxg8+sk3je9mVTpmipMBpMWquZ7vysI4Y7BhGy3y/T3He1b+BrbT1tZNN1O9s7yBZUa5jERMokfewZWQrjdyMAYrSPhy2kurm6mubmWe5sFsJXYqNyDd82AoAY7j7ewoAx5/HsEFveStYv+70+C/tF8zm6WXgKOPlIfC9/vA0x/G14kcuoHSYv7HgvRZTT/aj5ofeEZlTZgoHOPvAnBOKv3HgjSrmTQpJGuc6MipBhxiVV24EnHzAFFbjHIpj+CrR7uQ/b70afLdi9k08FPKabcGznbvxuAYruxn8qAM3RvE0tnrF1aX/AJklvc6zd28dxJKSICiKypg9iA+OeMe9Ni8cxlm1ae2uorcaPJfrCJgVZFlKodu0Hcwwc5wA2Md61tR8D6XqekX+nTTXaR3t6b5pI5Askchx9w44GBjkHgmrF34R0u8aTzVk8p9OOmmJWAUQ5zxxkH3z+FAHK3HizWNL8TSXGr2IiQaSrw2dteGRJZHnREzlVw2W2k4PHQmuhtvEWqG81DTLvR4v7VtrVbqGG2u96ToxIADsq7SCMHIx0Oart4AtLnzX1HVdSvppLUWglldFMaK6upUKgAYMoOe/fNSzeF72G01Ga01e4n1m9iS3+33O1TDGD/AI1AyAWPTk9TQB1CElFLLtYjJXOcUtNRSkaqWLEADcepp1ABRRRQAUUUUAFFFFABRRRQAUUUUAFFFFABRRRQAUUUUAFFFFABRRRQAUUUUAFFFFABRRRQAUUUUAFFFFABRRRQAUUUUAFFFFABRRXk9j4o+IEvxmm0efTXHh5ZHAP2bCLEAdsglxySccZ74xQB6xRRRQA0uiuqFlDN90E8mnV5J4r1KafxPea7bWV9OPDssSW8sMW6P5fmuQTnujbf8AgNdRBq98vjKL7beXX9mX77dMNuImtpB5W4rJ8vmK/DMDnBAH0oA7OiuQ8T6jqWma7aXUt1dw6EojSVrIRMUlZ8DzVdSxQggfJyOfYjJ0TWPFWr6wt7FHdGzXUpbaeJ2txbxwozJwP9bvGAeeuTxjFAHotIzKiF3YKqjJJOABXleleJPEGqPcX9vqd48cFtey3ETQwCBWXIgEZ272Hc89Rz6HUuPEt7NHYw/aopRceGpr6eMxowaQKmGIx05bjofSgD0BWV0V0YMrDIIOQRS15g2r65Lp19Ja6s1lHpugWt9FFBbRbWlaNyQcqfk+QDaMexFSxXt/a+IfE2uJe3MrQ6Nb3a2W2Py3JSUhfubsAjjBzzyTxQB6VRXnWmXPja50y4nhlmYXOniW3mvntcfaCVx5fl9FKk43g4IXrk10vhfUTe6LOXnv5Lm2meGdb9YxLFIACVJjAUgZBBHUGgDoKK8ng8V69Y+H9E11tWbVJdQtrlpbPyo1RTHE7grtUMCCoDZJzu6Dir9pqviy28P6lqk8t01t/Y8l1FPdG2bFwACpjEX8BBJw2eg55oA9JorzDWdY1rSl0uzk1/UJbi9s5bsyW1tBv83CBEAZMCLLHrk+rYrTj1vWNOe/tdS1AGW18PR3jPIsYxPmTe2VUAjIUenA9aAO8orzGTXPEF7Y6hcx61JbfYdBttQVY4Ij5kzI7Nu3KflO3oMexFWLK5li8VeIdYudYu4LePSLa6eNY4mRQUkPA2bjtxkc8nrkcUAejUV5rp2s+JbifWdNtLi7Nx/ZsN1ZNqn2bzA7sw/5ZDaAQBgMOD7V0ei6zI/hXULoPf3F3YGZJYr9YxKkqLu2HygFI5GCOuaAOia5gS4jt3mjWeUFo4ywDOBjJA6nGRn61LXlVveX8Wt+HdXuNXfVLibRLu9EDJGoVikbYTYAdpPAByeOtTafqXjW58PyavDLdMkmm/bFM4tWRpQyNsiEeWCsnmL82SOOc0Aen0V5leeNNV1K2a+0iSQ6dfajb2Fo0KxB1HllpGVpPl3FiEG7IBXpmrgvPFUZ0fTb28uLJ7zU5YPOdYJJ2txCXXdtBQPuBGQOwOKAPQaK820vWNejbS7q61mW5STWpdKkhaCNVeNTIockLnflAcgge1bfjO+1PTZLa9iuLuHR4I3e+exETTR9NrlZAcoPmyF5+tAHXUV53a6z4l1fxNdvY/a/sdnqaWzIDbiDyPk3s4b97uKsWBHHQY61teEZtU1K41PUL7VZZYY724tYLQRRrGiJIQCSF3FuMZzjHbPNAHVUV5zqWua7aQ+L9XTUpGi0mYwWtksMezmOM7nJG44L5HI6HOe1iI+NBpGpLG92ZD9na0a7ktfPfLHzghT9390DbuHUntQB31FeeRa5d6re+HtPstdvrWG8ju1uJLiGAXJkiZRs+7sDA7hkAggH61Domu6z4in0/TJtZkssWtzM17bxRb7oxzmJSNylQMDccDnI6CgD0mkZgqlmICgZJJ4Fec6Xreu+IX0O2OrPZC5025nmltoI90rRyqiuu9SACDnp3qvaa9q/iKyt4ptYOnbNC+3SyRRR4nkLMhLbgcINvIGPvdRxQB6TBeW10qNb3EMyugkUxuGDKejDHY+tKtzA9zJbLNG08ahniDDcoOcEjqAcH8jXken67e6T4dt2tGhjdPD2nhJzCpMZklKFycZIUHOCccfWtFriTQ/E/iRZtcv7mb7PYQxzwxQG43O8gWPlRHkk9WAwD+NAHqFFebWereKL7RtSgglvGuLDVfIkBa2+1tbiNWKqQPKLgt+Q9a6vQb5dUhsL631iWe2mssi3nijWVzu/1rYAIP8ACQBtoA3qKKKACiiigAooooAKKKKACiiigAooooAKKKKACiiigAooooAKKKKACiiigAooooAKKKKACiiigAooooAKKKKACiiigAooooAKKKKACiiigAooooAKKKKACiiigCCOytYYJIIraFIZWZpI1jAVy3LEjuTk59ap23h3RbK+W9tdJsYLpVCLLFAqsFxjAIHHAA+gxWnRQBQutD0m+v4b+6020nu4ceXNJCrOuDkYJHY8j0ph8PaMdTOp/wBl2Yvyd32kQr5mcYzuxnOOM9a0qzZdSlttSe3ntWMBQPHLFljjocr14OOmeo4oA5/RvAEWlanZXT3kMy2JlMRWzRJpN4ZT5smSX4Y9hk4JrftPDmh2G/7Ho9hB5isj+Xbou5WxuBwOhwOOnFaEU0c8SywyLJG3RlOQafQBUGmaeEkQWNsFliEEiiFcPGAQEPHKgEgDpyaadH0030V8bC2+1Qx+VHN5Q3KnTaD6cnj3qlF4ms2i1t5lkg/seRluA+M7QgcMPYqeKLXxVpExsobi+trS+u4kkWynnQTLvGQpXPWgB8XhTw9BHcRxaHp6JcrsmVbZAHXOcHjpnnHrV2z02y06y+x2FrDa24ziOFAqgnqcDvWZa+KrFrbUrnUJYNPgsb57MyTzAK5XGDk4wTnpzWvb3ltdWiXdvcRTWzrvWaNwyMvqCOMUAYvhzwfpPhyyt0gtLZ7yOEQyXggVZJR3yffjv2q3a+GdCsvtH2XRrCEXCGOYJbqBIp6qeOQfTpUum67pOsmQaZqdnemLG8W8yybc9M4NNufEGjWd4lnc6tYw3TuI1hkuFVyxxgYJznkfmPWgDL1/wiusahb3kVxbxmG3a2ENzZrcRBSQcqpI2twBn07VYs/B+iW+mabZXNjBff2fEIoZbqJXcD8Rx9Bx0q/ca5pNpqMWnXGpWkV7Njy7d5lV2z0wpOeaadf0cagmnnVbL7a7FFt/tC+YWHUbc5z7UATDS9PVJEWwtQksQgkUQrh4wCAh45UAkAdOTUcmiaVLdx3cmnWrXEcRgSQxLuEZBGzOPu4JGPc0231/R7rUpNOt9Uspb6PO+3jnVpFx1+UHPHf0p2oa5pOkkDUtTs7MkAgTzqhIzjPJ6UAQQ+F9At7Wa1h0XT44Jl2SxrbIA65yAeORmrtjp1lploLWxtIba3BJEcSBVyepwO5qqNf0yYXqWd/Z3VxaRmSWGO4TcoA/i5+Ue54qGXxTollFanUtV0+xluIVlWOe7jHBHY5wR2yOD2oAnsfD2i6ZOZ7HSbG2mJJMkUCq3PXkDvS2Ph/R9Mupbmx0uztp5QVeSGFVLAnJGQOhPNJP4i0S2untZ9XsIriNWd4nuEDIFALEjPAAIJzSQeItEubF76HV7F7RH2PMtwmxWPQE5wD7UASHRNKOlnTDpln/AGef+XXyF8rrn7uMdefrRaaJpVhFDHaabaQpC5kiEcKjY5GCw44JHGeuKdHq+my6ampJf2psZAClz5q+W2TgYbOOvFQxeJNDm0+bUItYsHs4G2y3C3CFEPoWzgHkfnQBZGm2CqiiytgqTGdQIl+WQ5y444Y5PPXk1FqGh6Vqs0M2oabaXUkP+raeFXK9+Mj1A/Kox4j0Q6aNR/tiw+xFiouPtCbCQCSM5xkAHj2po8TaCbu3tRrOn/aLhVaGL7Qm6QMMqQM85HT1oAkm8P6Pc6kmpTaXZyX0ZUrcNCpcFfunOM5Hb0q5BbQWqstvBHEruZGEaBQWJyScdyeSaiv9RsdKtTdahdwWtuCAZJ5Ai5PQZPelg1C0u7AX1pcRXNsyl1lhcOrAehHBoAcLK0C3Ci1hC3JLTgRj96SMEt/e4AHPYVnR+FPD0VnNaR6Jp6W85UyxLbqFYr93Ix2ycenaqWgeNtN17wzca6qTWsFsGM8c4G+MBd2eCRypBH1qXTfGGl3nhm3128lXS7aZ3jC30ioysrshB5xnKnigBl74K0e+vNNaSztfsNjDLEll9nUxneVOcdBjb6d60Lvw7ot9ZwWl3pNlNb24xDE8ClYx0woxwMelLceIdFtIYJrjVrGKO4AaF3uEAkBIAK88jJHT1pTr+jjUJNPOq2QvIlLSQGdd6ADJJGcjA5+lAFpLG0jkikS1gWSKPyo2WMAonHyg9hwOOnAqnP4c0S6S1SfSLGRLX/j3VrdSIvZRjgUtn4h0XULa4ubPVrG4gtxmaSK4VljHXLEHgY7ms/T/ABlpWpalqMNvdWr2NlbRTtfLcKYyHLggnoMbPXvQBq/2PpnktD/Z1p5bwi3ZPIXBiGcIRj7oyeOnNV4/DGgxWUtnHo1gttKoWSIW64cA5GeOcEkjNWdO1bTtYtzPpt9bXkKttL28ocA+hx0NVbLXob+w1K6hhYCxnmgZZGVdzR9TknAB9T+NAA/hfQHsfsTaLYG13iTyvs67dwGN2MdccZ9Kuw6dY20kckFnbxSRReRGyRKpSPrsBA4X26VDb6xYzWDXb3dtGsUavcf6QjCDKhsMwOBwQc9COelNOv6Ot5JZnVbIXMSNJJF9oXcir94sM8Ad80AaNFZK63FqWmvdeHpLLVWDhMJdhUB77mAbGBz0JpPD+tNrVrdNLa/Zbm0uXtbiISeYodcE7WwMggg5wPpQBr0VzOn+LZtWu1aw0K+n0ppzANRDxhSQdpYIW3FAf4sfhWrbeINGvLyazttVsprmAEywxzqzIB1yAcjHf0oA0aKxj4t8OBZmOvaZthAaQ/akwoPQnnvVi817R9OtIbu91Syt7efHlSyzqqycZ+Uk4PHPFAGjRUQuYDa/ahPGbcpv80ONm3Gc56Yx3rPj8TaDLp8uoR6zp72cLbZJ1uUKIewJzgE0AatFZ39v6OdPj1D+1bH7FISEuPtCeWxAJIDZwSMH8jTJPEmhxabHqMmsWC2MrbY7g3C7GPoGzgng8e1AGpRVQ6pp4imkN9bCOBBJK3nLiNSMgsc8AjkE1BP4g0a1u0tJ9WsYrl2CLE9wocsQCBjOc4I/MUAaVFZD+JNOl02S9067tL+OOZIXMV1GFVmYDBYnAPOcdT26iqut+MdL0eeO0W5tbjUGuIYWtBcKJFEjhdxXk8bs4xQB0NFZ/wDb2kf2r/ZX9qWf9of8+vnr5nTP3c5zjmnQazpd1qD2FvqNpNeRqWeCOZWdQDtJIByMHj60AXqK52DxXFIbgywRwRwalJYPJJcogARdxk+bGf8AdGT37GtiTU9PhSN5b62RJIzMjNKoDIACWHPKgEEnpzQBaorIfxV4ejtGu31vTlt1lMDSm5TaJB1XOevtWktxA1sLlZozAU3iUMNpXGc56Yx3oAlorMtPEWiX1rPdWmr2E9vb8zSx3CMsf+8c8fjV4XMDXJt1njM4QSGIONwUnAbHXGQefagCWiqEmuaTDqiaZLqVol/J9y2aZRI2emFzmmDxBozXF1bjVrHzrVS1wn2hcxAdS3PGO+aANKis611/R76O5ktNVsp0tf8AXtHOrCL/AHiDx360W2v6PeafLf22qWUtnDnzZ0nUomOu5s4H40AaNFZFv4j0++ubZbC6tbq2mSVjcRXUZClNuRjOT97nHTv1FVL7xnpEeg6nqemXtpqZsITLJFb3Kn6ZIzjPrigDoqK57V/EF9o15E9xpcZ0uS5itvtK3X70NIQoPl7cbdxA+9nviuhoAKKKKACiiigAooooAKKKKACiiigAooooAKKKKACiiigAooooAK4bxd4Q1fxjrtnG+qzaXolmNx+ySFZ7mQ9eR91QOOc9+OhruaQMrEgMCVODg9DQBS0jSLLRLBbOxjZYgdxLuzu7d2ZmJJPA5NXqKKAOF8UeGdTv/EsbWEStpmqxxwas3mBdiRPvBwTltylk49RVTxXpfiXVdTurWC2umshc2stqIGt0gZEZGcyFv3m8EHAGBgD3r0WigDzS+8Ma2l6L+OK8CRa3dXWyykh85opIwqyL5mVyCDwcHBOK67RrGXT/AAkbazt7iO42zSRx6gYy5kd2f5/L+XBZs4HQGt2igDgfCWma+PFK6rq8N8oOli2ka7a3GJt6sVRYuidcE5/xytTtL3UtV8c6TZaM9zLfzW8K3geMLCfJTl8kNhfvDAPPpXqRYAgEgZOBk9aYkEMUkkkcSI8pDSMqgFyBgEnvwMUAedXfha/bXtWivY9aubLULqGdHsZLYR4VUH7zzMOpUpng9OnNW5fDGomw1EJZL9om8Rx36EOgLQiSM7857KG46+1d9RQB51b6X4mvPF+l3d/b3YistQuJH+a3W2SJkkVDGF/eMTlc7u5PHpuapodzeeLbi+Fqklu2iyWiOxX/AFjPnbg88jv0rqaKAPO4fCuqQ6fo8UdiqNb+HZ7GZVdBiZljwvXnJDc9PeuYu/tFheX0V8rjTrK105dRjgeLzN0SBsDewPX+5nPbmva6pz6Vp11dx3dxp9rLcx/cmkhVnX6MRkUAct/Y+sWFt4wu9Psof7SvrvzbRm2MZEEaKOpxkEPgNgZ9jWGPC2tagdTkurO8miu7/TpgNQe38x44m/eFljwowO3UjHXpXqNFAHI/Elf+KInVYFmzc2wEJwA/79PlOeOelZc9n4ikuNc1rTtLmsZLr7JDHbuYWmKxsfMkUbjHuw2F3H+H6V300ENxH5c8SSpkNtdQwyDkHB9CAakoA8z0/wAK6vLcwy3tlPJEfEK35+2SQtJ5Qt9odgny5344Az/Op/Fel+JtV1O6tYLe6azFzay2wga3SBkRkZzIW/ebwQcAYGAPevRaKAOa8TWd6dW0LVbaykv4tPmkaa2iZQ53xlQ67iASp7Z6E4pPDGl3lppGqNc232aS/vJ7qO1LKTCr4wpIJGTjJwcZY101FAHltj4I1uFNEsjCken3dpbx62hkUlWg5UDB+bfwhxngVZuPDWtW8ei3SxXw+x3WoNLFYSQ+cqzTMyOvmZU/LjI64b6ivSaKAOH0Twu1nruh3K2FwtnaWF0mb1omljlklVsHYcZI3fd4A4pNKttc0nStS0mLRDJeeddzwX0rxmCQuXZCfm3ZO4KQV7HnFdzRQB5PL4a8S6mmq3M9tfSST2NqgS/kt1aZ4pt7xgRfKqkZAz69auajoWs6xqGsapFoT20c/wBgkS2mliD3XkSszq21iASMAZOOnPp6ZRQBzGgWl7L4l1fW7iwl0+G7ighjgmZDI5j3ZdgjED7wA5zhaybO11y1tPEWjt4fumjv7m8lhvBcQeURIDsyPM3jPA+73rvaKAPNZvB+sG60m2it1GnXtpaRaz+8X921vgjjPzbvuHGeBVm98JajP4a8U28NusV5f6o11FtZA08YZCBnkDIVgN3ryMV6DRQBxNhpFx/ZPiGcQa8l9fWwi3Xj24lcqjhfL8ogAjdjLY7c4FdJoml22l6Hb2dtbfZk8vLpxu3kfMWIzls9Tk1pUUAcL4cTXtE0eHwvLoVw/kFoY9TimiEHlEnEhy28MAfu7eo61Q0/QdYms/DunSaNJZPosMqzXLSRlJiYmjAj2sSQxIY7gMY55r0migDg9E8LXdnc+EXn0+JBp2ky29wcofLlYR8cHnOH5GR19aqaNo2s+Hv7Du7jRpr4W+lyWUlvBJEXgcybgRuYKQQADg8YFej0UAcOfC+pD4TPoAWP7eYGxEH+XJk3+Vu6Yx8melP1RNT1N9I1OPw7dRLpt6JZLKSSESSr5bLuXDlfkLDGWGcHHau1ooA88g8Nanc3tvfy6d5MU3iD+0WtZHQmCIQlAzYJG4sA2FJxn61He6Bqlst/cW9hqAvhqtxdafPYyQHyw6KBvWRgCjHcCOv0616PRQB5nrGkeJZLXxDbjRzdXWtafbp5sE0aRRyrGVkU7mBAz0wDn2qxqnhPULzTvFcY0+OSXUJ7RoNzJ+8WNYg3JPGCrcH+teiUUAcFrnhrU7q/157S0Bhu5NOaHDoobypMyHGeMKB169s1RudB1kibTBojzsfECakL8yRBDF5qtkZbdvC5XGOg69AfS6KAPOI9B1g20WhtpUivHrZ1A6p5kflmPzjJuHzb95HyY2/jium8I6PLpNrqX2m2SGa51K5uMgqS6s5Kkkf7OOtdDRQBwP8AwjOpPdoZbMNCfEct64Mi4Nu0TLu69ycY6+1Z9l4P1waPrtrd24drbTZtL0f96pMsTFiGPPykjy15x9yvTqKAOA1jw7qEF54furKG9W2srF7WWHTDAJI2YJggSfKR8pBxz07Zq/eeG5n+GMug6bFPFKbfbHDeSJv+9uKOyfLzyvHHNdhRQB51quh6t4kOs3UWkSab5ujGwiguHj3TSbtw+4zAKuMAk/xHtWvoUGqXPi+51e70mawtW02G2QTyxs5dXYtkIxwPm455rrqKAPO4vDd9H4ovftsOrz2txq0d/C9rJb/Z8KUK+ZuxINpXBA6gcVmeILHVLHQfFEMFleW+iPZXMjw3rRMFnZs/uWQltjZYkN04xjpXq9MmhiuIXhniSWJxhkdQysPQg9aAPMtW8Paz4jjvbi10qTSwumQWiQPJEDcMkwkIXaWUKFBUFv73TFWZ/Dl7d6Vf3UNlq8l7Jc2c0sOpyW4NysD7ti+Wdo4yMtjPHavRwMDA6UUAcdcW+r6nr1jq1vo72nkWl5GFu3jyXYR7CwVjwSpHU8DnFcu/hzxRqkGqTXVrfPcXGhNZ4u5LZMz71O1BGQAnXBb/APX6zRQBz15o8d940s726tZZoLW0YxM5UwxzbxhsZzvxnBx0710NFFABRRRQAUUUUAFFFFABRRRQAUUUUAFFFFABRRRQAUUUUAFFFFABXAeOPFNj4U12wENpe3eraipRbfT1BlYL0Yg8EckYIP6V39VY9OsotQl1BLaMXkqhHnIy5UdFz2HsOKAINDutRvdLjn1Sx+xXDH/UlwWA7E4JAPsCfr2GjRRQBwlvpUHi3xP4jGrz3bJp9wlra28V1JEsK+WrbwEIyxLHk+lM8HeJNRnTQdOuZFuVuI71WupMmSQQShEbOcHIPJxzXQap4O0bVr976eO5iuZUEcz2t3LB5yDor+Ww3D61VtfAml29lb2Tz3ssFmzfYsXDRvbRsMNGHTazIfRifrxQBg3HjjUn8O2t/Dc2kV68NxO1omnTXJcRyMoPyP8Au045Zs8nitbwtfHUvFGqXxXZ9p0zTptmc7dwmOP1q63gXw8YLeCOzlhhgieBUhuZYw0TNuZGw3zLk5wa1bDRrDTJGks7fymaCK3J3sf3cQIQcnsGPPU55oA4ebXr7U/GiyQae00Omal9hRPsM74DbVkm80Hy1KhjjKk7QeRurpPFOsXGmC1is72GC4m3lYzp8t5JJtAPypGwIAzyx46VbPhrTv7WfUo/tUM8kiyyrBdyxxyuMYZ0VgrHgZyOcc5qTVdA0/WZbea7SYTW+4RyQTvEwVsblyhBIOBke1AGL/wmEqfDJPFT2qmc2izeQudu8kDHrjJ+uKzV8W6/bafeG4tkeYzWsFpcTafNaRl5nKMGR2JYJgHIIzuA4rro9C0yLQRoa2if2aIvJ+zsSw2emSc/rVUeFNL/ALNuNPm+2XNtPt3Lc3s0pXacrsLMShB5yuDwPSgDOvNR8QW2oaboYvNOa/vfOlN4bRxGkUYXjy/MyWJYD72Mc1m2fivXtUvbDS7cadb3ckl5Dc3Dwu6BoHVdyLvHDbuhPHqcc9DJ4R0qW2hif7aZIZGljufts3nqxGCRJu3YI4xnHtVmy8OaTp72b2toEezSRIW3sSBIQXJyfmJIBJOTQBy+l+Ktb8QnTbKxNhZ3klnJdXM00LyplJTFtRQ6nBYE5JOB60208Xa7rQ0qGwXT7Sa6sbi4meaJ5QrxSCMhQGXKk56npW/L4N0SSC3ijgnt/swkWKS2upYnCu2513KwJBPOCau22gaXaSWslvZrE1rbNaw7WICRMQSuM45Kjk80AcXB4u1m60yzuNQisGttW0m5uY4IVkVoWjQHBfd8wIJ6BSPXvSat4yvNH0CzubGe2LQ6XDdSWIsJ7hsFf4pQ+I1IBALZPBPNdgPC+jLbWdsLP9zZ28ltAvmP8kbgKy9ecgDk81VvPBGg3wCzWs3l/ZktXjjupUWSJPuq4Vhuxk4J5oAZ4s8RT6Lpli9pFuub+5S3jPkPN5eVLFtiYZiApwARzWJL4q8RxaLHcz2n2WNLySG4v5NMmIWEIGWX7PuDgEnaTkgYJ6dOx1LR7HVrJbS8iZokZXjKSMjxsv3WVlIKkeoNUpvCunz2K2ks+psiliWOoz73DABgzb8lSAOOg7YoA5+wv9XufFmuFtUtbnTE023nSJIHCsHWQgo3mfLkjJODkY6YzWbF4t12PQnl0+PTobfTdCtNRaOVJJGk3oxMYYvkDCcMdx9c12yeGdLivku4YZIXW2FoUimdUaJQQqsoODgE4JHGaRPC2ipaXFqtliG4s0sZV81/mgQFVXOcjAY8jnnrQBgp4n1S0n1CDVLrTYdmmx6hDcCCTZDuYqUdd2XwQMEbSc9BVCHxvq7JeWOIXvRe2tpbXE1jLbL+/B+Z4nbd8u1u4zx0rr7zwzpF+Jhc2YfzrVbRz5jDMSncBweCDzkc+9Vf+EL0P7LdQPBPIbpo3mmkupWlZo+UbeW3Bl7EEUAcrZalqOk6j4oN3qNnFfPqNvEsqWMswlzAuAkKtuLEDpkgYJ6VO2q2/iHwX/aGtaFFql1BfPYxwGExhnMnlh9j5MfYnOSvNdCPBGhLBJGsFwskk63LXAu5fOMqrtD+Zu3Zxx15q3B4a0u100afbRTQ2/2j7SQlxJuaTduJLbsnJ6jODQA7w1YXml+GtOsdQn8+7ggVJZNxbJHueTjpk+latFFABRRRQAUUUUAFFFFABRRRQAUUUUAFFFFABRRRQAUUUUAFFFFABRRRQAUUUUAFFFFABRRRQAUUUUAFFFFABRRRQAUUUUAFFFFABRRRQAUUUUAFFFFABRRRQAUUUUAFFFFABRRRQAUUUUAFFFFABWe+rQwX8lrco8IVQyzN/q2B9+3PHOO3rWhXCeMNO8XeINfs7LQLz+x7G2Utdakyhmk3Y/dop+8AACScDOOeKAO760VnaJpK6JpkdkLu4uipy0s7AsSeuAAAo9gAK0aAMDVPF+m6XfyWJivru5hQSTx2Vo8/kqehfaOM4PHX2rW0/ULTVdPgv7GdZ7WdA8ci9GFcbb6j/wAIp4n8Rf2jp+oyR6hcJdWk9pZyXAlHlqpjyinawKnhsDnrXPeFbpbNfD2pmK4khiOoR3UNtA8r2kssgkSJ0UFlOBjkYz9aAPW2ZVxuYDJwMnrVODVILjWLzTEWQT2kcUkhIG0iTftxz1+Q549K8luLG9k8K6dp934fAmazu2SW60mS6lWRpm2xKFI8piCG3k46Y6V23g62votVup72C4RpNJ05S8yEbpFWXeMn+IEjI7ZoA6W41AQajaWS280r3G4l0X5IlUclifcgAdTn2NW2ZVUsxAA6kmvLv7Hnl8dXUupu8Vz/AGtFPaTDSJZneFShVVuFO1EwGVgRgZYnrXQ+MbeOTW9Em1OxkvdDi877REts1wqylR5bPGoJIHzjODgkUAdjSBlJIBBI6jPSuI0e1uLP4bauksMtvCVvHtIJVKtFAdxjUg8rx2PQYFcxo1jFc2lnLoWk3duR4emj1F2tXjM8rIvlgsR+9bO4ggng9eaAPXTIgDEuoC8Ek9KUsqjJIA6cmvKL/wAMjT9J8LLHp8cNh5JfUhJpr3mbgxrteaIEMx++NxzgkU42Om6VLoi6/Dc6noa2MsNsZtNlIW4abKr5JBZCUIVMjoODzQB6qWUMFJAY9BnrQSFBJIAHUmvKNa01Zn8QRTaNeS61cPF/YlwLR3MSBE2BZQCItrBi2SPfOa6vxvbyTaVpX2m3ku7GK+ifUYYojJviAPJQAllDbSRg8CgDdsNZtdQn1CKLepsJ/IlZ8AFtqtkHPTDD0rQryKOzW1tNQSDw2E0u61vfEb3SpJ0gj8hcSCAYYgsNo6Bc9BjFdH4bstXh+Fl1ZQxzW+ohLtLVJIjCVy7+XhT90Y24GeBigDuQytnawODg4PQ0Ag5wQcHBxXjttoTHwvrJsUuBePo7W8llBos1oWkypBZiSJJB8wyOTkmtHX/Dt7ZNrVv4f06S3guNLtjItvCdsrrMfMHGNzmPORncc+9AHqKsrruVgw9QaTeh24Zfm+7z1ryg+HY7nRLqKyE09vdajY+ba22kzWMcarJ87BD6r94jptGaq+MdMsP+Ehv9NGl266RbWFurTLYtOtgu93YxqgwhI65xng8jigD1uK8SSa5jMc0f2dgrPIhVWyAcqTwRzjI71YBBGQcg15hqMMkUmsOmjxXOnXWpWpiknsHuYY4hbqPNWJcFwCNvHAJ9q2vBEF7YeCL2KWxkLpcXTW9s8Bt96FmKKqNyinPA7ZoA7RWVs7WBwcHB6UFlBAJAJ4GT1rzTwFa3CeKjdJpqWVrNpYEsdvpUllEkwkB2HefnZQSN3GeazNftrS81vxlbrplzc6089uumzx2zyCKTyoyCrgERkHBJJGQO+KAPXty79m4bsZxnmq1/qNpplpJdXs6xQxYLsQTjJwOBz1NeZ31te3PjW2mTR0t7q31iHzJYNLkMssOAGla5zt2EEjaBwBz0pLjwfA/w31maXQvN1WW7mlJltt8zILkkbQRnGzkAevHWgD1AXQa+e08mYMsYk8wxnyzkkYDdCeOnuKmDBhlSCPavL/EWlveRax/Y2mXKWE2jWsVskFq8QyLhiVVcAggHOMZA5rqPEmi/Yfh/qWm+HrIQHyD5cFqu0sCQXAx/ERnnqSaANmPWLaXXJdIQObiO2W5L4GwqzMoAOeuVPar6srjKsCM4yDXkk+lGaTxJL4R0a7sIJ9GiiiIs3txI4kbeqKwX5tvHbJ/Ouo8BadbWkuoz2r7UmSFWgj0iSwjQrv5CvwzEEAkf3RmgDs9y7tuRuxnGeaWvHtWt7eC7kN/plz/bjeJIXW9Ns+DbmZdn73G3Ztwu3PUdO9aKreI9vpH9nag1zF4nN3Iy2r+WsBlLB9+NpGGHQnvnoaAPTwylioYbh1GeRRkZIyMjqK8ptbe8uPHNjeRaMllIl/dLdC30uSNhGUkCtJcE7ZA5CnAGORTtJ8N3mn6b4WuNP0yW11SSyuo7ubyirhjCdglJ5++Fxu6YwKAPRZtYtoNas9KYO1xdpK6FQCqiPbuB5yD8w7VfDK2drA4ODg9K8dstJdn01vD+iXtlqUWiXUF1cPaPD/pRRcBmYAM5YMd3P1re8L2NqviTSZtF0m50+GDT3j1My2jweZIdmxW3AeY4Ic7uevXmgD0QsoIBIBPAyetG5dxXI3AZIzzXC3ttZL48v5td0me+WWO2GmSCyedY8Z3hSARG27DEkjjBzxWLpmmt9q0hBpV1H4nh1ZptQvmtXXdDvfcTMRtZGTaAoJ7ccUAeqblBwWGcZxntRuG3dkbcZznivK7TwikkeiTXGiyG4k1u6+2O8LbmtyZiBIf+eZwnB+U8etV7uyg05dGs9T02c6bH4hvAlotuzDyNkhXEYGWj74AIx2oA9bLoE3llC9d2eKUsFGSQB6k147JpN59nsXazeHw7/aN5JDb3GmPcrDG23yi1uMMFz5mMj5dw4FbOneFoLnUdCtry2l1LTYNLulD3Vm8aBmlUopjf7uFyFDc4XIoA9JLKpAJAJOBk9aAylioYbh1GeRXkcFjc2tr4ZuptOmvdUhtYbc2F9pskoC+b95JcYhkUcknsBnsas2FveT+PtOvY9GSxdNQuVuhBpckbCMo4VpbgnbIHIU8DHI9KAPUyyqQGYDJwMnrS15p8Sree+ubi1j0eKWQ6axtro6XJdyvLk4jjZSBERw24+o9K3fFdnd6h4ChthBcTTu9p5iIrb8CWMv05GBkn0oA6wOhxhl5OBz1NQxXayzXMZjmj+zsFZ5IyqtkA5Un7w5xkd68y1jwjFCvi97DQ2VojbS6WIbc4STapdoQBgNkDJXnjmo/FEV5Dqd+G057lLvW7Zo7eaJmjuVW15G0DLqCOcZwRk9KAPWCyhdxIC9ck8Ubl3bdw3YzjPNeUaL4b02/Hh2zWwW5sob2+fUIRZtFFFKV3BHRh0GVA3dQBStaXc3jizntdFjsZoNWkWQ2+lSK5h2OBJJc52srfL8oGBx6UAeoXd0trazz+VLOYULmKFdzt7AepqppGsDV45nFhfWnlEKwu4gmT3CkEhseoJHPBNedaSbC28KX0K+HXvPFNvayLqKTWTkyszAnzHx+8DfeABOQOKqW+mXottWCafLJo0l/YzTQ2mlyWsc8ABEuyA5YjhdwHJA6c8gHq1/fNZ2izwWVzfMzBVitdhY575ZlUD3JFR6NrFtrlgbq2WWPbI8MkUy7XjkU4ZWHIyD6EiuLsYZbXTPF93ocFxpmnSop09Us3QrIIyJHSHbuAJ29F5IJrs9D0q10fS47a1Em1iZXeVizyOxyzMTzkk0AaNFFFABRRRQAUUUUAFFFFABRRRQAUUUUAFFFFABRRRQAUUUUAFFFFABRRRQAUUUUAFFFFABRRXNa/r0Phi9W61DVba3s7kYjS7cKu8DkK3UZHPccHpmgDpaKz9F1qz1/Tlv7By8DEgNjgkeh6MPcEitCgApAiqzMFALcsQOtcg9/4h17XdWtdHv7TTrXTJFg3zWpmaeYoHOfmG1QGA45PNT+G/GC6vBpkF5bmLUbtbgOsQzGrwOEfknOCTkdaAOpormZPGcf9iR6va6RqN1ZssjyOhiXy1RipyGkGT8pIAzUui6zJqniPUo0m32C2VncWy7QMeb5pJ9eQq9fSgDoaKp6ley2Nr5sNhcXshYKIoCgP1JdlAA+tQ6HrUGvad9sgili2yvDJFLjcjoxVgdpIPI6gkUAXriCK6tpbeZN8UqFHU91IwRSW9vFaWsNtAgSGFBHGoP3VAwB+VZOreJY9M1iz0qPTr29vLuNpUS2VMKikBizMwAxuH1+tU4/G9hJqiWotrkW0l01nHekp5TTLkFcbt+MqRuK4yOtAHT1Tv9Ks9TNubyIyi3lE0a+YwXeDkEgHDYIB5zWLD41tJdNuNVfT76HSYomljvnVNkwU4+VQxfk9MqM1HL46tbKC8bU9L1GxmtYFuTBKsbPJEzBAy7HIOCQCMgigDqqK5Cfx/Dam9W40LVonsFWW7UrEfKhb7shIfBHX5RlvlPFWNU8cWGmXk8RtrmeG0VGu7mLZsgD8jIZgzcEE7QcA0AdPRXMXPjeztr65gOnag0FpdpZ3N2ETyonfbt6tuI+dc4Bx3rO1/wAazoyRaVaXgiTVYLGS/wBkZhLGRRImCd3QkbtuM9DmgDuKKwf+EnSLXYNMu9MvbT7S7x29xKYikpQFjwrlgCASCQM4qtH4mn1rS7qbStN1OOJ4XazvRFEwlIOMopfPXkbwoNAHT1j6h4V0XVbx7q8shJLIoSUiR1EqjoHVSA4HowNc7pPi2exivodWkv7vUI7mK2hsjBAsrM6kpho3KMSASWyoG08Dv02i65FrIuo/s09pdWcvk3FtcBd8bYDDlSVIIIIINAGmqhFCqAFAwABwBS1ka3r8OiPYxNaXV3PfSmGCK2VSWYKW5LEADAPJOKpReLftOmG7tNF1CeSOaSC5twYUe3dPvBy0gX0xgnOaAOkqtb2Fra3N1cwQhJrtw87An52ChQfyAFYEPjizvLnTLfT9P1C8k1C2W7Ty0QCOIttLOWYAYPbnPbNWrPxOtxriaTc6Ze2M80bywG4MREioQG+47FT8wOGA4oA3qKpaxqkGiaPd6ndLI0FrGZHEYBYgemSKztT8WafpT3y3EdwTZWK38uxAcxkkYHPLfKeP1oA3qK5Cbx/FbtdpLoOrrJaQC6lTZFlbc5/effx2Py/e46Ve1HxZFpskEkum3rafM0Si+Ux+XmQgL8pfeRlhkheM0AdDRRXNweMrWa2ur82F7HpFusrf2iwTyn8skNgBt/UHBK84+mQDbvbC11GFIruESxpKkqgkjDoQynj0IBqzXLr43tokuTqGl6hYPDZPfpHOsZaaFepXa5GRkZUkHkVU1Dx6YNJ1OaDRr5Ly20839vFciMCaLpv4fgA9QcNjtnigDs6K5j/hMSj6VavompPqOoQGdbaMRHy1UgMzN5m0D5gRyeDjrxUkniww6n/Z82i6hDPKkrWu9of9IMYyQMSZUkcjdt49KAOjork9E8WahqXhGw1eTw/ePcXK5aKF4VXGM7wWkwF7DJ3Z7d6mTxtaXNppsmn2F9e3GoRPLHaxCNXREOHLFmCjBOOpyemaAOmorhtT1rVrXxBaSyTajZ6VczwQ4ktLcopfbhfv+YCWO0ttIGcAcbq0x42szdqPsF7/AGe139hXUcJ5Jm3bcY3b8bvl3bcZoA6aq1xYWt3c2txPCHltHMkDEn5GKlSfyJFcxLqOoWnjiy0631eXUPOd2vLM26BbSEqSjhlUEcgD5mO7PGK6PWdQXSdEvtRcZW1t3mI9dqk4/SgC7RXCwan4ivLnS9Atb+CG+/s1L6/vprfzCCxwERAVHJ3cnoBWtf6/e+HNLWXVLCe/8iIyXV5ZLHHEqgnna8m7OBnAz/KgDpKK56XxbD/bR0uz0zUL2VYEuZJIEQIkb52nLMMk7eg5/WoV8bWcKal/aVjeafLYQLcyRTeW7MjEhdvluwzkYxnOcUAdPRXH6v4w1Owg06RPDOoI91fx2zRzPBuKsCflIlxuPQZOBg5xxmxe+ObGxvZYJLK7MNtJHFd3CmPZbu+MKw37mxuXJUEDPWgDqKo6no9hrMMcV/B5oifzI2DsjI2MZVlIIOCRwa5vVPGqGz1tbS11CBNPZreXUPJjZI5cquFUuC5+YHpj19K0IvEhN7e6baadfXzacvlz3AaEAybAwGGdTkgjnAGT1oA19O0yy0i0+y2MCwxbi5AJJZj1Yk8kn1PNW643RPF9xqmmeHL2+gk09tRaQPGY0ZJQsLPuDByUX5e/PGCADmtCx8VSajYG+tNA1SS2dBJbSfuR9oUkAFQZMr1z823j8qANaz0qzsbq7ureIrPdsGmkaRnLEZx1JwBk4A4GauVy3/Cc2f2AymwvBdi+GnmzLRb/ADiu4Ddv2YK853frxXSW0rz20cskEkDuoLRSFSyH0O0kZ+hNAEtFcV4x8ZzaXp2tw6VZ3kt1YW4aW7iSNo7Z2GU3BjluME4U4BGat3Xjmxsrp4ZLa5lhtmiiu7tPL8uF3C4BBYMfvLnapxmgDqqKK5tfGVqyXl19hvRpVoZVk1EhPKzHncAN28jIIB24JFAHSUVy6+N7aJLk6hpeoWDw2T36RzrGWmhXqV2uRkZGVJB5FVNQ8emDSdTmg0a+S8ttPN/bxXIjAmi6b+H4APUHDY7Z4oA7OiuY/wCExKPpVq+iak+o6hAZ1toxEfLVSAzM3mbQPmBHJ4OOvFTS+Kvs+sR6dcaPfxNcNIlrIzQ4nZFLYAEmVyFOCwA9cUAdDRXGaN46mu/DVjqF7o90l5ezmC2toTGTcMC33P3hwAFOSxHQ+1dBoutw63BcMkE9tPbTGC4t5wu+JwAcHaSDwQQQSCDQBp0UUUAFFFFABRRRQAUUUUAFFFFABRRRQAUUUUAFFFFABRRRQAVzWqeB9J17xFDq+tIb/wCypttbWX/UxdyxX+JifXjgccV0tFACKqooVVCqBgADAApaKKAOVufDesW2tahf6BrFtZpqJVrmG6szOFkChfMjIdcHAHByOKy9I8G61p9tpgS8sre+0szxrcGNpkukmIZnZMqUfcM4yR+BrvqKAPPZfhnI9hZWh1K1uVgtprZje2IlA8yQuZY13ALIM4zz+HSul0Hw5/YdzJN9q87fZWtpjy9uPJDjd1PXf07Y71u0UAYXinQH8Q2NtAk0KeRcLOYrmHzYZgARskTIyOc9eoFO8LeHx4a0mSxE8cu+4lnzFAIUXe27aqgnAHQVt0UAZcuj+b4ntda8/HkWklt5Oz729kbdnPbZ0x3rC0zwMmlas80SaRLatcyXAebTgbpN5LFRLuHQk4O3IHHvXWzXENuqtPNHErusal2C5ZjgKM9yeAKkoA42LwXe/wDCNzeG7jV4m0oQmK28u12zJ8wZCzFyG24HQDPekvfBd/rKXsur6tA95PapaRPbWpRI0EgkJKlySzFR3AGK7OigDmtU8Jf2lJ4gf7b5f9r2Udpjys+VtDjd1+bO/px0qjc+BFOtz6jbjSJvtQi85dR00XDIyKF3I29cZAHBzyM12dUr3WNM02aGG+1C1tpJs+Uk0qoXx1xk9qAMS68Hi6s9Yt/t23+0r+O93eVny9nl/L15z5fXjr04qnN4JvnkktotYij0ttTXUxD9l3S7/MEjJv342lgT0zz7c9lHJHNEksTrJG6hkdTkMD0IPcU6gDhrL4fNbeIYNTlvLSTyLya5EgssXEwkDjbJLu5C78DA6AcVV0zw/rN1o+reFWvmt9JtY/s1ncNZMkkgJzySw3KuNp2gBgetd4L21aaOJbmEyShjGgkGXCnDYHfB6+lLPd21srtPcRRKiGRjI4UKg6sc9APWgDiLb4dSWsst5b3tha332iC5gW0sPLt4mjV0xsD5YMrkHkHvXSaDos2mS6heXl0lzf6hMJZ3ijMaDaoVVVSScADuTkk1qxzwzEiKVHIAJCsDgHkfnSJcwSTywJNG00WDJGrAsmemR1Ge1AHM+LrDU73VvDcmlkRyW968jzPCZEjHkuPnAI4JOOo61nzfD6eZLeSW/s7m5+0z3Nyl3ZebbyPLgblj38FQoC5J7+td3UUFzBcqzQTRyqjmNjGwYKwOCDjuD1FAHOeHvBw0GaxcXxm+yaZ/Z4Ah2bvn37+px6Y/WqHh3wA2ia1Z6jJeWkjWsc0W6Ky8uW48wg75ZNxLMMeldvRQBn67pSa5oN9pckjRLdwtEZFGSuR1x3rmpvBOoaimqvqeswvPf6cthmCzKJEFJO4AuSSd3IzXa0UAc5feFftt1qs/2zZ/aGmLp+PKz5eN/wA/Xn7/AE46daw774bNeXhdr+0ZD9lIlmsfMni8nb8sbl/kVtuSMdSetd0tzA9zJbLNG08ahniDDcoOcEjqAcH8jRPcwWsXm3E0cMeQu+RgoyTgDJ7kkD8aAJa4+HwZdrod34el1SJtEljmSJEtiJ0DkkAvuIO0nj5RnjPv2FMlmit4XmmkSOKNSzu7AKoHUknoKAORm8HX+ppdNrGrQTXD6dJp0D29oY1jWTG52Bc7mOF4BA496tah4PTUHkL3pVZNHfSyBHz8xB35z7dP1res9RsdQTfZXlvcrtDboZVcYPQ8HocH8qs0Ac/p/h+6h1PTdRvb2GW4s7GSzZYYCivuZSGGWJGAgGOc57dKxtI+HradrlrqMt7aSG2kuG8xLLbPcCUMP3su47iM8cY46enc0UAcMfAd4dE0jTZb+wuE0uVvKjubIyQyxldq+ZHv5deSDnHtVS58Naj4TsNEl0Of7VqFp5lltNizxyRTShySqsNmzrknBxjjNeiUUAcJdfD2e91lr+51Gzldrq3uzO9hunBi25jV9/yxkqTgDjcetWo/Bd0pSwbU4m0SO/8At62/2Y+du8zzAhk3Y27zn7ucce9djUU9zBaxebcTRwx5C75GCjJOAMnuSQPxoAp2mnPb63qN+WhKXaxABYyHGwEfM2cHrxwMe9O1zThq+g6hppbb9qtpIc+m5SM/rVxJY5N3lur7WKttOcEdj70+gDi7fQdYuYtI12yuY9M1qOwW0u4bu3MscijnBAZSCGyQQehqDXPAN7r5332qWVxNJZNaSyXGnBxESzHzIV34RsEDnJwo5ru+gyap2erabqJxY6haXRwT+4mV+AcHoex4oAxh4TIbVGXUZI2vtOisQ0abWi2K43g56/P07Y61i2nw0RLTUYprqyhN5Yx2mLCxEKoUYsshyx3NnBOfSu6ubmCztpLm5mSGCMbnkdsKo9SalByMigDl7/QNb1PToBd6rZG+tbyK6t3js2WIFOzL5hJzk9GGKqv4HI1+51JBo032yVJp/tumec6OFCt5bbxgHaODnB55rsqKAOYuPB/2jQtb0z7dt/tS8a68zys+XllO3Gefu9cjrRc+Fp7zxbb6zNc2iJbltpgtSk8iFSvlySb8MgJzjb1A/Hp6KAOS03wbNbWGi2d3fxzRaTJKIvLgKGSJ4mjCtljhhvJyODjoKrN4L1aXwymgS61avZWyxpbqbI/OqMCFm/efOpC7SBtznPtXbUUAcVbeBprLRtQsYpdHkW/uvtEtvLpn+jAbFXYsYcYwVBBz/jXSaFpjaLoVlprXL3JtohGZn6tj8T/M1o0UAcdrfgy+1GXW47LV4rSz1mNRdI9r5jqyrtyh3AAEAZBB6cYzTW8CrHr1zqEC6RNHdSpLKL/TRPIjKoU+W+8YBCjgg4PPPSuzooAK48eDLv8As3UNEbVIv7EuzOwjFsfPTzSWxv3YwGYkfLnoK7CigDjpvB1/qaXTaxq0E1w+nSadA9vaGNY1kxudgXO5jheAQOPerWoeD01B5C96VWTR30sgR8/MQd+c+3T9a6eigDn9P8P3UOp6bqN7ewy3FnYyWbLDAUV9zKQwyxIwEAxznPbpWPYfD9rTxHb6rJe2jm3vJroSCyxcTeYHG2SXdyF3YGB0A4ruKKAOLt/Bd/aabYW8Oq24m0q7eewlNqSNrbwySjf82Q5GVK9Aa3NA0WTSUvZbm5W5vb64NxcSJHsTdgKAq5JAAUDkk1sUUAFFFFABRRRQAUUUUAFFFFABRRRQAUUUUAFFFFABRRRQAUUUUAFFFFABRRRQByNjeX+p+ItYkk1ea0g0y8S3jso0i2yrsVsuWUsSxbAwR0rG03XtZa28Oaw+rPcf2zcvFNp5ijEcK7XPyYXeCm0A5Y559q7ibQ9JuNTj1ObTbSS+jxsuWhUyLjp82M8dvSm2+gaPaahJqFtpdnDeS53zxwKHbPXJA79/WgDg9Iv/ABHqP/CLmbxHcAa3bTPcbLaEeVsAYGP5OCc4JbcPQDjE+k67rGu/2Dpsuqy2bzwXUk93BHGJJmhlEYA3KVGQdxwO3GBXexadYw/Z/KsreP7KpWDZEo8oHghePlB9qrXXh7Rr2zSzutJspbaNi6RPApVWOSSBjgnJz65NAGBp2p65q3w6ubu2uFOrRidILgRricxOwVtuMfOF7evFYreNNR1mA3+mXYttNubmy0+KXy1byZJBulfkdRuVADkA9q9HggitoI4IIkihjUKkcahVUDoAB0FVf7G0sadJpw02zFjISXthAojYk5JK4wcnmgDg7+7vvtdxpF1fSX8Vhrel+Vcyqgf55FYo2wBSRgdhwwzVxfFGoixtS94gnk8Stp5BRATCJWGzGP7oHPXvmuvtdE0qytEtLbTbSK3SQTLEkKhRIDkPjH3gQDnrxTP+Ef0b+0W1E6TZG9dg7XBgXeWGMHOM54HPsKAOEt9U8RXQ0m5OvzINQ1a5sHiW2i2xxKZdpX5c7x5Y5JI56Goz4k8QTSWWjRXF5PK19e273VsLdJ5VhI2j94BGCQ2TgZO3gda9HXTbBFiVLK2VYZDNGBEo2Oc5YccMdzZI55PrUN1oOkXts1tdaXZywtKZijwqQZD1fp94+vWgCDw9cah/Y9nFrjImqsr74yybmCsQGwpxnbtJxwCa5HxNazP431OUahcrGvhuZ/JCx7CNxBXlN2Ceeuc98cV2Fv4d0601O3vbeBYvs1ube3hjULHCrNuYqoHUkDP0+tXpLK0mlaWW1heR4jCztGCWjPVCf7vt0oA8vt9W8T3SRadoi3QbT9Js5IUhNuEkd485l835inG35Md+c4rZuPEeqRfEZfDw1BPsEsyS/afKGYzsLfZc7cbmxuBPO0nviuqvPDeh6gYDeaRYz+Qgji8y3Vtijoo46e3SrJ0vT2DBrC1IaYXDZhXmUdHPH3uBz14oA81tGuNT1nwwq6h/Z0kh1ZPMtoolYhbjGFBUqCQMk7STgnqc1BPrd9qugXf214pnPh/U1a4EKBpfLmWNXBAyARyQOCeccCvSrrw7ot9brBdaRYzRIWKI9upCljuYjjjJ5OOpqYaRpohWEafaeUsBt1TyVwIjjKYx904HHTgUAefTa3fWC6ulpJFbv/xK7dbkQpuiEoCs5OPmwDxuyB9KjjuZNH17xRA+s6hc3Ek9hbRTW8cBuHdlbEfzARg/7RA49+a9Fl0nTpobiKWwtXjuUCTq0KkSqBgBuOQB0z0qsvhjQVsZLFdGsBaybd8Qt12ttORnjkgkkfWgDh9M8Qa3qTWOjzajc2jy6tdWkl2VgacJFGHVCQDHuJOCQOinvWZpOq6vbwWuk6fc3Nw17quotLdWfkLLL5b8BTJ8gzkk4HbivTJPDehy6f8A2e+j2Bs94k8j7OuzeBjdjHXAxmll8O6JPYCxl0ixa0V/MWH7OuxW/vAY4PvQBH4euNQ/sezi1xkTVWV98ZZNzBWIDYU4zt2k44BNct4o1XW4tR8SGy1eS0h0nTYryGJIY2DyHzCQ5ZSSp2AYGD7iurt/DunWmp297bwLF9mtzb28MahY4VZtzFVA6kgZ+n1q5Lp9lMbgy2dvIbiMRTl4gfNQZwrccjk8H1NAHAX/AIi1vQU1bdqBvWGkQ30TTQoBBI8hRsBQMoBg4OTx1pNa1zWvDc99YxazJqCtYwzrdXEUW61d51iLfIqgrhiwBH8J7V6C1hZu7O1pAzPF5DMYxkx/3D/s8njpVS08O6LY2lxaWmk2UNtcDE0UcChZBjGGGORjsaAPPLu7v/D3iHxFJDrEl5PFHpiG4mSPeiPMwZW2qF6MecA4I+tXvFWrT3sniOwa4WS3srvSxGigfIzyqWBI5zwOtdrB4c0S1s5rSDSLGO3mTy5Y1t1CyLzw3HI5PX1p1voGjWls1vb6VYxQsVLIluoDFTlSeOSDyPQ0AcXN4lv08WWTWV1qM9hPqkljIJ0t1tyVVyVjAHm5Vl+8eDz7U6z1Oa58DSeIdY12dory1dpLNLeB1iJbAWNSuSV+6d5YEnmuxXw/oyai2orpVkL1n3m48hd+7+9uxnPvWZp3gvTbPVNYvZ7ayn/tM4aIWiqqp3U9d27gt0BIzigDjLLV9S0qTVtMiEljJLqdlCbm4itvPiE4O538oeWzfLwSD94ZzXX+H9SuYNZ1vSr/AFM3cNlLAsF1cBFcmRc+WxUKpIOMcZ+YVrReHNEgsZrKLSLFLWdQssQt12yAdNwxz1PX1qFvC2keRZ20FpHbWtrci6W3gRUR5BnBYAc4PP1AoApeMp9WtrW1n06S5S1iZ3vhZeV9o8sL1QSgqQDgkdSOlcxrXi27WWO+0bUdTuIIZLJZd0dsltibZwwYCQsyvn5eBkdOa7/UtG0vWUjTU9PtrxYySgniD7SeuM+tRTeHNEuLxbyfSLGS5VVUSvbqWAX7vJHbt6UAcjqWtazZ3fiTU9P1O4u9N0q1kBhnihMZucZ2qVRW2xjrljknHY1HqGsazoP2uGPW5dS36FPqCyyxRZglTG1l2KBsbccA5+71612UPhzQ7e+kvodG06O7l3eZOlqgkfd97LAZOe/rRZ+HNE0+C4gs9IsYIrkbZ0jt1CyD0YY5HJ46UAcfLrmoaLPcJqWuXU1vNowvvNW3i3wS71TEY24wdwwGzgjk9ayr3VNTudJ17TdRe7YWV9pxiF6YTMoeVCQxh+U8jI7816bPpen3Kss9jbShoTAweJTmM9U6fd9ulQW3h/RrO2a3ttJsYoXKlkS3UBipypPHJB5GehoA4m51TUfsGqxadfyWmqS65NaWUdrBAPNbC8ybo2yFGWZuDgdelJ4h8Q6ppl8fseo6lcPYT2lvdkx2yWu6QoGBBHmFmDZ+XgZHvXbXfhzQ9QXbe6Np1yPMaXE1qj/O2NzcjqcDJ74pr+GdBkuY7h9F09po0WNHNshKqv3QOOMY49KAOftdQu7671zULzW5LO0029ltvsaxRNGY1QHLZUsWbO4YPoMda5ew1y50OTWLuztZmB0H7fA97BapI+07UP7gDCYIO1uRjtXeSeErKfxiPEM0dq7rbmJY/sq7ixx87OSckAEDgYBIyav2Ph7RdM3/AGDSbK23qUYwwKu5T1BwOnA49qAOVEl6upPol7q8mrWOoaNLcStNHGDERtXIKKvyMGOAc/d610nhKWSfwZoU0rFpJNPt3dj1JMakmmP4V0uHSb+x0u0t9M+2xGKSW1gVWwRjt6AnHpWta20VnaQ2sC7YYY1jjX0UDAH5CgCWiiigAooooAKKKKACiiigAooooAKKKKACiiigAooooAKKKKACiiigAooooAKKKKACiiigAooooAKKKKACqi6pp76i2nLfWxvlXc1sJl8wD1K5zirdeY2fwiFp8VZPGX9syNE0zzrbeX829gQQWz93n09qAPTqKKKAOYvfF0yaje2mlaFe6qNPIW7lhkjRUbG7Yu9gXYAg4HqOa1dL17TdYsbe7tLqMrcQC4VHYK4j6EleoweD7iuag/tzwxqmuRW3h+41SDULtry1mt5olCsyqCkm9gVAK9QDwazdP8Oa14a+weXp7ai7aRJZy/Z5UVY52lMnO8j5PmIyMnjpQB1j+MdBTXLTSDqdqbm7g8+EiZNrqSAoBzyWzkAdQDUx8V+HhDNKdc03y4Colf7UmELcqCc9T29a5fSNG1bSbnws82nSyCDRzp9z5TofIkJjOWywyvynlc0trpGuaJ8P9DsLCzeG6hdPty2ghaZFO7cY9/yFskcnPBOKAOql8SaHBYQX82sWCWlwcQztcIEkP+yc4NW7zUbHTrM3l7eQW1qMZmmkCpz05PHNeaxeH9dsNDjlisNUXW47u8mtJopbZ9olbIWYFgpVuM7RxjjFdl4i/tz/AIR+2Onxk3oliNz9mEZdU/5aGISfLuHbd/OgC/8A8JDov9nx351exFnISEnNwmxiOoBzgkYP5VU1XxZpOnaENUjv7GZJlP2XN3GiTsOwcnGPU9ua5TRfC+rpeadPe2cpSPXbi+c3MkTSLG8BCs2z5d249FHB/OnHSvEunxm3tra6S0m1C9lk+wm3M213zFgy5VUPOcc9KAOmufEwtrmOAQwzbtLk1DzUuVEZ2FBtDNgYO/O4kDir667pf22Cwk1C0jv5kDpamdTIQRngZ579OuK4KDwlrieG7W0ez/fx+GbqwZfOTid2Qquc45CnnpxWgNJ1m21+H+y7W9tluEjTUZJXha2dVh2h1+bzFkBwOBg459aAOtttf0e8ubi2ttUspp7YEzRxzqzRgdSwB4x3qXTtW07V4Wm02/tryJG2s9vKHAPoSK880HwpcxWFtaavput3E1jYzW2wz2ot5A67WWMqQ53dRu6Hrg11Xg2LV7e0uodRW6FpHIq2P23y/tHlhRkP5ZKnByAeuOtAGmniDRpNRbTk1axa9RtjW4uF8wN6bc5z7VZTUbGVYGjvLd1uGKwlZVIlIzkLzyRg9PQ15mlpfaZP4U0q+0h0e21yRjfs8ZSbeJWBXBLZYHnIGMd6tadoWvhPD+lvpcsEel3Vy01600exldZQjIAxY/fGcgEfyAO8s9c0nULyazs9StLi5g/1sMUysyc4OQDkc8Umoa7pGlTxQ6jqlnaSzf6tJ51Qt24BPrXGeC/Dd5p9xpKanb6yLnTLd4VkkktjajIAOzZhyGwCMjjvzVnW9N1OLWPETRaLJqcWsWUdvBIjxhYSqspV97AhctuyAe/fFAHWTazpdvqMOnTajaR3swzFbvMokf0wucnoabqWu6Ro7RLqep2dm0ufLFxOqFsdcZPSuSg0fWNK1zS/7OgvTII7W31G4domtbiKNMFsFvMWQc4wOe+RVnxraa/fTm00+G6axnsZYmNn5AYzHgLIZekeM/d5z+FAG6niC2/tfUrOcxQQWMNvMbmSUBW80uB14GNnrzmrs+pWFs0i3F7bRNEFMgklVSgY4UnJ4yeB61wE3hTWpPD+r2/2UfaJtI06GJTKvzyw7y6ZzxyQMnjnrRqmia34gutZu20SS3hu109IobiWIs4imLSbgGIGAemeR78UAdxBr+jXOnzX8Gq2UlnASJbhLhSkZH95s4H40weJNDbTDqa6xYmxVthuBcLsDf3c5xn261yeueHNVl1vU7+2sRPb/a9PulgEiD7SId29Rk4BHykbsA4FRXWi317c6prEmkapbPc3cEtpHaSQfaIHjjZfOYM2w7t23bk8YyPQA76O8tZrJb2O5ie1ZPMEyuChXGd27pjHeqC+KfD76fJfprentZxuEecXKFFY9ATnGT6Vkanpmua18NJLC8SL+2ZrVfNjUhVZwQSuRwMgYPbk9qq6gNUvtR0XWU8N3aRadO/mWbvD5rhoyodQH2naeOWBwTigDpm1/R0sIr99VsVs5QTHObhdj45OGzg9D09KZN4k0OCwgv5tYsI7O4OIZ2uECSH/AGTnBrktP8M6kb/S72fT1ijOt3OoyW7OhNsjxMq5wcFt2CducFvxqrc6BrFjZyzWWn366rHf3s1jNaSQFFWV8hZVdsbG4JxyMdjQB3Da5aQy6gbqa3t7azWN3uHuE24YZyRnK/8AAsZ7VQ07xlpeoNq0v2q1j0/TpET7abhTHIGQNnPQYJx1Nc7qvh/XJb+/1E2Kz/6Vp10YI5F/0gQg+Yq5PGCcjdjOBVK98N65fT6jqcWmXNksmsW98tvDLB58kaxbCRklA4b5sMe3XNAHfN4j0NNNTUX1iwWykzsuGuECNjrg5wSMH8qX/hING+3Q2P8Aatl9rnUPFB5673BGQQM5ORyPWuStfC8sl3otythftHHq0t9dHU2gMgJgKh8Rnb94LgDnOSaii8N30Xii9F5Dq81rcatHfwvavb/Z8KUK+ZuxINpXBA6gcUAdg/iXQorpraTWdPWdQzNGblAwC53ZGe2Dn0wat2N/Z6naLdWF1DdW752ywuHU44PIrh18J3xtLVJNPiLr4mfUJMsh/cl3Ic888FeOvtXReGtNutOn1w3EXlpc6nJcQYYHcjKnPHTJB680AXbbxBo15f8A2G11axnuypYQxXCs+B1OAc0tv4g0a6uLm3t9VspZrUFp0SdSYgOpYZ4A7+lebeGNO1DWND8PW1tpT2cVne3N0+ob49jg+avygHduJYZyB93r0qzovhPUYtKis7y01k39jp09tE0ktt9lLOm35SuHIbgjd0780AdbeePfC9jJbJJrViwnuDbhkuYyqMF3Hcd3AAxz6sPWtH+3bKEXb31xbWcdvcGAPLcphiED+vynBPynnAz0Nc3daJe2Hh7witrprSPpM0L3FtblAwAhZG25IUkM3r61HL4a1GXWBM9mrwf8JJ9vyzoR5ItggfGf746de+KAOpbxDoy6UuqNqtkNPY4W589fLJzjAbOM57UTeIdFtrOK8n1exjtpk3xSvcIFdeOVOeRyOnqK4a+8L61Hf/boobtYYdauboR2UkPmmOSJVEiCTK5Dbsg4OCcVqaX4clg1bw7cpY3K2tpFfNIb1ojLHJLIGBIQ4ycv93oDg4oA2rzxjoFhqGmWc+p2qvqSl7d/PTYygcHOejdBjOTV6LXNJn1OTTYtTtJL6MEvbLMpkXHXK5zxXGabomr6RD4UlfTZZv7PmvEnhheMtGspbY3LAEAYzg5GelReHPDV9YXlvb6na6xcPZz3M0biS2+yP5gkG7PEmWD4we554GaAO60/WdM1YzDTtQtbswttlEEyvsPvg8dD+VXa4jwzHruj2t5BFpd9LpsCwpYWl7LAs6ckOodWIKKMEFjngjniu3oAKKKKACiiigAooooAKKKKACiiigAooooAKKKKACiiigAooooAKKKKACiiigAooooAKKKKACiiigAooooAKKKKACiiigAooooAKKKKACiiigAooooAKKKKACiiigAooooAKKKKACiiigCOSCGZo2liSQxtvQsoO1umR6Hk8+9SUUUAFFFFABRRRQAUUUUAFFFFABRRRQAUUUUAFFFFABRRRQAUUUUARwwQ20SxQRJFGucJGoUDPPQVJ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724</Words>
  <Application>Microsoft Office PowerPoint</Application>
  <PresentationFormat>Widescreen</PresentationFormat>
  <Paragraphs>231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Tema do Office</vt:lpstr>
      <vt:lpstr>Estudo de Migração para o Mercado Livre aplicado aos Campus da  UFMT</vt:lpstr>
      <vt:lpstr>Proposta de trabalho</vt:lpstr>
      <vt:lpstr>Localização das Unidades consumidoras </vt:lpstr>
      <vt:lpstr>Características técnicas das UCs</vt:lpstr>
      <vt:lpstr>Premissas assumidas</vt:lpstr>
      <vt:lpstr>Perguntas a serem respondidas</vt:lpstr>
      <vt:lpstr>Perguntas a serem respondidas</vt:lpstr>
      <vt:lpstr>Perguntas a serem respondidas</vt:lpstr>
      <vt:lpstr>Perguntas a serem respondidas</vt:lpstr>
      <vt:lpstr>Perguntas a serem respondidas</vt:lpstr>
      <vt:lpstr>Perguntas a serem respondidas</vt:lpstr>
      <vt:lpstr>Perguntas a serem respondidas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Migração para o Mercado Livre aplicado aos Campus da  UFMT</dc:title>
  <dc:creator>Kaio Vieira</dc:creator>
  <cp:lastModifiedBy>Priscila Alves</cp:lastModifiedBy>
  <cp:revision>9</cp:revision>
  <dcterms:created xsi:type="dcterms:W3CDTF">2021-01-19T19:47:24Z</dcterms:created>
  <dcterms:modified xsi:type="dcterms:W3CDTF">2021-01-22T03:46:46Z</dcterms:modified>
</cp:coreProperties>
</file>