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62" r:id="rId6"/>
    <p:sldId id="263" r:id="rId7"/>
    <p:sldId id="269" r:id="rId8"/>
    <p:sldId id="265" r:id="rId9"/>
    <p:sldId id="271" r:id="rId10"/>
    <p:sldId id="274" r:id="rId11"/>
    <p:sldId id="273" r:id="rId12"/>
    <p:sldId id="275" r:id="rId13"/>
    <p:sldId id="279" r:id="rId14"/>
    <p:sldId id="267" r:id="rId15"/>
    <p:sldId id="278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CCB1A-43AC-4025-8461-9E09E4F6449C}" v="40" dt="2025-10-02T17:05:36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9" autoAdjust="0"/>
    <p:restoredTop sz="74140"/>
  </p:normalViewPr>
  <p:slideViewPr>
    <p:cSldViewPr snapToGrid="0">
      <p:cViewPr varScale="1">
        <p:scale>
          <a:sx n="92" d="100"/>
          <a:sy n="92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kw\Pictures\Monthly%20Trend%20in%20Project%20Workload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kw\Pictures\Distribution%20of%20Project%20Statu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0640401576368979"/>
          <c:y val="2.9380956940080999E-2"/>
          <c:w val="0.56732126445430386"/>
          <c:h val="0.76911107971874249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multiLvlStrRef>
              <c:f>'Monthly Trend in Project Worklo'!$A$2:$B$14</c:f>
              <c:multiLvlStrCache>
                <c:ptCount val="13"/>
                <c:lvl>
                  <c:pt idx="0">
                    <c:v>February</c:v>
                  </c:pt>
                  <c:pt idx="1">
                    <c:v>March</c:v>
                  </c:pt>
                  <c:pt idx="2">
                    <c:v>April</c:v>
                  </c:pt>
                  <c:pt idx="3">
                    <c:v>May</c:v>
                  </c:pt>
                  <c:pt idx="4">
                    <c:v>June</c:v>
                  </c:pt>
                  <c:pt idx="5">
                    <c:v>July</c:v>
                  </c:pt>
                  <c:pt idx="6">
                    <c:v>August</c:v>
                  </c:pt>
                  <c:pt idx="7">
                    <c:v>September</c:v>
                  </c:pt>
                  <c:pt idx="8">
                    <c:v>October</c:v>
                  </c:pt>
                  <c:pt idx="9">
                    <c:v>November</c:v>
                  </c:pt>
                  <c:pt idx="10">
                    <c:v>December</c:v>
                  </c:pt>
                  <c:pt idx="11">
                    <c:v>January</c:v>
                  </c:pt>
                  <c:pt idx="12">
                    <c:v>February</c:v>
                  </c:pt>
                </c:lvl>
                <c:lvl>
                  <c:pt idx="0">
                    <c:v>2024</c:v>
                  </c:pt>
                  <c:pt idx="1">
                    <c:v>2024</c:v>
                  </c:pt>
                  <c:pt idx="2">
                    <c:v>2024</c:v>
                  </c:pt>
                  <c:pt idx="3">
                    <c:v>2024</c:v>
                  </c:pt>
                  <c:pt idx="4">
                    <c:v>2024</c:v>
                  </c:pt>
                  <c:pt idx="5">
                    <c:v>2024</c:v>
                  </c:pt>
                  <c:pt idx="6">
                    <c:v>2024</c:v>
                  </c:pt>
                  <c:pt idx="7">
                    <c:v>2024</c:v>
                  </c:pt>
                  <c:pt idx="8">
                    <c:v>2024</c:v>
                  </c:pt>
                  <c:pt idx="9">
                    <c:v>2024</c:v>
                  </c:pt>
                  <c:pt idx="10">
                    <c:v>2024</c:v>
                  </c:pt>
                  <c:pt idx="11">
                    <c:v>2025</c:v>
                  </c:pt>
                  <c:pt idx="12">
                    <c:v>2025</c:v>
                  </c:pt>
                </c:lvl>
              </c:multiLvlStrCache>
            </c:multiLvlStrRef>
          </c:cat>
          <c:val>
            <c:numRef>
              <c:f>'Monthly Trend in Project Worklo'!$C$2:$C$14</c:f>
              <c:numCache>
                <c:formatCode>General</c:formatCode>
                <c:ptCount val="13"/>
                <c:pt idx="0">
                  <c:v>10</c:v>
                </c:pt>
                <c:pt idx="1">
                  <c:v>21</c:v>
                </c:pt>
                <c:pt idx="2">
                  <c:v>23</c:v>
                </c:pt>
                <c:pt idx="3">
                  <c:v>17</c:v>
                </c:pt>
                <c:pt idx="4">
                  <c:v>18</c:v>
                </c:pt>
                <c:pt idx="5">
                  <c:v>22</c:v>
                </c:pt>
                <c:pt idx="6">
                  <c:v>27</c:v>
                </c:pt>
                <c:pt idx="7">
                  <c:v>16</c:v>
                </c:pt>
                <c:pt idx="8">
                  <c:v>10</c:v>
                </c:pt>
                <c:pt idx="9">
                  <c:v>20</c:v>
                </c:pt>
                <c:pt idx="10">
                  <c:v>31</c:v>
                </c:pt>
                <c:pt idx="11">
                  <c:v>26</c:v>
                </c:pt>
                <c:pt idx="12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F8-4017-8A6C-0516B169F2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23800320"/>
        <c:axId val="1423802240"/>
      </c:lineChart>
      <c:catAx>
        <c:axId val="1423800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802240"/>
        <c:crosses val="autoZero"/>
        <c:auto val="1"/>
        <c:lblAlgn val="ctr"/>
        <c:lblOffset val="100"/>
        <c:noMultiLvlLbl val="0"/>
      </c:catAx>
      <c:valAx>
        <c:axId val="14238022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3800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2"/>
    </a:solidFill>
    <a:ln>
      <a:solidFill>
        <a:schemeClr val="accent4"/>
      </a:solidFill>
    </a:ln>
    <a:effectLst/>
  </c:spPr>
  <c:txPr>
    <a:bodyPr/>
    <a:lstStyle/>
    <a:p>
      <a:pPr>
        <a:defRPr sz="1200">
          <a:solidFill>
            <a:schemeClr val="bg2"/>
          </a:solidFill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ln>
                  <a:noFill/>
                </a:ln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CA" sz="1600" dirty="0"/>
              <a:t>Project Distribution By Status</a:t>
            </a:r>
          </a:p>
        </c:rich>
      </c:tx>
      <c:layout>
        <c:manualLayout>
          <c:xMode val="edge"/>
          <c:yMode val="edge"/>
          <c:x val="1.5533219221981799E-3"/>
          <c:y val="4.7884333569892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ln>
                <a:noFill/>
              </a:ln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CD-DC48-98A3-9D79E8FD6BB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CD-DC48-98A3-9D79E8FD6BBD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CD-DC48-98A3-9D79E8FD6BBD}"/>
              </c:ext>
            </c:extLst>
          </c:dPt>
          <c:dLbls>
            <c:dLbl>
              <c:idx val="0"/>
              <c:layout>
                <c:manualLayout>
                  <c:x val="-0.20081751144743276"/>
                  <c:y val="1.3808183573715231E-2"/>
                </c:manualLayout>
              </c:layout>
              <c:tx>
                <c:rich>
                  <a:bodyPr/>
                  <a:lstStyle/>
                  <a:p>
                    <a:fld id="{4006E67E-D770-49E4-89B9-FF73AA664641}" type="VALUE">
                      <a:rPr lang="en-US"/>
                      <a:pPr/>
                      <a:t>[VALUE]</a:t>
                    </a:fld>
                    <a:r>
                      <a:rPr lang="en-US" baseline="0"/>
                      <a:t> (</a:t>
                    </a:r>
                    <a:fld id="{10F55A1F-5D31-4474-B215-6FC7E989922D}" type="PERCENTAGE">
                      <a:rPr lang="en-US" baseline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3CD-DC48-98A3-9D79E8FD6BBD}"/>
                </c:ext>
              </c:extLst>
            </c:dLbl>
            <c:dLbl>
              <c:idx val="1"/>
              <c:layout>
                <c:manualLayout>
                  <c:x val="0.15192596257526622"/>
                  <c:y val="-0.13435975336426195"/>
                </c:manualLayout>
              </c:layout>
              <c:tx>
                <c:rich>
                  <a:bodyPr/>
                  <a:lstStyle/>
                  <a:p>
                    <a:fld id="{8CDEBC2C-771C-418E-8D54-D2E517F203C4}" type="VALUE">
                      <a:rPr lang="en-US"/>
                      <a:pPr/>
                      <a:t>[VALUE]</a:t>
                    </a:fld>
                    <a:r>
                      <a:rPr lang="en-US" baseline="0"/>
                      <a:t> (</a:t>
                    </a:r>
                    <a:fld id="{5081A37B-167A-4A90-A847-639246893404}" type="PERCENTAGE">
                      <a:rPr lang="en-US" baseline="0"/>
                      <a:pPr/>
                      <a:t>[PERCENTAGE]</a:t>
                    </a:fld>
                    <a:r>
                      <a:rPr lang="en-US" baseline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3CD-DC48-98A3-9D79E8FD6BBD}"/>
                </c:ext>
              </c:extLst>
            </c:dLbl>
            <c:dLbl>
              <c:idx val="2"/>
              <c:layout>
                <c:manualLayout>
                  <c:x val="0.1189860253229755"/>
                  <c:y val="0.19633959250976743"/>
                </c:manualLayout>
              </c:layout>
              <c:tx>
                <c:rich>
                  <a:bodyPr/>
                  <a:lstStyle/>
                  <a:p>
                    <a:fld id="{24902EDD-5811-4C57-B594-96C61BB50CC9}" type="VALUE">
                      <a:rPr lang="en-US" sz="1400"/>
                      <a:pPr/>
                      <a:t>[VALUE]</a:t>
                    </a:fld>
                    <a:r>
                      <a:rPr lang="en-US" sz="1400" baseline="0"/>
                      <a:t> (</a:t>
                    </a:r>
                    <a:fld id="{6838001A-9E0A-4F35-A011-640E15DD9E9E}" type="PERCENTAGE">
                      <a:rPr lang="en-US" sz="1400" baseline="0"/>
                      <a:pPr/>
                      <a:t>[PERCENTAGE]</a:t>
                    </a:fld>
                    <a:r>
                      <a:rPr lang="en-US" sz="1400" baseline="0"/>
                      <a:t>)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3CD-DC48-98A3-9D79E8FD6B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ln>
                      <a:noFill/>
                    </a:ln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'Distribution of Project Status'!$A$2:$A$4</c:f>
              <c:strCache>
                <c:ptCount val="3"/>
                <c:pt idx="0">
                  <c:v>Completed</c:v>
                </c:pt>
                <c:pt idx="1">
                  <c:v>Ongoing</c:v>
                </c:pt>
                <c:pt idx="2">
                  <c:v>Pending</c:v>
                </c:pt>
              </c:strCache>
            </c:strRef>
          </c:cat>
          <c:val>
            <c:numRef>
              <c:f>'Distribution of Project Status'!$B$2:$B$4</c:f>
              <c:numCache>
                <c:formatCode>General</c:formatCode>
                <c:ptCount val="3"/>
                <c:pt idx="0">
                  <c:v>72</c:v>
                </c:pt>
                <c:pt idx="1">
                  <c:v>53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CD-DC48-98A3-9D79E8FD6BB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585152260930242"/>
          <c:y val="0.39129250834310153"/>
          <c:w val="0.37204942770524219"/>
          <c:h val="0.4892527616466692"/>
        </c:manualLayout>
      </c:layout>
      <c:overlay val="0"/>
      <c:spPr>
        <a:solidFill>
          <a:schemeClr val="accent4"/>
        </a:solidFill>
        <a:ln w="12700" cap="flat" cmpd="sng" algn="ctr">
          <a:noFill/>
          <a:prstDash val="solid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ln>
                <a:noFill/>
              </a:ln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4"/>
    </a:solidFill>
    <a:ln w="12700" cap="flat" cmpd="sng" algn="ctr">
      <a:noFill/>
      <a:prstDash val="solid"/>
      <a:round/>
    </a:ln>
    <a:effectLst/>
  </c:spPr>
  <c:txPr>
    <a:bodyPr/>
    <a:lstStyle/>
    <a:p>
      <a:pPr>
        <a:defRPr sz="1600">
          <a:ln>
            <a:noFill/>
          </a:ln>
          <a:solidFill>
            <a:schemeClr val="lt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4.png"/><Relationship Id="rId7" Type="http://schemas.openxmlformats.org/officeDocument/2006/relationships/image" Target="../media/image30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549D69-AC68-4630-B550-1B3996E7B9F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21B417-56EB-45D6-ABF1-8A19CB28C990}">
      <dgm:prSet/>
      <dgm:spPr/>
      <dgm:t>
        <a:bodyPr/>
        <a:lstStyle/>
        <a:p>
          <a:r>
            <a:rPr lang="en-US" b="1"/>
            <a:t>1. Executive Summary</a:t>
          </a:r>
          <a:endParaRPr lang="en-US"/>
        </a:p>
      </dgm:t>
    </dgm:pt>
    <dgm:pt modelId="{284CD186-7920-48A5-B80B-776735C30E51}" type="parTrans" cxnId="{A0003C61-9AD4-4D37-841C-5C2BFC822098}">
      <dgm:prSet/>
      <dgm:spPr/>
      <dgm:t>
        <a:bodyPr/>
        <a:lstStyle/>
        <a:p>
          <a:endParaRPr lang="en-US"/>
        </a:p>
      </dgm:t>
    </dgm:pt>
    <dgm:pt modelId="{6F675D88-271B-4EA8-B204-C5E66DA3F987}" type="sibTrans" cxnId="{A0003C61-9AD4-4D37-841C-5C2BFC822098}">
      <dgm:prSet/>
      <dgm:spPr/>
      <dgm:t>
        <a:bodyPr/>
        <a:lstStyle/>
        <a:p>
          <a:endParaRPr lang="en-US"/>
        </a:p>
      </dgm:t>
    </dgm:pt>
    <dgm:pt modelId="{B078D8E8-9BF8-4CF4-9327-DCB1D01B51C4}">
      <dgm:prSet/>
      <dgm:spPr/>
      <dgm:t>
        <a:bodyPr/>
        <a:lstStyle/>
        <a:p>
          <a:r>
            <a:rPr lang="en-US"/>
            <a:t>Key Metrics &amp; Performance Overview</a:t>
          </a:r>
        </a:p>
      </dgm:t>
    </dgm:pt>
    <dgm:pt modelId="{A0790FCF-E174-40D2-833E-D7E58A3DEFDD}" type="parTrans" cxnId="{DED99482-D3C8-4ABD-B168-0D4895AB08DE}">
      <dgm:prSet/>
      <dgm:spPr/>
      <dgm:t>
        <a:bodyPr/>
        <a:lstStyle/>
        <a:p>
          <a:endParaRPr lang="en-US"/>
        </a:p>
      </dgm:t>
    </dgm:pt>
    <dgm:pt modelId="{388459E6-7634-471A-9CD9-B5870AED6CAF}" type="sibTrans" cxnId="{DED99482-D3C8-4ABD-B168-0D4895AB08DE}">
      <dgm:prSet/>
      <dgm:spPr/>
      <dgm:t>
        <a:bodyPr/>
        <a:lstStyle/>
        <a:p>
          <a:endParaRPr lang="en-US"/>
        </a:p>
      </dgm:t>
    </dgm:pt>
    <dgm:pt modelId="{65AAD71A-7296-4093-9F0F-1FF63470D325}">
      <dgm:prSet/>
      <dgm:spPr/>
      <dgm:t>
        <a:bodyPr/>
        <a:lstStyle/>
        <a:p>
          <a:r>
            <a:rPr lang="en-US" b="1"/>
            <a:t>2. Revenue &amp; Budget Analysis</a:t>
          </a:r>
          <a:endParaRPr lang="en-US"/>
        </a:p>
      </dgm:t>
    </dgm:pt>
    <dgm:pt modelId="{A9258B51-8162-4EFD-90A0-5C010C6AB567}" type="parTrans" cxnId="{6B1949FF-8B3E-4095-B5EB-7E23498D3023}">
      <dgm:prSet/>
      <dgm:spPr/>
      <dgm:t>
        <a:bodyPr/>
        <a:lstStyle/>
        <a:p>
          <a:endParaRPr lang="en-US"/>
        </a:p>
      </dgm:t>
    </dgm:pt>
    <dgm:pt modelId="{104745AB-13E6-4AC0-AE0C-3360D1A6176E}" type="sibTrans" cxnId="{6B1949FF-8B3E-4095-B5EB-7E23498D3023}">
      <dgm:prSet/>
      <dgm:spPr/>
      <dgm:t>
        <a:bodyPr/>
        <a:lstStyle/>
        <a:p>
          <a:endParaRPr lang="en-US"/>
        </a:p>
      </dgm:t>
    </dgm:pt>
    <dgm:pt modelId="{F884B4F0-DEF4-41B2-BC75-F2A0ECD052B8}">
      <dgm:prSet/>
      <dgm:spPr/>
      <dgm:t>
        <a:bodyPr/>
        <a:lstStyle/>
        <a:p>
          <a:r>
            <a:rPr lang="en-US"/>
            <a:t>Total Revenue vs. Budget</a:t>
          </a:r>
        </a:p>
      </dgm:t>
    </dgm:pt>
    <dgm:pt modelId="{ED28F2A7-70CB-4743-B154-C8BF2EC4A013}" type="parTrans" cxnId="{FCAA9FF7-EBC5-402E-88FC-3CC114809334}">
      <dgm:prSet/>
      <dgm:spPr/>
      <dgm:t>
        <a:bodyPr/>
        <a:lstStyle/>
        <a:p>
          <a:endParaRPr lang="en-US"/>
        </a:p>
      </dgm:t>
    </dgm:pt>
    <dgm:pt modelId="{0E74DF53-9DF7-4556-A6F6-4E8D7AA0485D}" type="sibTrans" cxnId="{FCAA9FF7-EBC5-402E-88FC-3CC114809334}">
      <dgm:prSet/>
      <dgm:spPr/>
      <dgm:t>
        <a:bodyPr/>
        <a:lstStyle/>
        <a:p>
          <a:endParaRPr lang="en-US"/>
        </a:p>
      </dgm:t>
    </dgm:pt>
    <dgm:pt modelId="{395667D4-149B-48B6-81B7-F3557A0E4B46}">
      <dgm:prSet/>
      <dgm:spPr/>
      <dgm:t>
        <a:bodyPr/>
        <a:lstStyle/>
        <a:p>
          <a:r>
            <a:rPr lang="en-US" dirty="0"/>
            <a:t>Service Type Performance</a:t>
          </a:r>
        </a:p>
      </dgm:t>
    </dgm:pt>
    <dgm:pt modelId="{6F57FC4A-BE7B-4FE8-9F21-1EC526EFEAF5}" type="parTrans" cxnId="{CD677B37-7566-46C3-B88A-DFDA31221B57}">
      <dgm:prSet/>
      <dgm:spPr/>
      <dgm:t>
        <a:bodyPr/>
        <a:lstStyle/>
        <a:p>
          <a:endParaRPr lang="en-US"/>
        </a:p>
      </dgm:t>
    </dgm:pt>
    <dgm:pt modelId="{30552D6A-4411-445F-AA9E-97DA2763D72F}" type="sibTrans" cxnId="{CD677B37-7566-46C3-B88A-DFDA31221B57}">
      <dgm:prSet/>
      <dgm:spPr/>
      <dgm:t>
        <a:bodyPr/>
        <a:lstStyle/>
        <a:p>
          <a:endParaRPr lang="en-US"/>
        </a:p>
      </dgm:t>
    </dgm:pt>
    <dgm:pt modelId="{CB480C4C-B42D-4529-A9DB-A6ECE917CB9D}">
      <dgm:prSet/>
      <dgm:spPr/>
      <dgm:t>
        <a:bodyPr/>
        <a:lstStyle/>
        <a:p>
          <a:r>
            <a:rPr lang="en-US" b="1"/>
            <a:t>3. Client &amp; Project Analysis</a:t>
          </a:r>
          <a:endParaRPr lang="en-US"/>
        </a:p>
      </dgm:t>
    </dgm:pt>
    <dgm:pt modelId="{A395EF21-C60B-40F5-A14E-6F8A3B3D774E}" type="parTrans" cxnId="{5C21D65A-F270-46E3-B0C5-2435F9F7413E}">
      <dgm:prSet/>
      <dgm:spPr/>
      <dgm:t>
        <a:bodyPr/>
        <a:lstStyle/>
        <a:p>
          <a:endParaRPr lang="en-US"/>
        </a:p>
      </dgm:t>
    </dgm:pt>
    <dgm:pt modelId="{7B88377C-5FB7-4630-9B5D-C7FF1D6BB9D8}" type="sibTrans" cxnId="{5C21D65A-F270-46E3-B0C5-2435F9F7413E}">
      <dgm:prSet/>
      <dgm:spPr/>
      <dgm:t>
        <a:bodyPr/>
        <a:lstStyle/>
        <a:p>
          <a:endParaRPr lang="en-US"/>
        </a:p>
      </dgm:t>
    </dgm:pt>
    <dgm:pt modelId="{10FEA401-57A2-4B0C-8BEC-DE2489B37294}">
      <dgm:prSet/>
      <dgm:spPr/>
      <dgm:t>
        <a:bodyPr/>
        <a:lstStyle/>
        <a:p>
          <a:r>
            <a:rPr lang="en-US"/>
            <a:t>Project Status &amp; Trends</a:t>
          </a:r>
        </a:p>
      </dgm:t>
    </dgm:pt>
    <dgm:pt modelId="{E52139EB-138C-47F1-B179-2C51488515D7}" type="parTrans" cxnId="{AB3AC81B-169A-454C-9515-FE4141482E85}">
      <dgm:prSet/>
      <dgm:spPr/>
      <dgm:t>
        <a:bodyPr/>
        <a:lstStyle/>
        <a:p>
          <a:endParaRPr lang="en-US"/>
        </a:p>
      </dgm:t>
    </dgm:pt>
    <dgm:pt modelId="{92D80616-04D3-495C-AACC-A88B88FA29C1}" type="sibTrans" cxnId="{AB3AC81B-169A-454C-9515-FE4141482E85}">
      <dgm:prSet/>
      <dgm:spPr/>
      <dgm:t>
        <a:bodyPr/>
        <a:lstStyle/>
        <a:p>
          <a:endParaRPr lang="en-US"/>
        </a:p>
      </dgm:t>
    </dgm:pt>
    <dgm:pt modelId="{864743AC-6AC1-4A58-8D30-2A4C60F56400}">
      <dgm:prSet/>
      <dgm:spPr/>
      <dgm:t>
        <a:bodyPr/>
        <a:lstStyle/>
        <a:p>
          <a:r>
            <a:rPr lang="en-US"/>
            <a:t>Top Clients by Revenue</a:t>
          </a:r>
        </a:p>
      </dgm:t>
    </dgm:pt>
    <dgm:pt modelId="{E40DAFB2-AC31-41DE-A799-B14C991CD7D7}" type="parTrans" cxnId="{4BE21151-3D34-4598-B2ED-F0450F190475}">
      <dgm:prSet/>
      <dgm:spPr/>
      <dgm:t>
        <a:bodyPr/>
        <a:lstStyle/>
        <a:p>
          <a:endParaRPr lang="en-US"/>
        </a:p>
      </dgm:t>
    </dgm:pt>
    <dgm:pt modelId="{F5AEFDE7-E9EE-485D-8DD9-2367B811C894}" type="sibTrans" cxnId="{4BE21151-3D34-4598-B2ED-F0450F190475}">
      <dgm:prSet/>
      <dgm:spPr/>
      <dgm:t>
        <a:bodyPr/>
        <a:lstStyle/>
        <a:p>
          <a:endParaRPr lang="en-US"/>
        </a:p>
      </dgm:t>
    </dgm:pt>
    <dgm:pt modelId="{9EF6F54F-C549-43DB-9F30-933FB23AFF19}">
      <dgm:prSet/>
      <dgm:spPr/>
      <dgm:t>
        <a:bodyPr/>
        <a:lstStyle/>
        <a:p>
          <a:r>
            <a:rPr lang="en-US" b="1"/>
            <a:t>4. Consultant Analysis</a:t>
          </a:r>
          <a:endParaRPr lang="en-US"/>
        </a:p>
      </dgm:t>
    </dgm:pt>
    <dgm:pt modelId="{FC4614C9-5047-4150-B593-F73B505EAB59}" type="parTrans" cxnId="{8D4BC152-A753-49AD-9A00-0FDF211E2E83}">
      <dgm:prSet/>
      <dgm:spPr/>
      <dgm:t>
        <a:bodyPr/>
        <a:lstStyle/>
        <a:p>
          <a:endParaRPr lang="en-US"/>
        </a:p>
      </dgm:t>
    </dgm:pt>
    <dgm:pt modelId="{A89A97A5-B51B-4682-A983-A29E9D0B0F1D}" type="sibTrans" cxnId="{8D4BC152-A753-49AD-9A00-0FDF211E2E83}">
      <dgm:prSet/>
      <dgm:spPr/>
      <dgm:t>
        <a:bodyPr/>
        <a:lstStyle/>
        <a:p>
          <a:endParaRPr lang="en-US"/>
        </a:p>
      </dgm:t>
    </dgm:pt>
    <dgm:pt modelId="{41520A09-62D3-4DFF-B107-D618B6BC7626}">
      <dgm:prSet/>
      <dgm:spPr/>
      <dgm:t>
        <a:bodyPr/>
        <a:lstStyle/>
        <a:p>
          <a:r>
            <a:rPr lang="en-US"/>
            <a:t>Utilization &amp; Billing Rates</a:t>
          </a:r>
        </a:p>
      </dgm:t>
    </dgm:pt>
    <dgm:pt modelId="{4508EC84-AA58-4A08-A5FE-DA7A467631D7}" type="parTrans" cxnId="{7A8F9BD9-33BD-4B66-A9A9-494A3E7ACE5A}">
      <dgm:prSet/>
      <dgm:spPr/>
      <dgm:t>
        <a:bodyPr/>
        <a:lstStyle/>
        <a:p>
          <a:endParaRPr lang="en-US"/>
        </a:p>
      </dgm:t>
    </dgm:pt>
    <dgm:pt modelId="{48ED2BF7-0067-42C5-B8F7-E7C6B3DE1477}" type="sibTrans" cxnId="{7A8F9BD9-33BD-4B66-A9A9-494A3E7ACE5A}">
      <dgm:prSet/>
      <dgm:spPr/>
      <dgm:t>
        <a:bodyPr/>
        <a:lstStyle/>
        <a:p>
          <a:endParaRPr lang="en-US"/>
        </a:p>
      </dgm:t>
    </dgm:pt>
    <dgm:pt modelId="{519498D3-916B-466E-ABCE-22B7C63F8B15}">
      <dgm:prSet/>
      <dgm:spPr/>
      <dgm:t>
        <a:bodyPr/>
        <a:lstStyle/>
        <a:p>
          <a:r>
            <a:rPr lang="en-US"/>
            <a:t>Top Performers</a:t>
          </a:r>
        </a:p>
      </dgm:t>
    </dgm:pt>
    <dgm:pt modelId="{DF5D10F9-194B-4DB1-A9F3-89569FE05176}" type="parTrans" cxnId="{351F4FB9-7E60-4C63-8967-B56CB2C76172}">
      <dgm:prSet/>
      <dgm:spPr/>
      <dgm:t>
        <a:bodyPr/>
        <a:lstStyle/>
        <a:p>
          <a:endParaRPr lang="en-US"/>
        </a:p>
      </dgm:t>
    </dgm:pt>
    <dgm:pt modelId="{4B3BE9BD-F0DC-4EBD-9E34-2A6A0B332A54}" type="sibTrans" cxnId="{351F4FB9-7E60-4C63-8967-B56CB2C76172}">
      <dgm:prSet/>
      <dgm:spPr/>
      <dgm:t>
        <a:bodyPr/>
        <a:lstStyle/>
        <a:p>
          <a:endParaRPr lang="en-US"/>
        </a:p>
      </dgm:t>
    </dgm:pt>
    <dgm:pt modelId="{84E23816-A565-4DF1-A7EC-82EC0F01B622}">
      <dgm:prSet/>
      <dgm:spPr/>
      <dgm:t>
        <a:bodyPr/>
        <a:lstStyle/>
        <a:p>
          <a:r>
            <a:rPr lang="en-US" b="1"/>
            <a:t>5. Key Findings &amp; Recommendations</a:t>
          </a:r>
          <a:endParaRPr lang="en-US"/>
        </a:p>
      </dgm:t>
    </dgm:pt>
    <dgm:pt modelId="{9783C552-629E-4114-AA36-FA3292D8CD71}" type="parTrans" cxnId="{B7A27FAD-9B36-4C11-BE04-B1BD21DDFE2B}">
      <dgm:prSet/>
      <dgm:spPr/>
      <dgm:t>
        <a:bodyPr/>
        <a:lstStyle/>
        <a:p>
          <a:endParaRPr lang="en-US"/>
        </a:p>
      </dgm:t>
    </dgm:pt>
    <dgm:pt modelId="{6A3886C3-FD8F-4521-9C57-8DA682BD86D7}" type="sibTrans" cxnId="{B7A27FAD-9B36-4C11-BE04-B1BD21DDFE2B}">
      <dgm:prSet/>
      <dgm:spPr/>
      <dgm:t>
        <a:bodyPr/>
        <a:lstStyle/>
        <a:p>
          <a:endParaRPr lang="en-US"/>
        </a:p>
      </dgm:t>
    </dgm:pt>
    <dgm:pt modelId="{1752336C-2CF5-4A1D-AFFA-7B290FB8D4E7}">
      <dgm:prSet/>
      <dgm:spPr/>
      <dgm:t>
        <a:bodyPr/>
        <a:lstStyle/>
        <a:p>
          <a:r>
            <a:rPr lang="en-US"/>
            <a:t>Insights, Risks, and Strategic Actions</a:t>
          </a:r>
        </a:p>
      </dgm:t>
    </dgm:pt>
    <dgm:pt modelId="{668DC19F-B46E-4322-A587-6F50C12341B2}" type="parTrans" cxnId="{B29B89BB-ACE4-4969-A898-9D6E0F59AF64}">
      <dgm:prSet/>
      <dgm:spPr/>
      <dgm:t>
        <a:bodyPr/>
        <a:lstStyle/>
        <a:p>
          <a:endParaRPr lang="en-US"/>
        </a:p>
      </dgm:t>
    </dgm:pt>
    <dgm:pt modelId="{320373B9-38B8-4191-8EC9-1B8E6FD70F58}" type="sibTrans" cxnId="{B29B89BB-ACE4-4969-A898-9D6E0F59AF64}">
      <dgm:prSet/>
      <dgm:spPr/>
      <dgm:t>
        <a:bodyPr/>
        <a:lstStyle/>
        <a:p>
          <a:endParaRPr lang="en-US"/>
        </a:p>
      </dgm:t>
    </dgm:pt>
    <dgm:pt modelId="{6D1C6389-4A92-4B8D-B824-2B3B97B64DFB}" type="pres">
      <dgm:prSet presAssocID="{A2549D69-AC68-4630-B550-1B3996E7B9FB}" presName="linear" presStyleCnt="0">
        <dgm:presLayoutVars>
          <dgm:animLvl val="lvl"/>
          <dgm:resizeHandles val="exact"/>
        </dgm:presLayoutVars>
      </dgm:prSet>
      <dgm:spPr/>
    </dgm:pt>
    <dgm:pt modelId="{8E6C57E3-B5D5-4960-84EC-CBA6CFF14292}" type="pres">
      <dgm:prSet presAssocID="{D721B417-56EB-45D6-ABF1-8A19CB28C990}" presName="parentText" presStyleLbl="node1" presStyleIdx="0" presStyleCnt="13">
        <dgm:presLayoutVars>
          <dgm:chMax val="0"/>
          <dgm:bulletEnabled val="1"/>
        </dgm:presLayoutVars>
      </dgm:prSet>
      <dgm:spPr/>
    </dgm:pt>
    <dgm:pt modelId="{7EF445EA-332C-4449-B5AA-D466C2F8E1AC}" type="pres">
      <dgm:prSet presAssocID="{6F675D88-271B-4EA8-B204-C5E66DA3F987}" presName="spacer" presStyleCnt="0"/>
      <dgm:spPr/>
    </dgm:pt>
    <dgm:pt modelId="{DAE6AA0C-A480-4C27-8234-8386FE0888F6}" type="pres">
      <dgm:prSet presAssocID="{B078D8E8-9BF8-4CF4-9327-DCB1D01B51C4}" presName="parentText" presStyleLbl="node1" presStyleIdx="1" presStyleCnt="13">
        <dgm:presLayoutVars>
          <dgm:chMax val="0"/>
          <dgm:bulletEnabled val="1"/>
        </dgm:presLayoutVars>
      </dgm:prSet>
      <dgm:spPr/>
    </dgm:pt>
    <dgm:pt modelId="{52A544D1-37B1-4CC5-BF4C-CB47E6157C1A}" type="pres">
      <dgm:prSet presAssocID="{388459E6-7634-471A-9CD9-B5870AED6CAF}" presName="spacer" presStyleCnt="0"/>
      <dgm:spPr/>
    </dgm:pt>
    <dgm:pt modelId="{822FA19E-40D4-46E8-B990-04BD121493A3}" type="pres">
      <dgm:prSet presAssocID="{65AAD71A-7296-4093-9F0F-1FF63470D325}" presName="parentText" presStyleLbl="node1" presStyleIdx="2" presStyleCnt="13">
        <dgm:presLayoutVars>
          <dgm:chMax val="0"/>
          <dgm:bulletEnabled val="1"/>
        </dgm:presLayoutVars>
      </dgm:prSet>
      <dgm:spPr/>
    </dgm:pt>
    <dgm:pt modelId="{BFA4B26E-F1EC-48C5-BF44-88F2D0EFFED6}" type="pres">
      <dgm:prSet presAssocID="{104745AB-13E6-4AC0-AE0C-3360D1A6176E}" presName="spacer" presStyleCnt="0"/>
      <dgm:spPr/>
    </dgm:pt>
    <dgm:pt modelId="{F0F99929-1180-4B8B-8BFD-032462D2E924}" type="pres">
      <dgm:prSet presAssocID="{F884B4F0-DEF4-41B2-BC75-F2A0ECD052B8}" presName="parentText" presStyleLbl="node1" presStyleIdx="3" presStyleCnt="13">
        <dgm:presLayoutVars>
          <dgm:chMax val="0"/>
          <dgm:bulletEnabled val="1"/>
        </dgm:presLayoutVars>
      </dgm:prSet>
      <dgm:spPr/>
    </dgm:pt>
    <dgm:pt modelId="{FBC3DB3F-56D9-40DA-BA58-692E9360E5F9}" type="pres">
      <dgm:prSet presAssocID="{0E74DF53-9DF7-4556-A6F6-4E8D7AA0485D}" presName="spacer" presStyleCnt="0"/>
      <dgm:spPr/>
    </dgm:pt>
    <dgm:pt modelId="{FF4D3831-4C8C-428B-A96C-017CFD73D0BC}" type="pres">
      <dgm:prSet presAssocID="{395667D4-149B-48B6-81B7-F3557A0E4B46}" presName="parentText" presStyleLbl="node1" presStyleIdx="4" presStyleCnt="13">
        <dgm:presLayoutVars>
          <dgm:chMax val="0"/>
          <dgm:bulletEnabled val="1"/>
        </dgm:presLayoutVars>
      </dgm:prSet>
      <dgm:spPr/>
    </dgm:pt>
    <dgm:pt modelId="{06478FD6-CDE0-41CB-8E9F-349EBC82D14C}" type="pres">
      <dgm:prSet presAssocID="{30552D6A-4411-445F-AA9E-97DA2763D72F}" presName="spacer" presStyleCnt="0"/>
      <dgm:spPr/>
    </dgm:pt>
    <dgm:pt modelId="{EBCD44C9-AB71-4620-BE8C-656C625BE780}" type="pres">
      <dgm:prSet presAssocID="{CB480C4C-B42D-4529-A9DB-A6ECE917CB9D}" presName="parentText" presStyleLbl="node1" presStyleIdx="5" presStyleCnt="13">
        <dgm:presLayoutVars>
          <dgm:chMax val="0"/>
          <dgm:bulletEnabled val="1"/>
        </dgm:presLayoutVars>
      </dgm:prSet>
      <dgm:spPr/>
    </dgm:pt>
    <dgm:pt modelId="{E5E69B9F-F741-49B1-8912-E51C4F25A7F5}" type="pres">
      <dgm:prSet presAssocID="{7B88377C-5FB7-4630-9B5D-C7FF1D6BB9D8}" presName="spacer" presStyleCnt="0"/>
      <dgm:spPr/>
    </dgm:pt>
    <dgm:pt modelId="{3111A9F4-EA7B-46CB-B441-0B62B5EDDCBB}" type="pres">
      <dgm:prSet presAssocID="{10FEA401-57A2-4B0C-8BEC-DE2489B37294}" presName="parentText" presStyleLbl="node1" presStyleIdx="6" presStyleCnt="13">
        <dgm:presLayoutVars>
          <dgm:chMax val="0"/>
          <dgm:bulletEnabled val="1"/>
        </dgm:presLayoutVars>
      </dgm:prSet>
      <dgm:spPr/>
    </dgm:pt>
    <dgm:pt modelId="{9DFED3B3-E8F8-42A7-BC0B-AB15FB5961CC}" type="pres">
      <dgm:prSet presAssocID="{92D80616-04D3-495C-AACC-A88B88FA29C1}" presName="spacer" presStyleCnt="0"/>
      <dgm:spPr/>
    </dgm:pt>
    <dgm:pt modelId="{56734EAF-3469-455E-832B-68A0F564F987}" type="pres">
      <dgm:prSet presAssocID="{864743AC-6AC1-4A58-8D30-2A4C60F56400}" presName="parentText" presStyleLbl="node1" presStyleIdx="7" presStyleCnt="13">
        <dgm:presLayoutVars>
          <dgm:chMax val="0"/>
          <dgm:bulletEnabled val="1"/>
        </dgm:presLayoutVars>
      </dgm:prSet>
      <dgm:spPr/>
    </dgm:pt>
    <dgm:pt modelId="{2A19D0E4-247A-4EA3-9C3E-ED8F0681FB1B}" type="pres">
      <dgm:prSet presAssocID="{F5AEFDE7-E9EE-485D-8DD9-2367B811C894}" presName="spacer" presStyleCnt="0"/>
      <dgm:spPr/>
    </dgm:pt>
    <dgm:pt modelId="{126A2D20-3498-43E4-8DA8-F7B9DEE929EA}" type="pres">
      <dgm:prSet presAssocID="{9EF6F54F-C549-43DB-9F30-933FB23AFF19}" presName="parentText" presStyleLbl="node1" presStyleIdx="8" presStyleCnt="13">
        <dgm:presLayoutVars>
          <dgm:chMax val="0"/>
          <dgm:bulletEnabled val="1"/>
        </dgm:presLayoutVars>
      </dgm:prSet>
      <dgm:spPr/>
    </dgm:pt>
    <dgm:pt modelId="{0CA891FB-88E5-4414-94D4-A072871D2AF5}" type="pres">
      <dgm:prSet presAssocID="{A89A97A5-B51B-4682-A983-A29E9D0B0F1D}" presName="spacer" presStyleCnt="0"/>
      <dgm:spPr/>
    </dgm:pt>
    <dgm:pt modelId="{2086A822-A0D8-4E6F-B22E-F0ED27D98A37}" type="pres">
      <dgm:prSet presAssocID="{41520A09-62D3-4DFF-B107-D618B6BC7626}" presName="parentText" presStyleLbl="node1" presStyleIdx="9" presStyleCnt="13">
        <dgm:presLayoutVars>
          <dgm:chMax val="0"/>
          <dgm:bulletEnabled val="1"/>
        </dgm:presLayoutVars>
      </dgm:prSet>
      <dgm:spPr/>
    </dgm:pt>
    <dgm:pt modelId="{FD5F0C3B-D42F-49E2-ABBC-DF2725A3490E}" type="pres">
      <dgm:prSet presAssocID="{48ED2BF7-0067-42C5-B8F7-E7C6B3DE1477}" presName="spacer" presStyleCnt="0"/>
      <dgm:spPr/>
    </dgm:pt>
    <dgm:pt modelId="{1394A6F4-E0D5-4D83-8475-F4E0E26B0CCF}" type="pres">
      <dgm:prSet presAssocID="{519498D3-916B-466E-ABCE-22B7C63F8B15}" presName="parentText" presStyleLbl="node1" presStyleIdx="10" presStyleCnt="13">
        <dgm:presLayoutVars>
          <dgm:chMax val="0"/>
          <dgm:bulletEnabled val="1"/>
        </dgm:presLayoutVars>
      </dgm:prSet>
      <dgm:spPr/>
    </dgm:pt>
    <dgm:pt modelId="{08B72EA2-2C54-4FA3-B248-FBD430C46F95}" type="pres">
      <dgm:prSet presAssocID="{4B3BE9BD-F0DC-4EBD-9E34-2A6A0B332A54}" presName="spacer" presStyleCnt="0"/>
      <dgm:spPr/>
    </dgm:pt>
    <dgm:pt modelId="{B7D6541C-7FC3-41BA-BC31-2DD6C9A948F4}" type="pres">
      <dgm:prSet presAssocID="{84E23816-A565-4DF1-A7EC-82EC0F01B622}" presName="parentText" presStyleLbl="node1" presStyleIdx="11" presStyleCnt="13">
        <dgm:presLayoutVars>
          <dgm:chMax val="0"/>
          <dgm:bulletEnabled val="1"/>
        </dgm:presLayoutVars>
      </dgm:prSet>
      <dgm:spPr/>
    </dgm:pt>
    <dgm:pt modelId="{1309EFFB-0888-4EAB-9F39-3A4DF025E406}" type="pres">
      <dgm:prSet presAssocID="{6A3886C3-FD8F-4521-9C57-8DA682BD86D7}" presName="spacer" presStyleCnt="0"/>
      <dgm:spPr/>
    </dgm:pt>
    <dgm:pt modelId="{F925B6CF-1BC8-4493-93A6-FB08377DE3D2}" type="pres">
      <dgm:prSet presAssocID="{1752336C-2CF5-4A1D-AFFA-7B290FB8D4E7}" presName="parentText" presStyleLbl="node1" presStyleIdx="12" presStyleCnt="13">
        <dgm:presLayoutVars>
          <dgm:chMax val="0"/>
          <dgm:bulletEnabled val="1"/>
        </dgm:presLayoutVars>
      </dgm:prSet>
      <dgm:spPr/>
    </dgm:pt>
  </dgm:ptLst>
  <dgm:cxnLst>
    <dgm:cxn modelId="{AB3AC81B-169A-454C-9515-FE4141482E85}" srcId="{A2549D69-AC68-4630-B550-1B3996E7B9FB}" destId="{10FEA401-57A2-4B0C-8BEC-DE2489B37294}" srcOrd="6" destOrd="0" parTransId="{E52139EB-138C-47F1-B179-2C51488515D7}" sibTransId="{92D80616-04D3-495C-AACC-A88B88FA29C1}"/>
    <dgm:cxn modelId="{7E111427-AED1-4348-928A-2C79BF2F1E60}" type="presOf" srcId="{84E23816-A565-4DF1-A7EC-82EC0F01B622}" destId="{B7D6541C-7FC3-41BA-BC31-2DD6C9A948F4}" srcOrd="0" destOrd="0" presId="urn:microsoft.com/office/officeart/2005/8/layout/vList2"/>
    <dgm:cxn modelId="{6F003327-2495-4630-A7FE-E32064BA6F3D}" type="presOf" srcId="{A2549D69-AC68-4630-B550-1B3996E7B9FB}" destId="{6D1C6389-4A92-4B8D-B824-2B3B97B64DFB}" srcOrd="0" destOrd="0" presId="urn:microsoft.com/office/officeart/2005/8/layout/vList2"/>
    <dgm:cxn modelId="{CD677B37-7566-46C3-B88A-DFDA31221B57}" srcId="{A2549D69-AC68-4630-B550-1B3996E7B9FB}" destId="{395667D4-149B-48B6-81B7-F3557A0E4B46}" srcOrd="4" destOrd="0" parTransId="{6F57FC4A-BE7B-4FE8-9F21-1EC526EFEAF5}" sibTransId="{30552D6A-4411-445F-AA9E-97DA2763D72F}"/>
    <dgm:cxn modelId="{40BBD94A-A2D8-45EC-8F21-0AA93F55C649}" type="presOf" srcId="{1752336C-2CF5-4A1D-AFFA-7B290FB8D4E7}" destId="{F925B6CF-1BC8-4493-93A6-FB08377DE3D2}" srcOrd="0" destOrd="0" presId="urn:microsoft.com/office/officeart/2005/8/layout/vList2"/>
    <dgm:cxn modelId="{4BE21151-3D34-4598-B2ED-F0450F190475}" srcId="{A2549D69-AC68-4630-B550-1B3996E7B9FB}" destId="{864743AC-6AC1-4A58-8D30-2A4C60F56400}" srcOrd="7" destOrd="0" parTransId="{E40DAFB2-AC31-41DE-A799-B14C991CD7D7}" sibTransId="{F5AEFDE7-E9EE-485D-8DD9-2367B811C894}"/>
    <dgm:cxn modelId="{8D4BC152-A753-49AD-9A00-0FDF211E2E83}" srcId="{A2549D69-AC68-4630-B550-1B3996E7B9FB}" destId="{9EF6F54F-C549-43DB-9F30-933FB23AFF19}" srcOrd="8" destOrd="0" parTransId="{FC4614C9-5047-4150-B593-F73B505EAB59}" sibTransId="{A89A97A5-B51B-4682-A983-A29E9D0B0F1D}"/>
    <dgm:cxn modelId="{5C21D65A-F270-46E3-B0C5-2435F9F7413E}" srcId="{A2549D69-AC68-4630-B550-1B3996E7B9FB}" destId="{CB480C4C-B42D-4529-A9DB-A6ECE917CB9D}" srcOrd="5" destOrd="0" parTransId="{A395EF21-C60B-40F5-A14E-6F8A3B3D774E}" sibTransId="{7B88377C-5FB7-4630-9B5D-C7FF1D6BB9D8}"/>
    <dgm:cxn modelId="{011F3F5F-A43C-42D7-A844-90D39B6EAC2C}" type="presOf" srcId="{F884B4F0-DEF4-41B2-BC75-F2A0ECD052B8}" destId="{F0F99929-1180-4B8B-8BFD-032462D2E924}" srcOrd="0" destOrd="0" presId="urn:microsoft.com/office/officeart/2005/8/layout/vList2"/>
    <dgm:cxn modelId="{A0003C61-9AD4-4D37-841C-5C2BFC822098}" srcId="{A2549D69-AC68-4630-B550-1B3996E7B9FB}" destId="{D721B417-56EB-45D6-ABF1-8A19CB28C990}" srcOrd="0" destOrd="0" parTransId="{284CD186-7920-48A5-B80B-776735C30E51}" sibTransId="{6F675D88-271B-4EA8-B204-C5E66DA3F987}"/>
    <dgm:cxn modelId="{4AF3A475-703F-4080-86FA-5CC7F905686C}" type="presOf" srcId="{41520A09-62D3-4DFF-B107-D618B6BC7626}" destId="{2086A822-A0D8-4E6F-B22E-F0ED27D98A37}" srcOrd="0" destOrd="0" presId="urn:microsoft.com/office/officeart/2005/8/layout/vList2"/>
    <dgm:cxn modelId="{DED99482-D3C8-4ABD-B168-0D4895AB08DE}" srcId="{A2549D69-AC68-4630-B550-1B3996E7B9FB}" destId="{B078D8E8-9BF8-4CF4-9327-DCB1D01B51C4}" srcOrd="1" destOrd="0" parTransId="{A0790FCF-E174-40D2-833E-D7E58A3DEFDD}" sibTransId="{388459E6-7634-471A-9CD9-B5870AED6CAF}"/>
    <dgm:cxn modelId="{B5C9A082-4629-4334-BC8E-72749897B552}" type="presOf" srcId="{10FEA401-57A2-4B0C-8BEC-DE2489B37294}" destId="{3111A9F4-EA7B-46CB-B441-0B62B5EDDCBB}" srcOrd="0" destOrd="0" presId="urn:microsoft.com/office/officeart/2005/8/layout/vList2"/>
    <dgm:cxn modelId="{910A178D-7FC1-4C51-A178-A15B289609FA}" type="presOf" srcId="{CB480C4C-B42D-4529-A9DB-A6ECE917CB9D}" destId="{EBCD44C9-AB71-4620-BE8C-656C625BE780}" srcOrd="0" destOrd="0" presId="urn:microsoft.com/office/officeart/2005/8/layout/vList2"/>
    <dgm:cxn modelId="{6E5E7D95-D6EA-4452-8806-E4B26A8B0B8B}" type="presOf" srcId="{B078D8E8-9BF8-4CF4-9327-DCB1D01B51C4}" destId="{DAE6AA0C-A480-4C27-8234-8386FE0888F6}" srcOrd="0" destOrd="0" presId="urn:microsoft.com/office/officeart/2005/8/layout/vList2"/>
    <dgm:cxn modelId="{D1E75797-5C3E-4EED-A0A1-6E132E4201E8}" type="presOf" srcId="{864743AC-6AC1-4A58-8D30-2A4C60F56400}" destId="{56734EAF-3469-455E-832B-68A0F564F987}" srcOrd="0" destOrd="0" presId="urn:microsoft.com/office/officeart/2005/8/layout/vList2"/>
    <dgm:cxn modelId="{B7A27FAD-9B36-4C11-BE04-B1BD21DDFE2B}" srcId="{A2549D69-AC68-4630-B550-1B3996E7B9FB}" destId="{84E23816-A565-4DF1-A7EC-82EC0F01B622}" srcOrd="11" destOrd="0" parTransId="{9783C552-629E-4114-AA36-FA3292D8CD71}" sibTransId="{6A3886C3-FD8F-4521-9C57-8DA682BD86D7}"/>
    <dgm:cxn modelId="{6080BAAE-82EF-49FA-B641-896495E57F66}" type="presOf" srcId="{519498D3-916B-466E-ABCE-22B7C63F8B15}" destId="{1394A6F4-E0D5-4D83-8475-F4E0E26B0CCF}" srcOrd="0" destOrd="0" presId="urn:microsoft.com/office/officeart/2005/8/layout/vList2"/>
    <dgm:cxn modelId="{351F4FB9-7E60-4C63-8967-B56CB2C76172}" srcId="{A2549D69-AC68-4630-B550-1B3996E7B9FB}" destId="{519498D3-916B-466E-ABCE-22B7C63F8B15}" srcOrd="10" destOrd="0" parTransId="{DF5D10F9-194B-4DB1-A9F3-89569FE05176}" sibTransId="{4B3BE9BD-F0DC-4EBD-9E34-2A6A0B332A54}"/>
    <dgm:cxn modelId="{8B4645BA-5EB7-45B8-A4F6-7285915FCF24}" type="presOf" srcId="{D721B417-56EB-45D6-ABF1-8A19CB28C990}" destId="{8E6C57E3-B5D5-4960-84EC-CBA6CFF14292}" srcOrd="0" destOrd="0" presId="urn:microsoft.com/office/officeart/2005/8/layout/vList2"/>
    <dgm:cxn modelId="{B29B89BB-ACE4-4969-A898-9D6E0F59AF64}" srcId="{A2549D69-AC68-4630-B550-1B3996E7B9FB}" destId="{1752336C-2CF5-4A1D-AFFA-7B290FB8D4E7}" srcOrd="12" destOrd="0" parTransId="{668DC19F-B46E-4322-A587-6F50C12341B2}" sibTransId="{320373B9-38B8-4191-8EC9-1B8E6FD70F58}"/>
    <dgm:cxn modelId="{7A8F9BD9-33BD-4B66-A9A9-494A3E7ACE5A}" srcId="{A2549D69-AC68-4630-B550-1B3996E7B9FB}" destId="{41520A09-62D3-4DFF-B107-D618B6BC7626}" srcOrd="9" destOrd="0" parTransId="{4508EC84-AA58-4A08-A5FE-DA7A467631D7}" sibTransId="{48ED2BF7-0067-42C5-B8F7-E7C6B3DE1477}"/>
    <dgm:cxn modelId="{AA8934DC-769D-4117-8D68-59085CFF5649}" type="presOf" srcId="{395667D4-149B-48B6-81B7-F3557A0E4B46}" destId="{FF4D3831-4C8C-428B-A96C-017CFD73D0BC}" srcOrd="0" destOrd="0" presId="urn:microsoft.com/office/officeart/2005/8/layout/vList2"/>
    <dgm:cxn modelId="{F3B879E4-E25D-4188-8A69-E11DDEA3BDB2}" type="presOf" srcId="{9EF6F54F-C549-43DB-9F30-933FB23AFF19}" destId="{126A2D20-3498-43E4-8DA8-F7B9DEE929EA}" srcOrd="0" destOrd="0" presId="urn:microsoft.com/office/officeart/2005/8/layout/vList2"/>
    <dgm:cxn modelId="{26F866EC-4795-4F8D-8D2C-1D2EDD959945}" type="presOf" srcId="{65AAD71A-7296-4093-9F0F-1FF63470D325}" destId="{822FA19E-40D4-46E8-B990-04BD121493A3}" srcOrd="0" destOrd="0" presId="urn:microsoft.com/office/officeart/2005/8/layout/vList2"/>
    <dgm:cxn modelId="{FCAA9FF7-EBC5-402E-88FC-3CC114809334}" srcId="{A2549D69-AC68-4630-B550-1B3996E7B9FB}" destId="{F884B4F0-DEF4-41B2-BC75-F2A0ECD052B8}" srcOrd="3" destOrd="0" parTransId="{ED28F2A7-70CB-4743-B154-C8BF2EC4A013}" sibTransId="{0E74DF53-9DF7-4556-A6F6-4E8D7AA0485D}"/>
    <dgm:cxn modelId="{6B1949FF-8B3E-4095-B5EB-7E23498D3023}" srcId="{A2549D69-AC68-4630-B550-1B3996E7B9FB}" destId="{65AAD71A-7296-4093-9F0F-1FF63470D325}" srcOrd="2" destOrd="0" parTransId="{A9258B51-8162-4EFD-90A0-5C010C6AB567}" sibTransId="{104745AB-13E6-4AC0-AE0C-3360D1A6176E}"/>
    <dgm:cxn modelId="{FA35E765-6AA6-4672-9423-CB291908C0D1}" type="presParOf" srcId="{6D1C6389-4A92-4B8D-B824-2B3B97B64DFB}" destId="{8E6C57E3-B5D5-4960-84EC-CBA6CFF14292}" srcOrd="0" destOrd="0" presId="urn:microsoft.com/office/officeart/2005/8/layout/vList2"/>
    <dgm:cxn modelId="{323C5329-E8ED-4564-878D-1675C5E2CD99}" type="presParOf" srcId="{6D1C6389-4A92-4B8D-B824-2B3B97B64DFB}" destId="{7EF445EA-332C-4449-B5AA-D466C2F8E1AC}" srcOrd="1" destOrd="0" presId="urn:microsoft.com/office/officeart/2005/8/layout/vList2"/>
    <dgm:cxn modelId="{3F9A52C4-9FFD-4390-8DD3-AE996DF789B0}" type="presParOf" srcId="{6D1C6389-4A92-4B8D-B824-2B3B97B64DFB}" destId="{DAE6AA0C-A480-4C27-8234-8386FE0888F6}" srcOrd="2" destOrd="0" presId="urn:microsoft.com/office/officeart/2005/8/layout/vList2"/>
    <dgm:cxn modelId="{92DBC184-328F-40F3-ABE7-BE3EDEA9EE94}" type="presParOf" srcId="{6D1C6389-4A92-4B8D-B824-2B3B97B64DFB}" destId="{52A544D1-37B1-4CC5-BF4C-CB47E6157C1A}" srcOrd="3" destOrd="0" presId="urn:microsoft.com/office/officeart/2005/8/layout/vList2"/>
    <dgm:cxn modelId="{D59666CF-03D7-4698-8063-E1E37426878A}" type="presParOf" srcId="{6D1C6389-4A92-4B8D-B824-2B3B97B64DFB}" destId="{822FA19E-40D4-46E8-B990-04BD121493A3}" srcOrd="4" destOrd="0" presId="urn:microsoft.com/office/officeart/2005/8/layout/vList2"/>
    <dgm:cxn modelId="{795BA6BA-CBA3-445A-8894-61F4B468EAF3}" type="presParOf" srcId="{6D1C6389-4A92-4B8D-B824-2B3B97B64DFB}" destId="{BFA4B26E-F1EC-48C5-BF44-88F2D0EFFED6}" srcOrd="5" destOrd="0" presId="urn:microsoft.com/office/officeart/2005/8/layout/vList2"/>
    <dgm:cxn modelId="{2A335BBD-B096-4A1B-AA60-F413A0C6E9D4}" type="presParOf" srcId="{6D1C6389-4A92-4B8D-B824-2B3B97B64DFB}" destId="{F0F99929-1180-4B8B-8BFD-032462D2E924}" srcOrd="6" destOrd="0" presId="urn:microsoft.com/office/officeart/2005/8/layout/vList2"/>
    <dgm:cxn modelId="{77D5132B-2629-4A60-9C0C-7AB32586AC94}" type="presParOf" srcId="{6D1C6389-4A92-4B8D-B824-2B3B97B64DFB}" destId="{FBC3DB3F-56D9-40DA-BA58-692E9360E5F9}" srcOrd="7" destOrd="0" presId="urn:microsoft.com/office/officeart/2005/8/layout/vList2"/>
    <dgm:cxn modelId="{37384098-0907-4547-BAF5-4E9279B876C9}" type="presParOf" srcId="{6D1C6389-4A92-4B8D-B824-2B3B97B64DFB}" destId="{FF4D3831-4C8C-428B-A96C-017CFD73D0BC}" srcOrd="8" destOrd="0" presId="urn:microsoft.com/office/officeart/2005/8/layout/vList2"/>
    <dgm:cxn modelId="{0AAFDC79-2C0E-4C1D-8F1D-A7AF5CA19EAF}" type="presParOf" srcId="{6D1C6389-4A92-4B8D-B824-2B3B97B64DFB}" destId="{06478FD6-CDE0-41CB-8E9F-349EBC82D14C}" srcOrd="9" destOrd="0" presId="urn:microsoft.com/office/officeart/2005/8/layout/vList2"/>
    <dgm:cxn modelId="{DAF93E3B-2680-4A20-B01A-1C1D7A3EE400}" type="presParOf" srcId="{6D1C6389-4A92-4B8D-B824-2B3B97B64DFB}" destId="{EBCD44C9-AB71-4620-BE8C-656C625BE780}" srcOrd="10" destOrd="0" presId="urn:microsoft.com/office/officeart/2005/8/layout/vList2"/>
    <dgm:cxn modelId="{D62D362C-1797-42F3-8115-35A38098C957}" type="presParOf" srcId="{6D1C6389-4A92-4B8D-B824-2B3B97B64DFB}" destId="{E5E69B9F-F741-49B1-8912-E51C4F25A7F5}" srcOrd="11" destOrd="0" presId="urn:microsoft.com/office/officeart/2005/8/layout/vList2"/>
    <dgm:cxn modelId="{51CA3255-4938-4125-8CF2-1996B48C8A16}" type="presParOf" srcId="{6D1C6389-4A92-4B8D-B824-2B3B97B64DFB}" destId="{3111A9F4-EA7B-46CB-B441-0B62B5EDDCBB}" srcOrd="12" destOrd="0" presId="urn:microsoft.com/office/officeart/2005/8/layout/vList2"/>
    <dgm:cxn modelId="{6029EBD7-FC51-4EAB-B878-E614D8EA0D1A}" type="presParOf" srcId="{6D1C6389-4A92-4B8D-B824-2B3B97B64DFB}" destId="{9DFED3B3-E8F8-42A7-BC0B-AB15FB5961CC}" srcOrd="13" destOrd="0" presId="urn:microsoft.com/office/officeart/2005/8/layout/vList2"/>
    <dgm:cxn modelId="{F1915612-9DC7-45E1-85DB-BBC2CD577AD3}" type="presParOf" srcId="{6D1C6389-4A92-4B8D-B824-2B3B97B64DFB}" destId="{56734EAF-3469-455E-832B-68A0F564F987}" srcOrd="14" destOrd="0" presId="urn:microsoft.com/office/officeart/2005/8/layout/vList2"/>
    <dgm:cxn modelId="{657B0724-AC4B-40B8-846D-D6DFF8BF7284}" type="presParOf" srcId="{6D1C6389-4A92-4B8D-B824-2B3B97B64DFB}" destId="{2A19D0E4-247A-4EA3-9C3E-ED8F0681FB1B}" srcOrd="15" destOrd="0" presId="urn:microsoft.com/office/officeart/2005/8/layout/vList2"/>
    <dgm:cxn modelId="{C75D650D-03F7-49C3-8892-9981FC3154E0}" type="presParOf" srcId="{6D1C6389-4A92-4B8D-B824-2B3B97B64DFB}" destId="{126A2D20-3498-43E4-8DA8-F7B9DEE929EA}" srcOrd="16" destOrd="0" presId="urn:microsoft.com/office/officeart/2005/8/layout/vList2"/>
    <dgm:cxn modelId="{3B4F0ACA-F3A9-4553-809D-A0104144B72B}" type="presParOf" srcId="{6D1C6389-4A92-4B8D-B824-2B3B97B64DFB}" destId="{0CA891FB-88E5-4414-94D4-A072871D2AF5}" srcOrd="17" destOrd="0" presId="urn:microsoft.com/office/officeart/2005/8/layout/vList2"/>
    <dgm:cxn modelId="{56193D15-2472-4FD0-AC52-F7153C90EDDD}" type="presParOf" srcId="{6D1C6389-4A92-4B8D-B824-2B3B97B64DFB}" destId="{2086A822-A0D8-4E6F-B22E-F0ED27D98A37}" srcOrd="18" destOrd="0" presId="urn:microsoft.com/office/officeart/2005/8/layout/vList2"/>
    <dgm:cxn modelId="{2B882C54-4F93-428A-A51F-A599EC0B8E5D}" type="presParOf" srcId="{6D1C6389-4A92-4B8D-B824-2B3B97B64DFB}" destId="{FD5F0C3B-D42F-49E2-ABBC-DF2725A3490E}" srcOrd="19" destOrd="0" presId="urn:microsoft.com/office/officeart/2005/8/layout/vList2"/>
    <dgm:cxn modelId="{40D57BF6-8F92-4C65-A732-6DDDE9D369AA}" type="presParOf" srcId="{6D1C6389-4A92-4B8D-B824-2B3B97B64DFB}" destId="{1394A6F4-E0D5-4D83-8475-F4E0E26B0CCF}" srcOrd="20" destOrd="0" presId="urn:microsoft.com/office/officeart/2005/8/layout/vList2"/>
    <dgm:cxn modelId="{B961F2FB-DCD1-4C68-9FE8-A60852416861}" type="presParOf" srcId="{6D1C6389-4A92-4B8D-B824-2B3B97B64DFB}" destId="{08B72EA2-2C54-4FA3-B248-FBD430C46F95}" srcOrd="21" destOrd="0" presId="urn:microsoft.com/office/officeart/2005/8/layout/vList2"/>
    <dgm:cxn modelId="{4F642B85-0B6D-4A1A-AA14-61C41164AD85}" type="presParOf" srcId="{6D1C6389-4A92-4B8D-B824-2B3B97B64DFB}" destId="{B7D6541C-7FC3-41BA-BC31-2DD6C9A948F4}" srcOrd="22" destOrd="0" presId="urn:microsoft.com/office/officeart/2005/8/layout/vList2"/>
    <dgm:cxn modelId="{5712D15C-6F3C-45AC-8935-396D1739CB8A}" type="presParOf" srcId="{6D1C6389-4A92-4B8D-B824-2B3B97B64DFB}" destId="{1309EFFB-0888-4EAB-9F39-3A4DF025E406}" srcOrd="23" destOrd="0" presId="urn:microsoft.com/office/officeart/2005/8/layout/vList2"/>
    <dgm:cxn modelId="{44E51071-DD98-4E4E-B4D2-25FFDCF2D061}" type="presParOf" srcId="{6D1C6389-4A92-4B8D-B824-2B3B97B64DFB}" destId="{F925B6CF-1BC8-4493-93A6-FB08377DE3D2}" srcOrd="2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81F30D-A665-469D-A9BE-12B42126F1B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B9905-1B49-4D2D-85DC-9F44B399EF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100" b="1" dirty="0"/>
            <a:t>📈 </a:t>
          </a:r>
          <a:r>
            <a: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Insights</a:t>
          </a:r>
          <a:endParaRPr lang="en-US" sz="1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8157E9-57A8-4E6B-9A2F-C3F160A019D8}" type="parTrans" cxnId="{AF1FB403-28F0-4AEE-9CC6-014034FE4B99}">
      <dgm:prSet/>
      <dgm:spPr/>
      <dgm:t>
        <a:bodyPr/>
        <a:lstStyle/>
        <a:p>
          <a:endParaRPr lang="en-US"/>
        </a:p>
      </dgm:t>
    </dgm:pt>
    <dgm:pt modelId="{4516A400-5955-40E3-A000-D7C660CDEF5A}" type="sibTrans" cxnId="{AF1FB403-28F0-4AEE-9CC6-014034FE4B99}">
      <dgm:prSet/>
      <dgm:spPr/>
      <dgm:t>
        <a:bodyPr/>
        <a:lstStyle/>
        <a:p>
          <a:endParaRPr lang="en-US"/>
        </a:p>
      </dgm:t>
    </dgm:pt>
    <dgm:pt modelId="{05E5257B-96E7-4A0D-AF2D-F69F2E6049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Revenue and budget are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positively correlated</a:t>
          </a: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but certain projects (e.g., P056) show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major variances</a:t>
          </a:r>
          <a:r>
            <a:rPr lang="en-US" sz="1050" dirty="0"/>
            <a:t>.</a:t>
          </a:r>
        </a:p>
      </dgm:t>
    </dgm:pt>
    <dgm:pt modelId="{ECE90EF9-3999-4E6C-B517-242DF8D4907B}" type="parTrans" cxnId="{B28BB147-80F2-4578-8015-947CDABAD28E}">
      <dgm:prSet/>
      <dgm:spPr/>
      <dgm:t>
        <a:bodyPr/>
        <a:lstStyle/>
        <a:p>
          <a:endParaRPr lang="en-US"/>
        </a:p>
      </dgm:t>
    </dgm:pt>
    <dgm:pt modelId="{E68B8C68-FD00-4954-B146-CF060355848E}" type="sibTrans" cxnId="{B28BB147-80F2-4578-8015-947CDABAD28E}">
      <dgm:prSet/>
      <dgm:spPr/>
      <dgm:t>
        <a:bodyPr/>
        <a:lstStyle/>
        <a:p>
          <a:endParaRPr lang="en-US"/>
        </a:p>
      </dgm:t>
    </dgm:pt>
    <dgm:pt modelId="{6D93725E-8EE7-46CF-A446-C6EF1F5BB2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dependence on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Strategy</a:t>
          </a: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suggests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service concentration risk</a:t>
          </a:r>
          <a:r>
            <a:rPr lang="en-US" sz="1100" dirty="0"/>
            <a:t>.</a:t>
          </a:r>
        </a:p>
      </dgm:t>
    </dgm:pt>
    <dgm:pt modelId="{794DA29B-1CE8-40FC-B3CD-D9EA212A2297}" type="parTrans" cxnId="{8A94F9E5-2E18-4817-A9AE-2D054EE16843}">
      <dgm:prSet/>
      <dgm:spPr/>
      <dgm:t>
        <a:bodyPr/>
        <a:lstStyle/>
        <a:p>
          <a:endParaRPr lang="en-US"/>
        </a:p>
      </dgm:t>
    </dgm:pt>
    <dgm:pt modelId="{2256D0ED-5EB3-4856-8443-E7A8A384A1BD}" type="sibTrans" cxnId="{8A94F9E5-2E18-4817-A9AE-2D054EE16843}">
      <dgm:prSet/>
      <dgm:spPr/>
      <dgm:t>
        <a:bodyPr/>
        <a:lstStyle/>
        <a:p>
          <a:endParaRPr lang="en-US"/>
        </a:p>
      </dgm:t>
    </dgm:pt>
    <dgm:pt modelId="{20C6BF96-3F22-449F-8706-B0AFEFE8B1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Budget performance is strong overall but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assigned project utilization lags</a:t>
          </a: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signals inefficiencies.</a:t>
          </a:r>
        </a:p>
      </dgm:t>
    </dgm:pt>
    <dgm:pt modelId="{B5C9DFE2-AC77-4204-9A1E-3AE5E8FCA84F}" type="parTrans" cxnId="{85146290-62FC-45DE-B54A-2D8128AC7EF7}">
      <dgm:prSet/>
      <dgm:spPr/>
      <dgm:t>
        <a:bodyPr/>
        <a:lstStyle/>
        <a:p>
          <a:endParaRPr lang="en-US"/>
        </a:p>
      </dgm:t>
    </dgm:pt>
    <dgm:pt modelId="{E78D2CE0-A42B-448F-94AE-3580781DABC3}" type="sibTrans" cxnId="{85146290-62FC-45DE-B54A-2D8128AC7EF7}">
      <dgm:prSet/>
      <dgm:spPr/>
      <dgm:t>
        <a:bodyPr/>
        <a:lstStyle/>
        <a:p>
          <a:endParaRPr lang="en-US"/>
        </a:p>
      </dgm:t>
    </dgm:pt>
    <dgm:pt modelId="{52E164B0-FBA6-42B4-8759-0EDE281EE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✅ Key Takeaway</a:t>
          </a:r>
          <a:b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Revenue growth is healthy, but </a:t>
          </a:r>
          <a:r>
            <a: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budget overruns and uneven project utilization</a:t>
          </a:r>
          <a:r>
            <a: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threaten profitability.</a:t>
          </a:r>
        </a:p>
      </dgm:t>
    </dgm:pt>
    <dgm:pt modelId="{A825CB4B-0FC3-4FD7-8A30-668538EBC4BD}" type="parTrans" cxnId="{A75B4EB4-315D-494D-B8B3-543584B21B27}">
      <dgm:prSet/>
      <dgm:spPr/>
      <dgm:t>
        <a:bodyPr/>
        <a:lstStyle/>
        <a:p>
          <a:endParaRPr lang="en-US"/>
        </a:p>
      </dgm:t>
    </dgm:pt>
    <dgm:pt modelId="{7CDE0472-33E4-41A3-BCB6-AD3CA8D2644F}" type="sibTrans" cxnId="{A75B4EB4-315D-494D-B8B3-543584B21B27}">
      <dgm:prSet/>
      <dgm:spPr/>
      <dgm:t>
        <a:bodyPr/>
        <a:lstStyle/>
        <a:p>
          <a:endParaRPr lang="en-US"/>
        </a:p>
      </dgm:t>
    </dgm:pt>
    <dgm:pt modelId="{1140A2AF-35F2-4BB8-96FF-681D1D02E4F5}" type="pres">
      <dgm:prSet presAssocID="{DB81F30D-A665-469D-A9BE-12B42126F1B3}" presName="root" presStyleCnt="0">
        <dgm:presLayoutVars>
          <dgm:dir/>
          <dgm:resizeHandles val="exact"/>
        </dgm:presLayoutVars>
      </dgm:prSet>
      <dgm:spPr/>
    </dgm:pt>
    <dgm:pt modelId="{A0FE5B00-5878-4481-892F-3B46FEFE8599}" type="pres">
      <dgm:prSet presAssocID="{169B9905-1B49-4D2D-85DC-9F44B399EF82}" presName="compNode" presStyleCnt="0"/>
      <dgm:spPr/>
    </dgm:pt>
    <dgm:pt modelId="{7AC3D5FE-F6AB-4FC5-8CB1-8282B2E13980}" type="pres">
      <dgm:prSet presAssocID="{169B9905-1B49-4D2D-85DC-9F44B399EF8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23E63CC6-CC23-4C61-B70C-18C675B3500E}" type="pres">
      <dgm:prSet presAssocID="{169B9905-1B49-4D2D-85DC-9F44B399EF82}" presName="spaceRect" presStyleCnt="0"/>
      <dgm:spPr/>
    </dgm:pt>
    <dgm:pt modelId="{08A7D345-A4F0-4946-B2CD-803A2230AF74}" type="pres">
      <dgm:prSet presAssocID="{169B9905-1B49-4D2D-85DC-9F44B399EF82}" presName="textRect" presStyleLbl="revTx" presStyleIdx="0" presStyleCnt="5">
        <dgm:presLayoutVars>
          <dgm:chMax val="1"/>
          <dgm:chPref val="1"/>
        </dgm:presLayoutVars>
      </dgm:prSet>
      <dgm:spPr/>
    </dgm:pt>
    <dgm:pt modelId="{C8EAF4C1-3BA7-4A58-B27C-8A7226467AE9}" type="pres">
      <dgm:prSet presAssocID="{4516A400-5955-40E3-A000-D7C660CDEF5A}" presName="sibTrans" presStyleCnt="0"/>
      <dgm:spPr/>
    </dgm:pt>
    <dgm:pt modelId="{CAFDB854-AB63-4840-9C76-7479F240596F}" type="pres">
      <dgm:prSet presAssocID="{05E5257B-96E7-4A0D-AF2D-F69F2E6049C7}" presName="compNode" presStyleCnt="0"/>
      <dgm:spPr/>
    </dgm:pt>
    <dgm:pt modelId="{55AAFF47-155D-428B-8BF5-8398A597F174}" type="pres">
      <dgm:prSet presAssocID="{05E5257B-96E7-4A0D-AF2D-F69F2E6049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FC1A468-71EC-487B-BC4F-CE9F987CBC6B}" type="pres">
      <dgm:prSet presAssocID="{05E5257B-96E7-4A0D-AF2D-F69F2E6049C7}" presName="spaceRect" presStyleCnt="0"/>
      <dgm:spPr/>
    </dgm:pt>
    <dgm:pt modelId="{D5DE2C1D-4098-41C2-9657-1347794625C9}" type="pres">
      <dgm:prSet presAssocID="{05E5257B-96E7-4A0D-AF2D-F69F2E6049C7}" presName="textRect" presStyleLbl="revTx" presStyleIdx="1" presStyleCnt="5" custLinFactNeighborY="-13714">
        <dgm:presLayoutVars>
          <dgm:chMax val="1"/>
          <dgm:chPref val="1"/>
        </dgm:presLayoutVars>
      </dgm:prSet>
      <dgm:spPr/>
    </dgm:pt>
    <dgm:pt modelId="{60395B7D-BCE4-4408-A7B0-ABC6C953CA31}" type="pres">
      <dgm:prSet presAssocID="{E68B8C68-FD00-4954-B146-CF060355848E}" presName="sibTrans" presStyleCnt="0"/>
      <dgm:spPr/>
    </dgm:pt>
    <dgm:pt modelId="{643E0A1D-DA3D-4D11-B5A0-71F60D537F28}" type="pres">
      <dgm:prSet presAssocID="{6D93725E-8EE7-46CF-A446-C6EF1F5BB240}" presName="compNode" presStyleCnt="0"/>
      <dgm:spPr/>
    </dgm:pt>
    <dgm:pt modelId="{B537AA38-4CA8-480E-B4FA-F4E1DCBE54B5}" type="pres">
      <dgm:prSet presAssocID="{6D93725E-8EE7-46CF-A446-C6EF1F5BB2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7AE1FA63-480C-4509-B074-FED72BF5A9DC}" type="pres">
      <dgm:prSet presAssocID="{6D93725E-8EE7-46CF-A446-C6EF1F5BB240}" presName="spaceRect" presStyleCnt="0"/>
      <dgm:spPr/>
    </dgm:pt>
    <dgm:pt modelId="{CDCF307C-9589-48A6-83CA-DA4FEED1E5F4}" type="pres">
      <dgm:prSet presAssocID="{6D93725E-8EE7-46CF-A446-C6EF1F5BB240}" presName="textRect" presStyleLbl="revTx" presStyleIdx="2" presStyleCnt="5">
        <dgm:presLayoutVars>
          <dgm:chMax val="1"/>
          <dgm:chPref val="1"/>
        </dgm:presLayoutVars>
      </dgm:prSet>
      <dgm:spPr/>
    </dgm:pt>
    <dgm:pt modelId="{D11EA713-EB2B-406C-8337-DFBB07F73DEC}" type="pres">
      <dgm:prSet presAssocID="{2256D0ED-5EB3-4856-8443-E7A8A384A1BD}" presName="sibTrans" presStyleCnt="0"/>
      <dgm:spPr/>
    </dgm:pt>
    <dgm:pt modelId="{EA48DB2C-B4B8-4C65-BFF0-AA7CE93C94C9}" type="pres">
      <dgm:prSet presAssocID="{20C6BF96-3F22-449F-8706-B0AFEFE8B1E0}" presName="compNode" presStyleCnt="0"/>
      <dgm:spPr/>
    </dgm:pt>
    <dgm:pt modelId="{32005650-2C54-43FE-B19C-79A961CAFE92}" type="pres">
      <dgm:prSet presAssocID="{20C6BF96-3F22-449F-8706-B0AFEFE8B1E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A0F2B6-B92E-4F2F-B670-1E819724A444}" type="pres">
      <dgm:prSet presAssocID="{20C6BF96-3F22-449F-8706-B0AFEFE8B1E0}" presName="spaceRect" presStyleCnt="0"/>
      <dgm:spPr/>
    </dgm:pt>
    <dgm:pt modelId="{23707F8C-647F-42B2-867F-3366EFF2AA50}" type="pres">
      <dgm:prSet presAssocID="{20C6BF96-3F22-449F-8706-B0AFEFE8B1E0}" presName="textRect" presStyleLbl="revTx" presStyleIdx="3" presStyleCnt="5" custScaleY="124517">
        <dgm:presLayoutVars>
          <dgm:chMax val="1"/>
          <dgm:chPref val="1"/>
        </dgm:presLayoutVars>
      </dgm:prSet>
      <dgm:spPr/>
    </dgm:pt>
    <dgm:pt modelId="{5D468102-3C13-4D87-BAEB-B582A790A3B7}" type="pres">
      <dgm:prSet presAssocID="{E78D2CE0-A42B-448F-94AE-3580781DABC3}" presName="sibTrans" presStyleCnt="0"/>
      <dgm:spPr/>
    </dgm:pt>
    <dgm:pt modelId="{3743A5A8-BD37-4D2B-99A8-1FB3671A3A24}" type="pres">
      <dgm:prSet presAssocID="{52E164B0-FBA6-42B4-8759-0EDE281EE355}" presName="compNode" presStyleCnt="0"/>
      <dgm:spPr/>
    </dgm:pt>
    <dgm:pt modelId="{CCBFD3CC-66DA-4A7B-9F1B-08CF45752B9D}" type="pres">
      <dgm:prSet presAssocID="{52E164B0-FBA6-42B4-8759-0EDE281EE35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23A9285-22FD-46ED-BE60-C4B6997D6089}" type="pres">
      <dgm:prSet presAssocID="{52E164B0-FBA6-42B4-8759-0EDE281EE355}" presName="spaceRect" presStyleCnt="0"/>
      <dgm:spPr/>
    </dgm:pt>
    <dgm:pt modelId="{4F2A7B8F-8018-4FFA-8F7C-AA43C2B7C4B3}" type="pres">
      <dgm:prSet presAssocID="{52E164B0-FBA6-42B4-8759-0EDE281EE355}" presName="textRect" presStyleLbl="revTx" presStyleIdx="4" presStyleCnt="5" custScaleY="121108" custLinFactNeighborY="-1708">
        <dgm:presLayoutVars>
          <dgm:chMax val="1"/>
          <dgm:chPref val="1"/>
        </dgm:presLayoutVars>
      </dgm:prSet>
      <dgm:spPr/>
    </dgm:pt>
  </dgm:ptLst>
  <dgm:cxnLst>
    <dgm:cxn modelId="{AF1FB403-28F0-4AEE-9CC6-014034FE4B99}" srcId="{DB81F30D-A665-469D-A9BE-12B42126F1B3}" destId="{169B9905-1B49-4D2D-85DC-9F44B399EF82}" srcOrd="0" destOrd="0" parTransId="{818157E9-57A8-4E6B-9A2F-C3F160A019D8}" sibTransId="{4516A400-5955-40E3-A000-D7C660CDEF5A}"/>
    <dgm:cxn modelId="{416A1340-B540-400A-A8D3-2714113702FB}" type="presOf" srcId="{05E5257B-96E7-4A0D-AF2D-F69F2E6049C7}" destId="{D5DE2C1D-4098-41C2-9657-1347794625C9}" srcOrd="0" destOrd="0" presId="urn:microsoft.com/office/officeart/2018/2/layout/IconLabelList"/>
    <dgm:cxn modelId="{B28BB147-80F2-4578-8015-947CDABAD28E}" srcId="{DB81F30D-A665-469D-A9BE-12B42126F1B3}" destId="{05E5257B-96E7-4A0D-AF2D-F69F2E6049C7}" srcOrd="1" destOrd="0" parTransId="{ECE90EF9-3999-4E6C-B517-242DF8D4907B}" sibTransId="{E68B8C68-FD00-4954-B146-CF060355848E}"/>
    <dgm:cxn modelId="{969F8253-48EF-4A24-896F-644EA75003DF}" type="presOf" srcId="{169B9905-1B49-4D2D-85DC-9F44B399EF82}" destId="{08A7D345-A4F0-4946-B2CD-803A2230AF74}" srcOrd="0" destOrd="0" presId="urn:microsoft.com/office/officeart/2018/2/layout/IconLabelList"/>
    <dgm:cxn modelId="{CE920955-E5C6-44E6-96DB-E18B55893F40}" type="presOf" srcId="{20C6BF96-3F22-449F-8706-B0AFEFE8B1E0}" destId="{23707F8C-647F-42B2-867F-3366EFF2AA50}" srcOrd="0" destOrd="0" presId="urn:microsoft.com/office/officeart/2018/2/layout/IconLabelList"/>
    <dgm:cxn modelId="{0A32025E-A021-44EB-AB32-5A52E181D319}" type="presOf" srcId="{52E164B0-FBA6-42B4-8759-0EDE281EE355}" destId="{4F2A7B8F-8018-4FFA-8F7C-AA43C2B7C4B3}" srcOrd="0" destOrd="0" presId="urn:microsoft.com/office/officeart/2018/2/layout/IconLabelList"/>
    <dgm:cxn modelId="{A017E660-49D5-4159-84E0-B739F0B38072}" type="presOf" srcId="{DB81F30D-A665-469D-A9BE-12B42126F1B3}" destId="{1140A2AF-35F2-4BB8-96FF-681D1D02E4F5}" srcOrd="0" destOrd="0" presId="urn:microsoft.com/office/officeart/2018/2/layout/IconLabelList"/>
    <dgm:cxn modelId="{85146290-62FC-45DE-B54A-2D8128AC7EF7}" srcId="{DB81F30D-A665-469D-A9BE-12B42126F1B3}" destId="{20C6BF96-3F22-449F-8706-B0AFEFE8B1E0}" srcOrd="3" destOrd="0" parTransId="{B5C9DFE2-AC77-4204-9A1E-3AE5E8FCA84F}" sibTransId="{E78D2CE0-A42B-448F-94AE-3580781DABC3}"/>
    <dgm:cxn modelId="{A75B4EB4-315D-494D-B8B3-543584B21B27}" srcId="{DB81F30D-A665-469D-A9BE-12B42126F1B3}" destId="{52E164B0-FBA6-42B4-8759-0EDE281EE355}" srcOrd="4" destOrd="0" parTransId="{A825CB4B-0FC3-4FD7-8A30-668538EBC4BD}" sibTransId="{7CDE0472-33E4-41A3-BCB6-AD3CA8D2644F}"/>
    <dgm:cxn modelId="{969BC0C8-604C-4C26-9606-9B0BBDCE247B}" type="presOf" srcId="{6D93725E-8EE7-46CF-A446-C6EF1F5BB240}" destId="{CDCF307C-9589-48A6-83CA-DA4FEED1E5F4}" srcOrd="0" destOrd="0" presId="urn:microsoft.com/office/officeart/2018/2/layout/IconLabelList"/>
    <dgm:cxn modelId="{8A94F9E5-2E18-4817-A9AE-2D054EE16843}" srcId="{DB81F30D-A665-469D-A9BE-12B42126F1B3}" destId="{6D93725E-8EE7-46CF-A446-C6EF1F5BB240}" srcOrd="2" destOrd="0" parTransId="{794DA29B-1CE8-40FC-B3CD-D9EA212A2297}" sibTransId="{2256D0ED-5EB3-4856-8443-E7A8A384A1BD}"/>
    <dgm:cxn modelId="{0C990EB1-5387-4F61-9C7B-BA56350F31E4}" type="presParOf" srcId="{1140A2AF-35F2-4BB8-96FF-681D1D02E4F5}" destId="{A0FE5B00-5878-4481-892F-3B46FEFE8599}" srcOrd="0" destOrd="0" presId="urn:microsoft.com/office/officeart/2018/2/layout/IconLabelList"/>
    <dgm:cxn modelId="{ADE09C58-FBE2-4CFD-A663-145C67480B07}" type="presParOf" srcId="{A0FE5B00-5878-4481-892F-3B46FEFE8599}" destId="{7AC3D5FE-F6AB-4FC5-8CB1-8282B2E13980}" srcOrd="0" destOrd="0" presId="urn:microsoft.com/office/officeart/2018/2/layout/IconLabelList"/>
    <dgm:cxn modelId="{18CC9AF6-5F3F-4E62-BB58-6FE00760F84F}" type="presParOf" srcId="{A0FE5B00-5878-4481-892F-3B46FEFE8599}" destId="{23E63CC6-CC23-4C61-B70C-18C675B3500E}" srcOrd="1" destOrd="0" presId="urn:microsoft.com/office/officeart/2018/2/layout/IconLabelList"/>
    <dgm:cxn modelId="{8FA2EA5A-0520-419C-884F-A3A09A8A1B19}" type="presParOf" srcId="{A0FE5B00-5878-4481-892F-3B46FEFE8599}" destId="{08A7D345-A4F0-4946-B2CD-803A2230AF74}" srcOrd="2" destOrd="0" presId="urn:microsoft.com/office/officeart/2018/2/layout/IconLabelList"/>
    <dgm:cxn modelId="{850237D4-15DF-40DB-9EAA-24D04BBFEBB0}" type="presParOf" srcId="{1140A2AF-35F2-4BB8-96FF-681D1D02E4F5}" destId="{C8EAF4C1-3BA7-4A58-B27C-8A7226467AE9}" srcOrd="1" destOrd="0" presId="urn:microsoft.com/office/officeart/2018/2/layout/IconLabelList"/>
    <dgm:cxn modelId="{AEE2776B-1E66-4A35-96E2-3276B8EC16BE}" type="presParOf" srcId="{1140A2AF-35F2-4BB8-96FF-681D1D02E4F5}" destId="{CAFDB854-AB63-4840-9C76-7479F240596F}" srcOrd="2" destOrd="0" presId="urn:microsoft.com/office/officeart/2018/2/layout/IconLabelList"/>
    <dgm:cxn modelId="{DE8B69D0-7660-4A39-AE4B-14C2D5C1F20E}" type="presParOf" srcId="{CAFDB854-AB63-4840-9C76-7479F240596F}" destId="{55AAFF47-155D-428B-8BF5-8398A597F174}" srcOrd="0" destOrd="0" presId="urn:microsoft.com/office/officeart/2018/2/layout/IconLabelList"/>
    <dgm:cxn modelId="{DFAB5DD9-DE9B-4B67-8891-55A536985D07}" type="presParOf" srcId="{CAFDB854-AB63-4840-9C76-7479F240596F}" destId="{BFC1A468-71EC-487B-BC4F-CE9F987CBC6B}" srcOrd="1" destOrd="0" presId="urn:microsoft.com/office/officeart/2018/2/layout/IconLabelList"/>
    <dgm:cxn modelId="{5DBCE91D-B0E3-42A3-A398-2E2522A99328}" type="presParOf" srcId="{CAFDB854-AB63-4840-9C76-7479F240596F}" destId="{D5DE2C1D-4098-41C2-9657-1347794625C9}" srcOrd="2" destOrd="0" presId="urn:microsoft.com/office/officeart/2018/2/layout/IconLabelList"/>
    <dgm:cxn modelId="{93DFCEFE-768F-422A-99AC-7FE79BF57662}" type="presParOf" srcId="{1140A2AF-35F2-4BB8-96FF-681D1D02E4F5}" destId="{60395B7D-BCE4-4408-A7B0-ABC6C953CA31}" srcOrd="3" destOrd="0" presId="urn:microsoft.com/office/officeart/2018/2/layout/IconLabelList"/>
    <dgm:cxn modelId="{7716FDF9-3662-4A89-9D4B-8F31AE287F4C}" type="presParOf" srcId="{1140A2AF-35F2-4BB8-96FF-681D1D02E4F5}" destId="{643E0A1D-DA3D-4D11-B5A0-71F60D537F28}" srcOrd="4" destOrd="0" presId="urn:microsoft.com/office/officeart/2018/2/layout/IconLabelList"/>
    <dgm:cxn modelId="{1CBA148A-8E02-444D-A4A2-64E441540593}" type="presParOf" srcId="{643E0A1D-DA3D-4D11-B5A0-71F60D537F28}" destId="{B537AA38-4CA8-480E-B4FA-F4E1DCBE54B5}" srcOrd="0" destOrd="0" presId="urn:microsoft.com/office/officeart/2018/2/layout/IconLabelList"/>
    <dgm:cxn modelId="{242BFD82-3D4C-4C09-B6B4-4A015D07A19B}" type="presParOf" srcId="{643E0A1D-DA3D-4D11-B5A0-71F60D537F28}" destId="{7AE1FA63-480C-4509-B074-FED72BF5A9DC}" srcOrd="1" destOrd="0" presId="urn:microsoft.com/office/officeart/2018/2/layout/IconLabelList"/>
    <dgm:cxn modelId="{D6BEA248-F541-4ADC-B355-0D98BEE354CD}" type="presParOf" srcId="{643E0A1D-DA3D-4D11-B5A0-71F60D537F28}" destId="{CDCF307C-9589-48A6-83CA-DA4FEED1E5F4}" srcOrd="2" destOrd="0" presId="urn:microsoft.com/office/officeart/2018/2/layout/IconLabelList"/>
    <dgm:cxn modelId="{A2849812-999B-46B6-9C5D-30F5D2590493}" type="presParOf" srcId="{1140A2AF-35F2-4BB8-96FF-681D1D02E4F5}" destId="{D11EA713-EB2B-406C-8337-DFBB07F73DEC}" srcOrd="5" destOrd="0" presId="urn:microsoft.com/office/officeart/2018/2/layout/IconLabelList"/>
    <dgm:cxn modelId="{09AC1AC8-6442-4E6B-8574-2C0332D8EDBC}" type="presParOf" srcId="{1140A2AF-35F2-4BB8-96FF-681D1D02E4F5}" destId="{EA48DB2C-B4B8-4C65-BFF0-AA7CE93C94C9}" srcOrd="6" destOrd="0" presId="urn:microsoft.com/office/officeart/2018/2/layout/IconLabelList"/>
    <dgm:cxn modelId="{1EE56A26-6C85-4417-B969-2761805E5EEE}" type="presParOf" srcId="{EA48DB2C-B4B8-4C65-BFF0-AA7CE93C94C9}" destId="{32005650-2C54-43FE-B19C-79A961CAFE92}" srcOrd="0" destOrd="0" presId="urn:microsoft.com/office/officeart/2018/2/layout/IconLabelList"/>
    <dgm:cxn modelId="{377F7EA3-9633-4B7D-9DD4-9798E32CF6FE}" type="presParOf" srcId="{EA48DB2C-B4B8-4C65-BFF0-AA7CE93C94C9}" destId="{94A0F2B6-B92E-4F2F-B670-1E819724A444}" srcOrd="1" destOrd="0" presId="urn:microsoft.com/office/officeart/2018/2/layout/IconLabelList"/>
    <dgm:cxn modelId="{03965281-FE19-430F-BE09-7B38528DFDED}" type="presParOf" srcId="{EA48DB2C-B4B8-4C65-BFF0-AA7CE93C94C9}" destId="{23707F8C-647F-42B2-867F-3366EFF2AA50}" srcOrd="2" destOrd="0" presId="urn:microsoft.com/office/officeart/2018/2/layout/IconLabelList"/>
    <dgm:cxn modelId="{DF68E17D-E1EC-46EE-A39A-693EA9DD1608}" type="presParOf" srcId="{1140A2AF-35F2-4BB8-96FF-681D1D02E4F5}" destId="{5D468102-3C13-4D87-BAEB-B582A790A3B7}" srcOrd="7" destOrd="0" presId="urn:microsoft.com/office/officeart/2018/2/layout/IconLabelList"/>
    <dgm:cxn modelId="{9611008C-D380-4E2B-BEDA-B473804ABD90}" type="presParOf" srcId="{1140A2AF-35F2-4BB8-96FF-681D1D02E4F5}" destId="{3743A5A8-BD37-4D2B-99A8-1FB3671A3A24}" srcOrd="8" destOrd="0" presId="urn:microsoft.com/office/officeart/2018/2/layout/IconLabelList"/>
    <dgm:cxn modelId="{69602009-283A-4873-B5D9-D18DFE5D5B80}" type="presParOf" srcId="{3743A5A8-BD37-4D2B-99A8-1FB3671A3A24}" destId="{CCBFD3CC-66DA-4A7B-9F1B-08CF45752B9D}" srcOrd="0" destOrd="0" presId="urn:microsoft.com/office/officeart/2018/2/layout/IconLabelList"/>
    <dgm:cxn modelId="{4192C6BD-3D51-43F8-90AE-5FC7D78EC5F0}" type="presParOf" srcId="{3743A5A8-BD37-4D2B-99A8-1FB3671A3A24}" destId="{C23A9285-22FD-46ED-BE60-C4B6997D6089}" srcOrd="1" destOrd="0" presId="urn:microsoft.com/office/officeart/2018/2/layout/IconLabelList"/>
    <dgm:cxn modelId="{E0D409E3-E2D2-4AA7-A538-B21FD63E589B}" type="presParOf" srcId="{3743A5A8-BD37-4D2B-99A8-1FB3671A3A24}" destId="{4F2A7B8F-8018-4FFA-8F7C-AA43C2B7C4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279E12-C236-4C00-B6AB-63C1A2D636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CDE294-5D1B-46A6-9C5D-2149405459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Across all 5 expertise, average billing rate ranged from $115.68 (Data Analytics) to $152.43 (IT Consulting)</a:t>
          </a:r>
        </a:p>
      </dgm:t>
    </dgm:pt>
    <dgm:pt modelId="{CD52EEE1-CC79-4713-9488-C95C1FCB1F92}" type="parTrans" cxnId="{04A95D45-D487-4FD6-8D34-6375F7371FA4}">
      <dgm:prSet/>
      <dgm:spPr/>
      <dgm:t>
        <a:bodyPr/>
        <a:lstStyle/>
        <a:p>
          <a:endParaRPr lang="en-US" sz="1800" b="1"/>
        </a:p>
      </dgm:t>
    </dgm:pt>
    <dgm:pt modelId="{67E9DC89-4487-4D37-9A38-FB38BA257F51}" type="sibTrans" cxnId="{04A95D45-D487-4FD6-8D34-6375F7371FA4}">
      <dgm:prSet/>
      <dgm:spPr/>
      <dgm:t>
        <a:bodyPr/>
        <a:lstStyle/>
        <a:p>
          <a:endParaRPr lang="en-US" sz="1800" b="1"/>
        </a:p>
      </dgm:t>
    </dgm:pt>
    <dgm:pt modelId="{27A47D8E-55EB-4EE6-988D-BF9E2BFC1C9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/>
            <a:t>There is a positive correlation between total sum of Actual Revenue and total sum of Project Budget</a:t>
          </a:r>
        </a:p>
      </dgm:t>
    </dgm:pt>
    <dgm:pt modelId="{22DF3042-6DB4-4E8B-9B5F-EB9A5060662C}" type="parTrans" cxnId="{D6BE5BC3-2277-4AEB-AF81-826AC3223A71}">
      <dgm:prSet/>
      <dgm:spPr/>
      <dgm:t>
        <a:bodyPr/>
        <a:lstStyle/>
        <a:p>
          <a:endParaRPr lang="en-US" sz="1800" b="1"/>
        </a:p>
      </dgm:t>
    </dgm:pt>
    <dgm:pt modelId="{0405AAA0-1593-440D-8FF3-626752F6B9ED}" type="sibTrans" cxnId="{D6BE5BC3-2277-4AEB-AF81-826AC3223A71}">
      <dgm:prSet/>
      <dgm:spPr/>
      <dgm:t>
        <a:bodyPr/>
        <a:lstStyle/>
        <a:p>
          <a:endParaRPr lang="en-US" sz="1800" b="1"/>
        </a:p>
      </dgm:t>
    </dgm:pt>
    <dgm:pt modelId="{48DB8021-CA85-4A88-B61E-8488B175DE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Sum of Actual Revenue and sum of Project Budget diverged the most when the ProjectID was Po56, when sum of Actual Revenue were $12,725.63281 higher than sum of Project Budget</a:t>
          </a:r>
        </a:p>
      </dgm:t>
    </dgm:pt>
    <dgm:pt modelId="{2EBD0118-EF98-4AC4-A7B0-54FC3D0887F8}" type="parTrans" cxnId="{80011421-18C6-4270-B8D8-0A1F478EB14B}">
      <dgm:prSet/>
      <dgm:spPr/>
      <dgm:t>
        <a:bodyPr/>
        <a:lstStyle/>
        <a:p>
          <a:endParaRPr lang="en-US" sz="1800" b="1"/>
        </a:p>
      </dgm:t>
    </dgm:pt>
    <dgm:pt modelId="{F787A67E-82DB-43EB-8D2D-87F31CCC3770}" type="sibTrans" cxnId="{80011421-18C6-4270-B8D8-0A1F478EB14B}">
      <dgm:prSet/>
      <dgm:spPr/>
      <dgm:t>
        <a:bodyPr/>
        <a:lstStyle/>
        <a:p>
          <a:endParaRPr lang="en-US" sz="1800" b="1"/>
        </a:p>
      </dgm:t>
    </dgm:pt>
    <dgm:pt modelId="{139AD3D6-3FEB-47E1-B90F-C4555B029D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/>
            <a:t>The Budget Utilization 93.95% of the target goal</a:t>
          </a:r>
        </a:p>
      </dgm:t>
    </dgm:pt>
    <dgm:pt modelId="{C7206638-AA96-4573-9AF6-8D6FD667373D}" type="parTrans" cxnId="{13887108-AFA8-4B77-953F-C67579CDC180}">
      <dgm:prSet/>
      <dgm:spPr/>
      <dgm:t>
        <a:bodyPr/>
        <a:lstStyle/>
        <a:p>
          <a:endParaRPr lang="en-US" sz="1800" b="1"/>
        </a:p>
      </dgm:t>
    </dgm:pt>
    <dgm:pt modelId="{B587FC65-7A96-4BC7-97FD-EC115921FC77}" type="sibTrans" cxnId="{13887108-AFA8-4B77-953F-C67579CDC180}">
      <dgm:prSet/>
      <dgm:spPr/>
      <dgm:t>
        <a:bodyPr/>
        <a:lstStyle/>
        <a:p>
          <a:endParaRPr lang="en-US" sz="1800" b="1"/>
        </a:p>
      </dgm:t>
    </dgm:pt>
    <dgm:pt modelId="{83734A29-A607-4FFF-A5AB-8AD51645B3E4}" type="pres">
      <dgm:prSet presAssocID="{DB279E12-C236-4C00-B6AB-63C1A2D63635}" presName="root" presStyleCnt="0">
        <dgm:presLayoutVars>
          <dgm:dir/>
          <dgm:resizeHandles val="exact"/>
        </dgm:presLayoutVars>
      </dgm:prSet>
      <dgm:spPr/>
    </dgm:pt>
    <dgm:pt modelId="{3D2BEDEE-9C22-4BA4-BC2A-B3335B4D8E9F}" type="pres">
      <dgm:prSet presAssocID="{A9CDE294-5D1B-46A6-9C5D-2149405459BF}" presName="compNode" presStyleCnt="0"/>
      <dgm:spPr/>
    </dgm:pt>
    <dgm:pt modelId="{F60056BF-C445-414C-875C-04CCD8B20AD0}" type="pres">
      <dgm:prSet presAssocID="{A9CDE294-5D1B-46A6-9C5D-2149405459BF}" presName="bgRect" presStyleLbl="bgShp" presStyleIdx="0" presStyleCnt="4"/>
      <dgm:spPr/>
    </dgm:pt>
    <dgm:pt modelId="{F4D3EEFA-3A86-4767-B971-2ACBE5E03DE5}" type="pres">
      <dgm:prSet presAssocID="{A9CDE294-5D1B-46A6-9C5D-2149405459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4414B4F1-D412-48D5-AA3D-0EC9335169C5}" type="pres">
      <dgm:prSet presAssocID="{A9CDE294-5D1B-46A6-9C5D-2149405459BF}" presName="spaceRect" presStyleCnt="0"/>
      <dgm:spPr/>
    </dgm:pt>
    <dgm:pt modelId="{9548B33C-D137-4982-8A3D-421B2DE2720A}" type="pres">
      <dgm:prSet presAssocID="{A9CDE294-5D1B-46A6-9C5D-2149405459BF}" presName="parTx" presStyleLbl="revTx" presStyleIdx="0" presStyleCnt="4">
        <dgm:presLayoutVars>
          <dgm:chMax val="0"/>
          <dgm:chPref val="0"/>
        </dgm:presLayoutVars>
      </dgm:prSet>
      <dgm:spPr/>
    </dgm:pt>
    <dgm:pt modelId="{8816364B-FD8E-4B51-A3A3-61060D1A511C}" type="pres">
      <dgm:prSet presAssocID="{67E9DC89-4487-4D37-9A38-FB38BA257F51}" presName="sibTrans" presStyleCnt="0"/>
      <dgm:spPr/>
    </dgm:pt>
    <dgm:pt modelId="{E769B849-BDF7-4703-99C8-6A9D7249D805}" type="pres">
      <dgm:prSet presAssocID="{27A47D8E-55EB-4EE6-988D-BF9E2BFC1C97}" presName="compNode" presStyleCnt="0"/>
      <dgm:spPr/>
    </dgm:pt>
    <dgm:pt modelId="{E1CD4D77-0AB5-427E-8F14-BFF9982A09E3}" type="pres">
      <dgm:prSet presAssocID="{27A47D8E-55EB-4EE6-988D-BF9E2BFC1C97}" presName="bgRect" presStyleLbl="bgShp" presStyleIdx="1" presStyleCnt="4"/>
      <dgm:spPr/>
    </dgm:pt>
    <dgm:pt modelId="{50D4DB3E-67E9-4084-BFA4-B227FA1287D3}" type="pres">
      <dgm:prSet presAssocID="{27A47D8E-55EB-4EE6-988D-BF9E2BFC1C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A7F593C-64E5-4B4E-9E15-CA32E994FAD5}" type="pres">
      <dgm:prSet presAssocID="{27A47D8E-55EB-4EE6-988D-BF9E2BFC1C97}" presName="spaceRect" presStyleCnt="0"/>
      <dgm:spPr/>
    </dgm:pt>
    <dgm:pt modelId="{E8B6BBAE-B35B-44AF-AA37-22B906CE3221}" type="pres">
      <dgm:prSet presAssocID="{27A47D8E-55EB-4EE6-988D-BF9E2BFC1C97}" presName="parTx" presStyleLbl="revTx" presStyleIdx="1" presStyleCnt="4">
        <dgm:presLayoutVars>
          <dgm:chMax val="0"/>
          <dgm:chPref val="0"/>
        </dgm:presLayoutVars>
      </dgm:prSet>
      <dgm:spPr/>
    </dgm:pt>
    <dgm:pt modelId="{44144689-7A1C-44D2-AB98-C65341C966C7}" type="pres">
      <dgm:prSet presAssocID="{0405AAA0-1593-440D-8FF3-626752F6B9ED}" presName="sibTrans" presStyleCnt="0"/>
      <dgm:spPr/>
    </dgm:pt>
    <dgm:pt modelId="{9A3F370A-796F-4C6D-B7AD-C5BB25A1850F}" type="pres">
      <dgm:prSet presAssocID="{48DB8021-CA85-4A88-B61E-8488B175DEC2}" presName="compNode" presStyleCnt="0"/>
      <dgm:spPr/>
    </dgm:pt>
    <dgm:pt modelId="{6BF3658B-BB22-4059-84B7-43BB54AAD63D}" type="pres">
      <dgm:prSet presAssocID="{48DB8021-CA85-4A88-B61E-8488B175DEC2}" presName="bgRect" presStyleLbl="bgShp" presStyleIdx="2" presStyleCnt="4"/>
      <dgm:spPr/>
    </dgm:pt>
    <dgm:pt modelId="{833FA50C-B79A-4F62-9CD4-1EC50E3BBFD7}" type="pres">
      <dgm:prSet presAssocID="{48DB8021-CA85-4A88-B61E-8488B175DE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1F665CE-356B-42B0-A8A5-507F992DFBDE}" type="pres">
      <dgm:prSet presAssocID="{48DB8021-CA85-4A88-B61E-8488B175DEC2}" presName="spaceRect" presStyleCnt="0"/>
      <dgm:spPr/>
    </dgm:pt>
    <dgm:pt modelId="{093DE2D2-939B-40CF-AAFC-D6399D7BFA7D}" type="pres">
      <dgm:prSet presAssocID="{48DB8021-CA85-4A88-B61E-8488B175DEC2}" presName="parTx" presStyleLbl="revTx" presStyleIdx="2" presStyleCnt="4">
        <dgm:presLayoutVars>
          <dgm:chMax val="0"/>
          <dgm:chPref val="0"/>
        </dgm:presLayoutVars>
      </dgm:prSet>
      <dgm:spPr/>
    </dgm:pt>
    <dgm:pt modelId="{A73685D8-89F3-464D-808C-A9E32EE15C10}" type="pres">
      <dgm:prSet presAssocID="{F787A67E-82DB-43EB-8D2D-87F31CCC3770}" presName="sibTrans" presStyleCnt="0"/>
      <dgm:spPr/>
    </dgm:pt>
    <dgm:pt modelId="{D78056EB-7D74-457B-9F36-04126589C563}" type="pres">
      <dgm:prSet presAssocID="{139AD3D6-3FEB-47E1-B90F-C4555B029D1B}" presName="compNode" presStyleCnt="0"/>
      <dgm:spPr/>
    </dgm:pt>
    <dgm:pt modelId="{166DF1A2-FD50-4402-AC37-1EFB8A862784}" type="pres">
      <dgm:prSet presAssocID="{139AD3D6-3FEB-47E1-B90F-C4555B029D1B}" presName="bgRect" presStyleLbl="bgShp" presStyleIdx="3" presStyleCnt="4"/>
      <dgm:spPr/>
    </dgm:pt>
    <dgm:pt modelId="{4773FE20-723F-4EE9-A7FA-DFBE50684767}" type="pres">
      <dgm:prSet presAssocID="{139AD3D6-3FEB-47E1-B90F-C4555B029D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885E23F-25BC-4362-9F71-1A93CA7C34DF}" type="pres">
      <dgm:prSet presAssocID="{139AD3D6-3FEB-47E1-B90F-C4555B029D1B}" presName="spaceRect" presStyleCnt="0"/>
      <dgm:spPr/>
    </dgm:pt>
    <dgm:pt modelId="{07EDFE30-CD6D-4737-8143-89D3EBDD1580}" type="pres">
      <dgm:prSet presAssocID="{139AD3D6-3FEB-47E1-B90F-C4555B029D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887108-AFA8-4B77-953F-C67579CDC180}" srcId="{DB279E12-C236-4C00-B6AB-63C1A2D63635}" destId="{139AD3D6-3FEB-47E1-B90F-C4555B029D1B}" srcOrd="3" destOrd="0" parTransId="{C7206638-AA96-4573-9AF6-8D6FD667373D}" sibTransId="{B587FC65-7A96-4BC7-97FD-EC115921FC77}"/>
    <dgm:cxn modelId="{80011421-18C6-4270-B8D8-0A1F478EB14B}" srcId="{DB279E12-C236-4C00-B6AB-63C1A2D63635}" destId="{48DB8021-CA85-4A88-B61E-8488B175DEC2}" srcOrd="2" destOrd="0" parTransId="{2EBD0118-EF98-4AC4-A7B0-54FC3D0887F8}" sibTransId="{F787A67E-82DB-43EB-8D2D-87F31CCC3770}"/>
    <dgm:cxn modelId="{04A95D45-D487-4FD6-8D34-6375F7371FA4}" srcId="{DB279E12-C236-4C00-B6AB-63C1A2D63635}" destId="{A9CDE294-5D1B-46A6-9C5D-2149405459BF}" srcOrd="0" destOrd="0" parTransId="{CD52EEE1-CC79-4713-9488-C95C1FCB1F92}" sibTransId="{67E9DC89-4487-4D37-9A38-FB38BA257F51}"/>
    <dgm:cxn modelId="{5FDA4151-9465-48CE-A799-E89B0959451F}" type="presOf" srcId="{A9CDE294-5D1B-46A6-9C5D-2149405459BF}" destId="{9548B33C-D137-4982-8A3D-421B2DE2720A}" srcOrd="0" destOrd="0" presId="urn:microsoft.com/office/officeart/2018/2/layout/IconVerticalSolidList"/>
    <dgm:cxn modelId="{FE610865-C469-4A1B-B12F-931B82A34F9F}" type="presOf" srcId="{139AD3D6-3FEB-47E1-B90F-C4555B029D1B}" destId="{07EDFE30-CD6D-4737-8143-89D3EBDD1580}" srcOrd="0" destOrd="0" presId="urn:microsoft.com/office/officeart/2018/2/layout/IconVerticalSolidList"/>
    <dgm:cxn modelId="{35BE8B7A-3D47-4E01-987C-14F39BDB59AA}" type="presOf" srcId="{27A47D8E-55EB-4EE6-988D-BF9E2BFC1C97}" destId="{E8B6BBAE-B35B-44AF-AA37-22B906CE3221}" srcOrd="0" destOrd="0" presId="urn:microsoft.com/office/officeart/2018/2/layout/IconVerticalSolidList"/>
    <dgm:cxn modelId="{F23151B6-1105-450E-B02E-80A16E274234}" type="presOf" srcId="{48DB8021-CA85-4A88-B61E-8488B175DEC2}" destId="{093DE2D2-939B-40CF-AAFC-D6399D7BFA7D}" srcOrd="0" destOrd="0" presId="urn:microsoft.com/office/officeart/2018/2/layout/IconVerticalSolidList"/>
    <dgm:cxn modelId="{D6BE5BC3-2277-4AEB-AF81-826AC3223A71}" srcId="{DB279E12-C236-4C00-B6AB-63C1A2D63635}" destId="{27A47D8E-55EB-4EE6-988D-BF9E2BFC1C97}" srcOrd="1" destOrd="0" parTransId="{22DF3042-6DB4-4E8B-9B5F-EB9A5060662C}" sibTransId="{0405AAA0-1593-440D-8FF3-626752F6B9ED}"/>
    <dgm:cxn modelId="{B6062FDA-051A-4AE0-8E99-9EF1BF9DE1B4}" type="presOf" srcId="{DB279E12-C236-4C00-B6AB-63C1A2D63635}" destId="{83734A29-A607-4FFF-A5AB-8AD51645B3E4}" srcOrd="0" destOrd="0" presId="urn:microsoft.com/office/officeart/2018/2/layout/IconVerticalSolidList"/>
    <dgm:cxn modelId="{47E78027-0891-416C-870C-2BB09160E117}" type="presParOf" srcId="{83734A29-A607-4FFF-A5AB-8AD51645B3E4}" destId="{3D2BEDEE-9C22-4BA4-BC2A-B3335B4D8E9F}" srcOrd="0" destOrd="0" presId="urn:microsoft.com/office/officeart/2018/2/layout/IconVerticalSolidList"/>
    <dgm:cxn modelId="{EB649DC1-DD99-4207-9F69-04527EAA3CB6}" type="presParOf" srcId="{3D2BEDEE-9C22-4BA4-BC2A-B3335B4D8E9F}" destId="{F60056BF-C445-414C-875C-04CCD8B20AD0}" srcOrd="0" destOrd="0" presId="urn:microsoft.com/office/officeart/2018/2/layout/IconVerticalSolidList"/>
    <dgm:cxn modelId="{998CCA81-3335-44C9-817C-B201D3FB0345}" type="presParOf" srcId="{3D2BEDEE-9C22-4BA4-BC2A-B3335B4D8E9F}" destId="{F4D3EEFA-3A86-4767-B971-2ACBE5E03DE5}" srcOrd="1" destOrd="0" presId="urn:microsoft.com/office/officeart/2018/2/layout/IconVerticalSolidList"/>
    <dgm:cxn modelId="{DC9B94D5-DFE8-45C9-91B7-16DF4CFBB6DB}" type="presParOf" srcId="{3D2BEDEE-9C22-4BA4-BC2A-B3335B4D8E9F}" destId="{4414B4F1-D412-48D5-AA3D-0EC9335169C5}" srcOrd="2" destOrd="0" presId="urn:microsoft.com/office/officeart/2018/2/layout/IconVerticalSolidList"/>
    <dgm:cxn modelId="{4681164E-15CB-4D90-BA5B-E7A37C2154AE}" type="presParOf" srcId="{3D2BEDEE-9C22-4BA4-BC2A-B3335B4D8E9F}" destId="{9548B33C-D137-4982-8A3D-421B2DE2720A}" srcOrd="3" destOrd="0" presId="urn:microsoft.com/office/officeart/2018/2/layout/IconVerticalSolidList"/>
    <dgm:cxn modelId="{74CF6DA7-85BB-4A41-89F5-9C736BCC4441}" type="presParOf" srcId="{83734A29-A607-4FFF-A5AB-8AD51645B3E4}" destId="{8816364B-FD8E-4B51-A3A3-61060D1A511C}" srcOrd="1" destOrd="0" presId="urn:microsoft.com/office/officeart/2018/2/layout/IconVerticalSolidList"/>
    <dgm:cxn modelId="{76412253-47FC-4637-A425-F1C6B80F5E17}" type="presParOf" srcId="{83734A29-A607-4FFF-A5AB-8AD51645B3E4}" destId="{E769B849-BDF7-4703-99C8-6A9D7249D805}" srcOrd="2" destOrd="0" presId="urn:microsoft.com/office/officeart/2018/2/layout/IconVerticalSolidList"/>
    <dgm:cxn modelId="{03F50345-E534-48E3-AA3B-11783CE2FC29}" type="presParOf" srcId="{E769B849-BDF7-4703-99C8-6A9D7249D805}" destId="{E1CD4D77-0AB5-427E-8F14-BFF9982A09E3}" srcOrd="0" destOrd="0" presId="urn:microsoft.com/office/officeart/2018/2/layout/IconVerticalSolidList"/>
    <dgm:cxn modelId="{25E3BC7B-314C-41E6-B7B2-099396F3817B}" type="presParOf" srcId="{E769B849-BDF7-4703-99C8-6A9D7249D805}" destId="{50D4DB3E-67E9-4084-BFA4-B227FA1287D3}" srcOrd="1" destOrd="0" presId="urn:microsoft.com/office/officeart/2018/2/layout/IconVerticalSolidList"/>
    <dgm:cxn modelId="{97611771-7051-4ED3-98B7-1CE3AE337CE6}" type="presParOf" srcId="{E769B849-BDF7-4703-99C8-6A9D7249D805}" destId="{7A7F593C-64E5-4B4E-9E15-CA32E994FAD5}" srcOrd="2" destOrd="0" presId="urn:microsoft.com/office/officeart/2018/2/layout/IconVerticalSolidList"/>
    <dgm:cxn modelId="{7E692F99-DBA1-4827-8AD1-723A90C252B7}" type="presParOf" srcId="{E769B849-BDF7-4703-99C8-6A9D7249D805}" destId="{E8B6BBAE-B35B-44AF-AA37-22B906CE3221}" srcOrd="3" destOrd="0" presId="urn:microsoft.com/office/officeart/2018/2/layout/IconVerticalSolidList"/>
    <dgm:cxn modelId="{E6EC16DE-12B3-4404-9B90-F98D6B29A1BB}" type="presParOf" srcId="{83734A29-A607-4FFF-A5AB-8AD51645B3E4}" destId="{44144689-7A1C-44D2-AB98-C65341C966C7}" srcOrd="3" destOrd="0" presId="urn:microsoft.com/office/officeart/2018/2/layout/IconVerticalSolidList"/>
    <dgm:cxn modelId="{FD227C72-7D68-48DB-BAB5-14689E6566FF}" type="presParOf" srcId="{83734A29-A607-4FFF-A5AB-8AD51645B3E4}" destId="{9A3F370A-796F-4C6D-B7AD-C5BB25A1850F}" srcOrd="4" destOrd="0" presId="urn:microsoft.com/office/officeart/2018/2/layout/IconVerticalSolidList"/>
    <dgm:cxn modelId="{83DFB4D9-5D6B-42BD-97A7-64828F49CFB9}" type="presParOf" srcId="{9A3F370A-796F-4C6D-B7AD-C5BB25A1850F}" destId="{6BF3658B-BB22-4059-84B7-43BB54AAD63D}" srcOrd="0" destOrd="0" presId="urn:microsoft.com/office/officeart/2018/2/layout/IconVerticalSolidList"/>
    <dgm:cxn modelId="{CEB28989-C6EF-4FEA-AFC6-9187524FD495}" type="presParOf" srcId="{9A3F370A-796F-4C6D-B7AD-C5BB25A1850F}" destId="{833FA50C-B79A-4F62-9CD4-1EC50E3BBFD7}" srcOrd="1" destOrd="0" presId="urn:microsoft.com/office/officeart/2018/2/layout/IconVerticalSolidList"/>
    <dgm:cxn modelId="{401A6C3A-0264-4C39-9913-8FC0F3E18702}" type="presParOf" srcId="{9A3F370A-796F-4C6D-B7AD-C5BB25A1850F}" destId="{91F665CE-356B-42B0-A8A5-507F992DFBDE}" srcOrd="2" destOrd="0" presId="urn:microsoft.com/office/officeart/2018/2/layout/IconVerticalSolidList"/>
    <dgm:cxn modelId="{2226A853-1AE4-4BAB-86B8-336081F3888B}" type="presParOf" srcId="{9A3F370A-796F-4C6D-B7AD-C5BB25A1850F}" destId="{093DE2D2-939B-40CF-AAFC-D6399D7BFA7D}" srcOrd="3" destOrd="0" presId="urn:microsoft.com/office/officeart/2018/2/layout/IconVerticalSolidList"/>
    <dgm:cxn modelId="{471774B7-1891-4FEE-99B8-714CFD624BC1}" type="presParOf" srcId="{83734A29-A607-4FFF-A5AB-8AD51645B3E4}" destId="{A73685D8-89F3-464D-808C-A9E32EE15C10}" srcOrd="5" destOrd="0" presId="urn:microsoft.com/office/officeart/2018/2/layout/IconVerticalSolidList"/>
    <dgm:cxn modelId="{866786FB-9D7A-470C-8028-81D2C8112952}" type="presParOf" srcId="{83734A29-A607-4FFF-A5AB-8AD51645B3E4}" destId="{D78056EB-7D74-457B-9F36-04126589C563}" srcOrd="6" destOrd="0" presId="urn:microsoft.com/office/officeart/2018/2/layout/IconVerticalSolidList"/>
    <dgm:cxn modelId="{CF4802C4-AB6B-4F5E-8F7F-B5451FF43165}" type="presParOf" srcId="{D78056EB-7D74-457B-9F36-04126589C563}" destId="{166DF1A2-FD50-4402-AC37-1EFB8A862784}" srcOrd="0" destOrd="0" presId="urn:microsoft.com/office/officeart/2018/2/layout/IconVerticalSolidList"/>
    <dgm:cxn modelId="{59184F57-1FF0-415F-ADBB-028DB30ED745}" type="presParOf" srcId="{D78056EB-7D74-457B-9F36-04126589C563}" destId="{4773FE20-723F-4EE9-A7FA-DFBE50684767}" srcOrd="1" destOrd="0" presId="urn:microsoft.com/office/officeart/2018/2/layout/IconVerticalSolidList"/>
    <dgm:cxn modelId="{B347512F-8FA1-436E-B4F4-44F8E1FC2981}" type="presParOf" srcId="{D78056EB-7D74-457B-9F36-04126589C563}" destId="{B885E23F-25BC-4362-9F71-1A93CA7C34DF}" srcOrd="2" destOrd="0" presId="urn:microsoft.com/office/officeart/2018/2/layout/IconVerticalSolidList"/>
    <dgm:cxn modelId="{66AED2C0-7461-4E69-8EBF-AB8F7CFE5B94}" type="presParOf" srcId="{D78056EB-7D74-457B-9F36-04126589C563}" destId="{07EDFE30-CD6D-4737-8143-89D3EBDD15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3CF270-8D9D-436C-A5BB-BA511EA3A9E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797534-FF7C-4D2B-A16D-6B3F7B17EF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At $148,582.62 Anderson Group had the highest total revenue</a:t>
          </a:r>
          <a:endParaRPr lang="en-US" sz="1800" b="1"/>
        </a:p>
      </dgm:t>
    </dgm:pt>
    <dgm:pt modelId="{4EEB9D3A-8099-4CE7-8AE0-0326CC7EA6E2}" type="parTrans" cxnId="{A97AD2C0-DA72-48ED-BB69-A8CFB8EAB827}">
      <dgm:prSet/>
      <dgm:spPr/>
      <dgm:t>
        <a:bodyPr/>
        <a:lstStyle/>
        <a:p>
          <a:endParaRPr lang="en-US" sz="1800" b="1"/>
        </a:p>
      </dgm:t>
    </dgm:pt>
    <dgm:pt modelId="{64BBAB2E-F2E6-4B9F-A6EC-1FC844C4BCA9}" type="sibTrans" cxnId="{A97AD2C0-DA72-48ED-BB69-A8CFB8EAB827}">
      <dgm:prSet/>
      <dgm:spPr/>
      <dgm:t>
        <a:bodyPr/>
        <a:lstStyle/>
        <a:p>
          <a:endParaRPr lang="en-US" sz="1800" b="1"/>
        </a:p>
      </dgm:t>
    </dgm:pt>
    <dgm:pt modelId="{71BC4AF4-B363-4ACD-B187-09E627F081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At $30,143.16 Benson LLC had the lowest total revenue</a:t>
          </a:r>
          <a:endParaRPr lang="en-US" sz="1800" b="1"/>
        </a:p>
      </dgm:t>
    </dgm:pt>
    <dgm:pt modelId="{EECE1FE8-974D-40EC-A636-B18644AEC307}" type="parTrans" cxnId="{0ECD7A3E-0ABC-497F-8EC2-95F96056EDD5}">
      <dgm:prSet/>
      <dgm:spPr/>
      <dgm:t>
        <a:bodyPr/>
        <a:lstStyle/>
        <a:p>
          <a:endParaRPr lang="en-US" sz="1800" b="1"/>
        </a:p>
      </dgm:t>
    </dgm:pt>
    <dgm:pt modelId="{97BDBD5C-FDB6-4711-A8A9-DFED0494B5B7}" type="sibTrans" cxnId="{0ECD7A3E-0ABC-497F-8EC2-95F96056EDD5}">
      <dgm:prSet/>
      <dgm:spPr/>
      <dgm:t>
        <a:bodyPr/>
        <a:lstStyle/>
        <a:p>
          <a:endParaRPr lang="en-US" sz="1800" b="1"/>
        </a:p>
      </dgm:t>
    </dgm:pt>
    <dgm:pt modelId="{B79612A8-E929-4EC3-9C9F-E1FC60F67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/>
            <a:t>Anderson Group accounted for 20.23% of the total revenue</a:t>
          </a:r>
          <a:endParaRPr lang="en-US" sz="1800" b="1"/>
        </a:p>
      </dgm:t>
    </dgm:pt>
    <dgm:pt modelId="{870C71E9-AA5B-4C40-812F-995E358ED5C6}" type="parTrans" cxnId="{C6443D77-1980-47E8-A8E6-0F5C40D1B9D9}">
      <dgm:prSet/>
      <dgm:spPr/>
      <dgm:t>
        <a:bodyPr/>
        <a:lstStyle/>
        <a:p>
          <a:endParaRPr lang="en-US" sz="1800" b="1"/>
        </a:p>
      </dgm:t>
    </dgm:pt>
    <dgm:pt modelId="{858A0694-7CDD-44A7-9DB0-F98E8263141E}" type="sibTrans" cxnId="{C6443D77-1980-47E8-A8E6-0F5C40D1B9D9}">
      <dgm:prSet/>
      <dgm:spPr/>
      <dgm:t>
        <a:bodyPr/>
        <a:lstStyle/>
        <a:p>
          <a:endParaRPr lang="en-US" sz="1800" b="1"/>
        </a:p>
      </dgm:t>
    </dgm:pt>
    <dgm:pt modelId="{4AE1279C-FD91-4FA0-A1E0-8013888D5F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800" b="1" dirty="0"/>
            <a:t>Linda Manning had the highest sum of billed amount at 176,556.35 which is about 3.44% while Donna </a:t>
          </a:r>
          <a:r>
            <a:rPr lang="en-CA" sz="1800" b="1" dirty="0" err="1"/>
            <a:t>Mcdowell</a:t>
          </a:r>
          <a:r>
            <a:rPr lang="en-CA" sz="1800" b="1" dirty="0"/>
            <a:t> had the lowest sum of billed amount at 3,377.85 (0.07%)</a:t>
          </a:r>
          <a:endParaRPr lang="en-US" sz="1800" b="1" dirty="0"/>
        </a:p>
      </dgm:t>
    </dgm:pt>
    <dgm:pt modelId="{6B2D8A72-62F3-4008-97A0-5C3EF2D97F46}" type="parTrans" cxnId="{E0AB4BFA-1A4C-4BA7-94E6-5FC371DB2361}">
      <dgm:prSet/>
      <dgm:spPr/>
      <dgm:t>
        <a:bodyPr/>
        <a:lstStyle/>
        <a:p>
          <a:endParaRPr lang="en-US" sz="1800" b="1"/>
        </a:p>
      </dgm:t>
    </dgm:pt>
    <dgm:pt modelId="{10A6CB94-EC3A-4820-BAA8-9ABDBF5162CB}" type="sibTrans" cxnId="{E0AB4BFA-1A4C-4BA7-94E6-5FC371DB2361}">
      <dgm:prSet/>
      <dgm:spPr/>
      <dgm:t>
        <a:bodyPr/>
        <a:lstStyle/>
        <a:p>
          <a:endParaRPr lang="en-US" sz="1800" b="1"/>
        </a:p>
      </dgm:t>
    </dgm:pt>
    <dgm:pt modelId="{C12A0DE3-34A7-4D67-93B1-B210B6DA7854}" type="pres">
      <dgm:prSet presAssocID="{8D3CF270-8D9D-436C-A5BB-BA511EA3A9E2}" presName="root" presStyleCnt="0">
        <dgm:presLayoutVars>
          <dgm:dir/>
          <dgm:resizeHandles val="exact"/>
        </dgm:presLayoutVars>
      </dgm:prSet>
      <dgm:spPr/>
    </dgm:pt>
    <dgm:pt modelId="{866616C4-10FD-40D3-A702-459BD6398C0F}" type="pres">
      <dgm:prSet presAssocID="{BC797534-FF7C-4D2B-A16D-6B3F7B17EF0D}" presName="compNode" presStyleCnt="0"/>
      <dgm:spPr/>
    </dgm:pt>
    <dgm:pt modelId="{AC81A60F-B601-43D9-95FD-570DFCB4FCDE}" type="pres">
      <dgm:prSet presAssocID="{BC797534-FF7C-4D2B-A16D-6B3F7B17EF0D}" presName="bgRect" presStyleLbl="bgShp" presStyleIdx="0" presStyleCnt="4"/>
      <dgm:spPr/>
    </dgm:pt>
    <dgm:pt modelId="{78B2CB2F-9AF6-4160-8C83-0BF8C560C1EC}" type="pres">
      <dgm:prSet presAssocID="{BC797534-FF7C-4D2B-A16D-6B3F7B17EF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01194BA-ADCA-42BC-A6D7-0D344B3D700B}" type="pres">
      <dgm:prSet presAssocID="{BC797534-FF7C-4D2B-A16D-6B3F7B17EF0D}" presName="spaceRect" presStyleCnt="0"/>
      <dgm:spPr/>
    </dgm:pt>
    <dgm:pt modelId="{7341C099-C9DF-4C31-AE45-0A9D91AD3A67}" type="pres">
      <dgm:prSet presAssocID="{BC797534-FF7C-4D2B-A16D-6B3F7B17EF0D}" presName="parTx" presStyleLbl="revTx" presStyleIdx="0" presStyleCnt="4">
        <dgm:presLayoutVars>
          <dgm:chMax val="0"/>
          <dgm:chPref val="0"/>
        </dgm:presLayoutVars>
      </dgm:prSet>
      <dgm:spPr/>
    </dgm:pt>
    <dgm:pt modelId="{FD7D4057-26CD-4EAF-81C3-9D5D578D3796}" type="pres">
      <dgm:prSet presAssocID="{64BBAB2E-F2E6-4B9F-A6EC-1FC844C4BCA9}" presName="sibTrans" presStyleCnt="0"/>
      <dgm:spPr/>
    </dgm:pt>
    <dgm:pt modelId="{AFAAD363-6F68-4B4E-97EA-000A712A9402}" type="pres">
      <dgm:prSet presAssocID="{71BC4AF4-B363-4ACD-B187-09E627F0810E}" presName="compNode" presStyleCnt="0"/>
      <dgm:spPr/>
    </dgm:pt>
    <dgm:pt modelId="{1E1F6A3C-ED98-41B8-959B-5436A2D25B05}" type="pres">
      <dgm:prSet presAssocID="{71BC4AF4-B363-4ACD-B187-09E627F0810E}" presName="bgRect" presStyleLbl="bgShp" presStyleIdx="1" presStyleCnt="4"/>
      <dgm:spPr/>
    </dgm:pt>
    <dgm:pt modelId="{2BF2E219-BB29-4095-962E-1887231ECF20}" type="pres">
      <dgm:prSet presAssocID="{71BC4AF4-B363-4ACD-B187-09E627F081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7913FF42-9F7A-4A0E-A3D8-67F677A9AFEE}" type="pres">
      <dgm:prSet presAssocID="{71BC4AF4-B363-4ACD-B187-09E627F0810E}" presName="spaceRect" presStyleCnt="0"/>
      <dgm:spPr/>
    </dgm:pt>
    <dgm:pt modelId="{FD2B99B8-E35D-4CD5-88EC-6B8B45C472E9}" type="pres">
      <dgm:prSet presAssocID="{71BC4AF4-B363-4ACD-B187-09E627F0810E}" presName="parTx" presStyleLbl="revTx" presStyleIdx="1" presStyleCnt="4">
        <dgm:presLayoutVars>
          <dgm:chMax val="0"/>
          <dgm:chPref val="0"/>
        </dgm:presLayoutVars>
      </dgm:prSet>
      <dgm:spPr/>
    </dgm:pt>
    <dgm:pt modelId="{918EA0A6-7490-4035-BF4D-6D18770E3288}" type="pres">
      <dgm:prSet presAssocID="{97BDBD5C-FDB6-4711-A8A9-DFED0494B5B7}" presName="sibTrans" presStyleCnt="0"/>
      <dgm:spPr/>
    </dgm:pt>
    <dgm:pt modelId="{37E2337D-217C-4AA8-A265-960151DAF13F}" type="pres">
      <dgm:prSet presAssocID="{B79612A8-E929-4EC3-9C9F-E1FC60F67B70}" presName="compNode" presStyleCnt="0"/>
      <dgm:spPr/>
    </dgm:pt>
    <dgm:pt modelId="{463939D4-4C9E-4652-BD91-10B8913D33A7}" type="pres">
      <dgm:prSet presAssocID="{B79612A8-E929-4EC3-9C9F-E1FC60F67B70}" presName="bgRect" presStyleLbl="bgShp" presStyleIdx="2" presStyleCnt="4"/>
      <dgm:spPr/>
    </dgm:pt>
    <dgm:pt modelId="{D7A10D62-2430-493A-8E92-6D42286F8CED}" type="pres">
      <dgm:prSet presAssocID="{B79612A8-E929-4EC3-9C9F-E1FC60F67B7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AE845C49-E88E-4539-9766-5CF05509EA63}" type="pres">
      <dgm:prSet presAssocID="{B79612A8-E929-4EC3-9C9F-E1FC60F67B70}" presName="spaceRect" presStyleCnt="0"/>
      <dgm:spPr/>
    </dgm:pt>
    <dgm:pt modelId="{3BA42852-43E9-4E7D-A020-68A31EB4ECEC}" type="pres">
      <dgm:prSet presAssocID="{B79612A8-E929-4EC3-9C9F-E1FC60F67B70}" presName="parTx" presStyleLbl="revTx" presStyleIdx="2" presStyleCnt="4">
        <dgm:presLayoutVars>
          <dgm:chMax val="0"/>
          <dgm:chPref val="0"/>
        </dgm:presLayoutVars>
      </dgm:prSet>
      <dgm:spPr/>
    </dgm:pt>
    <dgm:pt modelId="{BEC30D86-8120-4C60-A1AA-34937E5D0F57}" type="pres">
      <dgm:prSet presAssocID="{858A0694-7CDD-44A7-9DB0-F98E8263141E}" presName="sibTrans" presStyleCnt="0"/>
      <dgm:spPr/>
    </dgm:pt>
    <dgm:pt modelId="{C9B77A1D-E23C-40A8-9E72-01ADDC6C1C64}" type="pres">
      <dgm:prSet presAssocID="{4AE1279C-FD91-4FA0-A1E0-8013888D5F8B}" presName="compNode" presStyleCnt="0"/>
      <dgm:spPr/>
    </dgm:pt>
    <dgm:pt modelId="{B6203C06-0CB7-45BD-B3D7-B286FCCC4CE8}" type="pres">
      <dgm:prSet presAssocID="{4AE1279C-FD91-4FA0-A1E0-8013888D5F8B}" presName="bgRect" presStyleLbl="bgShp" presStyleIdx="3" presStyleCnt="4"/>
      <dgm:spPr/>
    </dgm:pt>
    <dgm:pt modelId="{7B5251CC-F469-4980-9484-80DE71F8F160}" type="pres">
      <dgm:prSet presAssocID="{4AE1279C-FD91-4FA0-A1E0-8013888D5F8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57C0AC6B-A5C7-4CD4-8707-14A9768EEA4B}" type="pres">
      <dgm:prSet presAssocID="{4AE1279C-FD91-4FA0-A1E0-8013888D5F8B}" presName="spaceRect" presStyleCnt="0"/>
      <dgm:spPr/>
    </dgm:pt>
    <dgm:pt modelId="{BFAC1A29-8474-42BF-A994-F74CE78619F5}" type="pres">
      <dgm:prSet presAssocID="{4AE1279C-FD91-4FA0-A1E0-8013888D5F8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B48E70E-80E9-4F47-9863-BDAC442D8EA1}" type="presOf" srcId="{B79612A8-E929-4EC3-9C9F-E1FC60F67B70}" destId="{3BA42852-43E9-4E7D-A020-68A31EB4ECEC}" srcOrd="0" destOrd="0" presId="urn:microsoft.com/office/officeart/2018/2/layout/IconVerticalSolidList"/>
    <dgm:cxn modelId="{DEBDFF1C-8CBA-4F74-86A2-8A24B5380A57}" type="presOf" srcId="{71BC4AF4-B363-4ACD-B187-09E627F0810E}" destId="{FD2B99B8-E35D-4CD5-88EC-6B8B45C472E9}" srcOrd="0" destOrd="0" presId="urn:microsoft.com/office/officeart/2018/2/layout/IconVerticalSolidList"/>
    <dgm:cxn modelId="{0ECD7A3E-0ABC-497F-8EC2-95F96056EDD5}" srcId="{8D3CF270-8D9D-436C-A5BB-BA511EA3A9E2}" destId="{71BC4AF4-B363-4ACD-B187-09E627F0810E}" srcOrd="1" destOrd="0" parTransId="{EECE1FE8-974D-40EC-A636-B18644AEC307}" sibTransId="{97BDBD5C-FDB6-4711-A8A9-DFED0494B5B7}"/>
    <dgm:cxn modelId="{3525FC49-CD4B-46FC-81CF-1678C4C38342}" type="presOf" srcId="{4AE1279C-FD91-4FA0-A1E0-8013888D5F8B}" destId="{BFAC1A29-8474-42BF-A994-F74CE78619F5}" srcOrd="0" destOrd="0" presId="urn:microsoft.com/office/officeart/2018/2/layout/IconVerticalSolidList"/>
    <dgm:cxn modelId="{C6443D77-1980-47E8-A8E6-0F5C40D1B9D9}" srcId="{8D3CF270-8D9D-436C-A5BB-BA511EA3A9E2}" destId="{B79612A8-E929-4EC3-9C9F-E1FC60F67B70}" srcOrd="2" destOrd="0" parTransId="{870C71E9-AA5B-4C40-812F-995E358ED5C6}" sibTransId="{858A0694-7CDD-44A7-9DB0-F98E8263141E}"/>
    <dgm:cxn modelId="{A97AD2C0-DA72-48ED-BB69-A8CFB8EAB827}" srcId="{8D3CF270-8D9D-436C-A5BB-BA511EA3A9E2}" destId="{BC797534-FF7C-4D2B-A16D-6B3F7B17EF0D}" srcOrd="0" destOrd="0" parTransId="{4EEB9D3A-8099-4CE7-8AE0-0326CC7EA6E2}" sibTransId="{64BBAB2E-F2E6-4B9F-A6EC-1FC844C4BCA9}"/>
    <dgm:cxn modelId="{401289C7-4AE3-49AD-969F-BEF07985B0D8}" type="presOf" srcId="{8D3CF270-8D9D-436C-A5BB-BA511EA3A9E2}" destId="{C12A0DE3-34A7-4D67-93B1-B210B6DA7854}" srcOrd="0" destOrd="0" presId="urn:microsoft.com/office/officeart/2018/2/layout/IconVerticalSolidList"/>
    <dgm:cxn modelId="{4A536AEC-013A-416C-B24F-DF76699C38CF}" type="presOf" srcId="{BC797534-FF7C-4D2B-A16D-6B3F7B17EF0D}" destId="{7341C099-C9DF-4C31-AE45-0A9D91AD3A67}" srcOrd="0" destOrd="0" presId="urn:microsoft.com/office/officeart/2018/2/layout/IconVerticalSolidList"/>
    <dgm:cxn modelId="{E0AB4BFA-1A4C-4BA7-94E6-5FC371DB2361}" srcId="{8D3CF270-8D9D-436C-A5BB-BA511EA3A9E2}" destId="{4AE1279C-FD91-4FA0-A1E0-8013888D5F8B}" srcOrd="3" destOrd="0" parTransId="{6B2D8A72-62F3-4008-97A0-5C3EF2D97F46}" sibTransId="{10A6CB94-EC3A-4820-BAA8-9ABDBF5162CB}"/>
    <dgm:cxn modelId="{C1ED957A-2448-4AB1-BB17-415226C9BDCD}" type="presParOf" srcId="{C12A0DE3-34A7-4D67-93B1-B210B6DA7854}" destId="{866616C4-10FD-40D3-A702-459BD6398C0F}" srcOrd="0" destOrd="0" presId="urn:microsoft.com/office/officeart/2018/2/layout/IconVerticalSolidList"/>
    <dgm:cxn modelId="{9AA24DCB-0F59-46FB-8AD1-861B606B12AD}" type="presParOf" srcId="{866616C4-10FD-40D3-A702-459BD6398C0F}" destId="{AC81A60F-B601-43D9-95FD-570DFCB4FCDE}" srcOrd="0" destOrd="0" presId="urn:microsoft.com/office/officeart/2018/2/layout/IconVerticalSolidList"/>
    <dgm:cxn modelId="{26C5EA11-0466-44B8-8EF6-5EC4B271B8D6}" type="presParOf" srcId="{866616C4-10FD-40D3-A702-459BD6398C0F}" destId="{78B2CB2F-9AF6-4160-8C83-0BF8C560C1EC}" srcOrd="1" destOrd="0" presId="urn:microsoft.com/office/officeart/2018/2/layout/IconVerticalSolidList"/>
    <dgm:cxn modelId="{93A977B9-161D-416A-B3D4-49935B4FEB71}" type="presParOf" srcId="{866616C4-10FD-40D3-A702-459BD6398C0F}" destId="{101194BA-ADCA-42BC-A6D7-0D344B3D700B}" srcOrd="2" destOrd="0" presId="urn:microsoft.com/office/officeart/2018/2/layout/IconVerticalSolidList"/>
    <dgm:cxn modelId="{E1B584BE-85EB-40EF-9D67-CBA2A674A21D}" type="presParOf" srcId="{866616C4-10FD-40D3-A702-459BD6398C0F}" destId="{7341C099-C9DF-4C31-AE45-0A9D91AD3A67}" srcOrd="3" destOrd="0" presId="urn:microsoft.com/office/officeart/2018/2/layout/IconVerticalSolidList"/>
    <dgm:cxn modelId="{C3DDEB0F-3129-40E5-A064-57A14B95EF93}" type="presParOf" srcId="{C12A0DE3-34A7-4D67-93B1-B210B6DA7854}" destId="{FD7D4057-26CD-4EAF-81C3-9D5D578D3796}" srcOrd="1" destOrd="0" presId="urn:microsoft.com/office/officeart/2018/2/layout/IconVerticalSolidList"/>
    <dgm:cxn modelId="{D032804E-099C-4370-ADE4-386648778F05}" type="presParOf" srcId="{C12A0DE3-34A7-4D67-93B1-B210B6DA7854}" destId="{AFAAD363-6F68-4B4E-97EA-000A712A9402}" srcOrd="2" destOrd="0" presId="urn:microsoft.com/office/officeart/2018/2/layout/IconVerticalSolidList"/>
    <dgm:cxn modelId="{D5214311-4824-4815-BB20-C30C85D7393F}" type="presParOf" srcId="{AFAAD363-6F68-4B4E-97EA-000A712A9402}" destId="{1E1F6A3C-ED98-41B8-959B-5436A2D25B05}" srcOrd="0" destOrd="0" presId="urn:microsoft.com/office/officeart/2018/2/layout/IconVerticalSolidList"/>
    <dgm:cxn modelId="{DC688DB8-CED8-490D-9486-23FA4FC2BF16}" type="presParOf" srcId="{AFAAD363-6F68-4B4E-97EA-000A712A9402}" destId="{2BF2E219-BB29-4095-962E-1887231ECF20}" srcOrd="1" destOrd="0" presId="urn:microsoft.com/office/officeart/2018/2/layout/IconVerticalSolidList"/>
    <dgm:cxn modelId="{570E1357-9526-4AD0-897F-ED16EDBCC96F}" type="presParOf" srcId="{AFAAD363-6F68-4B4E-97EA-000A712A9402}" destId="{7913FF42-9F7A-4A0E-A3D8-67F677A9AFEE}" srcOrd="2" destOrd="0" presId="urn:microsoft.com/office/officeart/2018/2/layout/IconVerticalSolidList"/>
    <dgm:cxn modelId="{10CFE773-9026-4A1D-94F4-19F74ACA7909}" type="presParOf" srcId="{AFAAD363-6F68-4B4E-97EA-000A712A9402}" destId="{FD2B99B8-E35D-4CD5-88EC-6B8B45C472E9}" srcOrd="3" destOrd="0" presId="urn:microsoft.com/office/officeart/2018/2/layout/IconVerticalSolidList"/>
    <dgm:cxn modelId="{5FD143EC-B446-4E7F-8BF4-546894B732B3}" type="presParOf" srcId="{C12A0DE3-34A7-4D67-93B1-B210B6DA7854}" destId="{918EA0A6-7490-4035-BF4D-6D18770E3288}" srcOrd="3" destOrd="0" presId="urn:microsoft.com/office/officeart/2018/2/layout/IconVerticalSolidList"/>
    <dgm:cxn modelId="{56B921B4-E881-4F2C-829C-3EAF8D560E2A}" type="presParOf" srcId="{C12A0DE3-34A7-4D67-93B1-B210B6DA7854}" destId="{37E2337D-217C-4AA8-A265-960151DAF13F}" srcOrd="4" destOrd="0" presId="urn:microsoft.com/office/officeart/2018/2/layout/IconVerticalSolidList"/>
    <dgm:cxn modelId="{07C916A3-118D-4970-ABC1-29195072DCE2}" type="presParOf" srcId="{37E2337D-217C-4AA8-A265-960151DAF13F}" destId="{463939D4-4C9E-4652-BD91-10B8913D33A7}" srcOrd="0" destOrd="0" presId="urn:microsoft.com/office/officeart/2018/2/layout/IconVerticalSolidList"/>
    <dgm:cxn modelId="{A8DA0914-43C1-44A6-8F46-FF67D5911756}" type="presParOf" srcId="{37E2337D-217C-4AA8-A265-960151DAF13F}" destId="{D7A10D62-2430-493A-8E92-6D42286F8CED}" srcOrd="1" destOrd="0" presId="urn:microsoft.com/office/officeart/2018/2/layout/IconVerticalSolidList"/>
    <dgm:cxn modelId="{D2ECF0CA-3BB3-4949-88B3-3DE8D456F696}" type="presParOf" srcId="{37E2337D-217C-4AA8-A265-960151DAF13F}" destId="{AE845C49-E88E-4539-9766-5CF05509EA63}" srcOrd="2" destOrd="0" presId="urn:microsoft.com/office/officeart/2018/2/layout/IconVerticalSolidList"/>
    <dgm:cxn modelId="{E338B20A-854D-42D4-88EC-EBEDAE05D9B4}" type="presParOf" srcId="{37E2337D-217C-4AA8-A265-960151DAF13F}" destId="{3BA42852-43E9-4E7D-A020-68A31EB4ECEC}" srcOrd="3" destOrd="0" presId="urn:microsoft.com/office/officeart/2018/2/layout/IconVerticalSolidList"/>
    <dgm:cxn modelId="{4F187FCE-EF23-4871-B100-4A7C65AD8DA8}" type="presParOf" srcId="{C12A0DE3-34A7-4D67-93B1-B210B6DA7854}" destId="{BEC30D86-8120-4C60-A1AA-34937E5D0F57}" srcOrd="5" destOrd="0" presId="urn:microsoft.com/office/officeart/2018/2/layout/IconVerticalSolidList"/>
    <dgm:cxn modelId="{7AEC01F6-0626-4626-B03E-694D73A257E6}" type="presParOf" srcId="{C12A0DE3-34A7-4D67-93B1-B210B6DA7854}" destId="{C9B77A1D-E23C-40A8-9E72-01ADDC6C1C64}" srcOrd="6" destOrd="0" presId="urn:microsoft.com/office/officeart/2018/2/layout/IconVerticalSolidList"/>
    <dgm:cxn modelId="{12E6D059-CE88-435C-9499-DA04D5BE8E95}" type="presParOf" srcId="{C9B77A1D-E23C-40A8-9E72-01ADDC6C1C64}" destId="{B6203C06-0CB7-45BD-B3D7-B286FCCC4CE8}" srcOrd="0" destOrd="0" presId="urn:microsoft.com/office/officeart/2018/2/layout/IconVerticalSolidList"/>
    <dgm:cxn modelId="{F60611B0-8C2C-4229-8FF4-9B3FC0E23916}" type="presParOf" srcId="{C9B77A1D-E23C-40A8-9E72-01ADDC6C1C64}" destId="{7B5251CC-F469-4980-9484-80DE71F8F160}" srcOrd="1" destOrd="0" presId="urn:microsoft.com/office/officeart/2018/2/layout/IconVerticalSolidList"/>
    <dgm:cxn modelId="{6D7531A9-5E3D-4D10-A630-22D322129AFE}" type="presParOf" srcId="{C9B77A1D-E23C-40A8-9E72-01ADDC6C1C64}" destId="{57C0AC6B-A5C7-4CD4-8707-14A9768EEA4B}" srcOrd="2" destOrd="0" presId="urn:microsoft.com/office/officeart/2018/2/layout/IconVerticalSolidList"/>
    <dgm:cxn modelId="{F24AFCF5-073F-499C-83C5-8C54DAD6AA2E}" type="presParOf" srcId="{C9B77A1D-E23C-40A8-9E72-01ADDC6C1C64}" destId="{BFAC1A29-8474-42BF-A994-F74CE78619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B19FE-7594-4268-9C4D-104A8E408AE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172093-C7EE-49C1-ABDE-4E65817501C6}">
      <dgm:prSet/>
      <dgm:spPr/>
      <dgm:t>
        <a:bodyPr/>
        <a:lstStyle/>
        <a:p>
          <a:r>
            <a:rPr lang="en-US" b="1" dirty="0"/>
            <a:t>1. Balance Consultant Workload</a:t>
          </a:r>
        </a:p>
      </dgm:t>
    </dgm:pt>
    <dgm:pt modelId="{D02F1DEA-CE82-41A8-AC29-0928E4D1B93E}" type="parTrans" cxnId="{368B65D1-1B63-42BD-93D6-8FAA1BEABB16}">
      <dgm:prSet/>
      <dgm:spPr/>
      <dgm:t>
        <a:bodyPr/>
        <a:lstStyle/>
        <a:p>
          <a:endParaRPr lang="en-US" b="1"/>
        </a:p>
      </dgm:t>
    </dgm:pt>
    <dgm:pt modelId="{0CCDF645-B45D-4B36-94EF-8ADD948E2256}" type="sibTrans" cxnId="{368B65D1-1B63-42BD-93D6-8FAA1BEABB16}">
      <dgm:prSet/>
      <dgm:spPr/>
      <dgm:t>
        <a:bodyPr/>
        <a:lstStyle/>
        <a:p>
          <a:endParaRPr lang="en-US" b="1"/>
        </a:p>
      </dgm:t>
    </dgm:pt>
    <dgm:pt modelId="{3108BE9E-9A9E-4099-9481-440C368855E1}">
      <dgm:prSet/>
      <dgm:spPr/>
      <dgm:t>
        <a:bodyPr/>
        <a:lstStyle/>
        <a:p>
          <a:r>
            <a:rPr lang="en-US" b="1" dirty="0"/>
            <a:t>2. Optimize High-Utilization, Low-Revenue Consultants</a:t>
          </a:r>
        </a:p>
      </dgm:t>
    </dgm:pt>
    <dgm:pt modelId="{FBC2EDCF-76E0-4BA0-8060-00C0B8F80080}" type="parTrans" cxnId="{F388D2B8-0F90-4C27-8910-A01043042C92}">
      <dgm:prSet/>
      <dgm:spPr/>
      <dgm:t>
        <a:bodyPr/>
        <a:lstStyle/>
        <a:p>
          <a:endParaRPr lang="en-US" b="1"/>
        </a:p>
      </dgm:t>
    </dgm:pt>
    <dgm:pt modelId="{A50A5CAC-4339-4E41-8175-95B195EAD7F1}" type="sibTrans" cxnId="{F388D2B8-0F90-4C27-8910-A01043042C92}">
      <dgm:prSet/>
      <dgm:spPr/>
      <dgm:t>
        <a:bodyPr/>
        <a:lstStyle/>
        <a:p>
          <a:endParaRPr lang="en-US" b="1"/>
        </a:p>
      </dgm:t>
    </dgm:pt>
    <dgm:pt modelId="{8A560062-2E5E-4EA0-BC13-3A2CBCF5102D}">
      <dgm:prSet/>
      <dgm:spPr/>
      <dgm:t>
        <a:bodyPr/>
        <a:lstStyle/>
        <a:p>
          <a:r>
            <a:rPr lang="en-US" b="1" dirty="0"/>
            <a:t>3. Leverage High-Value Consultants Strategically</a:t>
          </a:r>
        </a:p>
      </dgm:t>
    </dgm:pt>
    <dgm:pt modelId="{81AD27EE-BD05-4E81-97DF-93978BB89E55}" type="parTrans" cxnId="{7CF41AC2-F63F-4AE5-944A-3B7A773BE6B4}">
      <dgm:prSet/>
      <dgm:spPr/>
      <dgm:t>
        <a:bodyPr/>
        <a:lstStyle/>
        <a:p>
          <a:endParaRPr lang="en-US" b="1"/>
        </a:p>
      </dgm:t>
    </dgm:pt>
    <dgm:pt modelId="{43BDA240-CC40-4375-BA21-AD7861EA6D75}" type="sibTrans" cxnId="{7CF41AC2-F63F-4AE5-944A-3B7A773BE6B4}">
      <dgm:prSet/>
      <dgm:spPr/>
      <dgm:t>
        <a:bodyPr/>
        <a:lstStyle/>
        <a:p>
          <a:endParaRPr lang="en-US" b="1"/>
        </a:p>
      </dgm:t>
    </dgm:pt>
    <dgm:pt modelId="{A3788712-69E8-418D-80DA-5984C3A4C8EC}">
      <dgm:prSet/>
      <dgm:spPr/>
      <dgm:t>
        <a:bodyPr/>
        <a:lstStyle/>
        <a:p>
          <a:r>
            <a:rPr lang="en-US" b="1" dirty="0"/>
            <a:t>4. Plan for Seasonal Workload Peaks</a:t>
          </a:r>
        </a:p>
      </dgm:t>
    </dgm:pt>
    <dgm:pt modelId="{A7E14C12-BCC2-445C-A153-FD7077A4C2B2}" type="parTrans" cxnId="{7281DDA5-FE12-4CE3-B075-1724311B8B3E}">
      <dgm:prSet/>
      <dgm:spPr/>
      <dgm:t>
        <a:bodyPr/>
        <a:lstStyle/>
        <a:p>
          <a:endParaRPr lang="en-US" b="1"/>
        </a:p>
      </dgm:t>
    </dgm:pt>
    <dgm:pt modelId="{BC9738D6-F98C-4F86-9587-5B4D0FD6C22A}" type="sibTrans" cxnId="{7281DDA5-FE12-4CE3-B075-1724311B8B3E}">
      <dgm:prSet/>
      <dgm:spPr/>
      <dgm:t>
        <a:bodyPr/>
        <a:lstStyle/>
        <a:p>
          <a:endParaRPr lang="en-US" b="1"/>
        </a:p>
      </dgm:t>
    </dgm:pt>
    <dgm:pt modelId="{96E0DB10-63C9-4B1F-AC63-8B8208D7D33A}">
      <dgm:prSet/>
      <dgm:spPr/>
      <dgm:t>
        <a:bodyPr/>
        <a:lstStyle/>
        <a:p>
          <a:r>
            <a:rPr lang="en-US" b="1" dirty="0"/>
            <a:t>5. Improve Project Forecasting</a:t>
          </a:r>
        </a:p>
      </dgm:t>
    </dgm:pt>
    <dgm:pt modelId="{9CB4FE6B-0D54-40C9-81A9-C512A7771DD7}" type="parTrans" cxnId="{1AB57B03-FC58-4594-A5E3-466D6C38A72D}">
      <dgm:prSet/>
      <dgm:spPr/>
      <dgm:t>
        <a:bodyPr/>
        <a:lstStyle/>
        <a:p>
          <a:endParaRPr lang="en-US" b="1"/>
        </a:p>
      </dgm:t>
    </dgm:pt>
    <dgm:pt modelId="{FE9313C9-E1AE-4B46-A649-E21DC11D4064}" type="sibTrans" cxnId="{1AB57B03-FC58-4594-A5E3-466D6C38A72D}">
      <dgm:prSet/>
      <dgm:spPr/>
      <dgm:t>
        <a:bodyPr/>
        <a:lstStyle/>
        <a:p>
          <a:endParaRPr lang="en-US" b="1"/>
        </a:p>
      </dgm:t>
    </dgm:pt>
    <dgm:pt modelId="{095C7CDC-F8D0-4B99-839F-08FECDB8CA57}">
      <dgm:prSet/>
      <dgm:spPr/>
      <dgm:t>
        <a:bodyPr/>
        <a:lstStyle/>
        <a:p>
          <a:r>
            <a:rPr lang="en-US" b="1" dirty="0"/>
            <a:t>6. Diversify Revenue Base</a:t>
          </a:r>
        </a:p>
      </dgm:t>
    </dgm:pt>
    <dgm:pt modelId="{B9F261B6-E443-4BCC-8EA8-CF3B01426993}" type="parTrans" cxnId="{7049192F-7E00-4954-B78E-87D9A1D4952B}">
      <dgm:prSet/>
      <dgm:spPr/>
      <dgm:t>
        <a:bodyPr/>
        <a:lstStyle/>
        <a:p>
          <a:endParaRPr lang="en-US" b="1"/>
        </a:p>
      </dgm:t>
    </dgm:pt>
    <dgm:pt modelId="{E5827035-F850-4EF5-B9DB-C832A74CEF61}" type="sibTrans" cxnId="{7049192F-7E00-4954-B78E-87D9A1D4952B}">
      <dgm:prSet/>
      <dgm:spPr/>
      <dgm:t>
        <a:bodyPr/>
        <a:lstStyle/>
        <a:p>
          <a:endParaRPr lang="en-US" b="1"/>
        </a:p>
      </dgm:t>
    </dgm:pt>
    <dgm:pt modelId="{CFB585E5-0DBC-4E4A-A5E0-15D41306D5F1}" type="pres">
      <dgm:prSet presAssocID="{545B19FE-7594-4268-9C4D-104A8E408AEE}" presName="Name0" presStyleCnt="0">
        <dgm:presLayoutVars>
          <dgm:dir/>
          <dgm:resizeHandles val="exact"/>
        </dgm:presLayoutVars>
      </dgm:prSet>
      <dgm:spPr/>
    </dgm:pt>
    <dgm:pt modelId="{7410A7CD-FFBE-422F-8F19-295396532866}" type="pres">
      <dgm:prSet presAssocID="{6E172093-C7EE-49C1-ABDE-4E65817501C6}" presName="node" presStyleLbl="node1" presStyleIdx="0" presStyleCnt="6">
        <dgm:presLayoutVars>
          <dgm:bulletEnabled val="1"/>
        </dgm:presLayoutVars>
      </dgm:prSet>
      <dgm:spPr/>
    </dgm:pt>
    <dgm:pt modelId="{A64201C5-9E37-492F-B355-8882A6C32CED}" type="pres">
      <dgm:prSet presAssocID="{0CCDF645-B45D-4B36-94EF-8ADD948E2256}" presName="sibTrans" presStyleLbl="sibTrans1D1" presStyleIdx="0" presStyleCnt="5"/>
      <dgm:spPr/>
    </dgm:pt>
    <dgm:pt modelId="{43898DCF-018B-4AC9-86DD-80E25EF44FDA}" type="pres">
      <dgm:prSet presAssocID="{0CCDF645-B45D-4B36-94EF-8ADD948E2256}" presName="connectorText" presStyleLbl="sibTrans1D1" presStyleIdx="0" presStyleCnt="5"/>
      <dgm:spPr/>
    </dgm:pt>
    <dgm:pt modelId="{F9FBC697-5788-452B-9524-DADFD3E2E494}" type="pres">
      <dgm:prSet presAssocID="{3108BE9E-9A9E-4099-9481-440C368855E1}" presName="node" presStyleLbl="node1" presStyleIdx="1" presStyleCnt="6">
        <dgm:presLayoutVars>
          <dgm:bulletEnabled val="1"/>
        </dgm:presLayoutVars>
      </dgm:prSet>
      <dgm:spPr/>
    </dgm:pt>
    <dgm:pt modelId="{29297024-A1BA-476A-965E-2EC3437880A5}" type="pres">
      <dgm:prSet presAssocID="{A50A5CAC-4339-4E41-8175-95B195EAD7F1}" presName="sibTrans" presStyleLbl="sibTrans1D1" presStyleIdx="1" presStyleCnt="5"/>
      <dgm:spPr/>
    </dgm:pt>
    <dgm:pt modelId="{95AADC70-B9E7-44B3-9A93-9D93B17C35CA}" type="pres">
      <dgm:prSet presAssocID="{A50A5CAC-4339-4E41-8175-95B195EAD7F1}" presName="connectorText" presStyleLbl="sibTrans1D1" presStyleIdx="1" presStyleCnt="5"/>
      <dgm:spPr/>
    </dgm:pt>
    <dgm:pt modelId="{F1B58072-F62C-43DD-8436-8D2DB9710B6C}" type="pres">
      <dgm:prSet presAssocID="{8A560062-2E5E-4EA0-BC13-3A2CBCF5102D}" presName="node" presStyleLbl="node1" presStyleIdx="2" presStyleCnt="6">
        <dgm:presLayoutVars>
          <dgm:bulletEnabled val="1"/>
        </dgm:presLayoutVars>
      </dgm:prSet>
      <dgm:spPr/>
    </dgm:pt>
    <dgm:pt modelId="{4C827C09-6129-4E9D-B74A-68589ADBC8FE}" type="pres">
      <dgm:prSet presAssocID="{43BDA240-CC40-4375-BA21-AD7861EA6D75}" presName="sibTrans" presStyleLbl="sibTrans1D1" presStyleIdx="2" presStyleCnt="5"/>
      <dgm:spPr/>
    </dgm:pt>
    <dgm:pt modelId="{1842A020-3752-44F2-8A1D-42CA1CE55BCB}" type="pres">
      <dgm:prSet presAssocID="{43BDA240-CC40-4375-BA21-AD7861EA6D75}" presName="connectorText" presStyleLbl="sibTrans1D1" presStyleIdx="2" presStyleCnt="5"/>
      <dgm:spPr/>
    </dgm:pt>
    <dgm:pt modelId="{A7CBA77B-D88A-4D76-BC00-33FCD1E2EC20}" type="pres">
      <dgm:prSet presAssocID="{A3788712-69E8-418D-80DA-5984C3A4C8EC}" presName="node" presStyleLbl="node1" presStyleIdx="3" presStyleCnt="6">
        <dgm:presLayoutVars>
          <dgm:bulletEnabled val="1"/>
        </dgm:presLayoutVars>
      </dgm:prSet>
      <dgm:spPr/>
    </dgm:pt>
    <dgm:pt modelId="{EFAA7048-9B74-4AE9-9DB6-1D31F224C5C7}" type="pres">
      <dgm:prSet presAssocID="{BC9738D6-F98C-4F86-9587-5B4D0FD6C22A}" presName="sibTrans" presStyleLbl="sibTrans1D1" presStyleIdx="3" presStyleCnt="5"/>
      <dgm:spPr/>
    </dgm:pt>
    <dgm:pt modelId="{843FAB65-DE28-4791-B2E5-DF6DA190714B}" type="pres">
      <dgm:prSet presAssocID="{BC9738D6-F98C-4F86-9587-5B4D0FD6C22A}" presName="connectorText" presStyleLbl="sibTrans1D1" presStyleIdx="3" presStyleCnt="5"/>
      <dgm:spPr/>
    </dgm:pt>
    <dgm:pt modelId="{85817E63-78F4-4E9E-A037-8A299CFD2B1B}" type="pres">
      <dgm:prSet presAssocID="{96E0DB10-63C9-4B1F-AC63-8B8208D7D33A}" presName="node" presStyleLbl="node1" presStyleIdx="4" presStyleCnt="6">
        <dgm:presLayoutVars>
          <dgm:bulletEnabled val="1"/>
        </dgm:presLayoutVars>
      </dgm:prSet>
      <dgm:spPr/>
    </dgm:pt>
    <dgm:pt modelId="{C4D84462-FBB5-44ED-B4D9-945E3011DADB}" type="pres">
      <dgm:prSet presAssocID="{FE9313C9-E1AE-4B46-A649-E21DC11D4064}" presName="sibTrans" presStyleLbl="sibTrans1D1" presStyleIdx="4" presStyleCnt="5"/>
      <dgm:spPr/>
    </dgm:pt>
    <dgm:pt modelId="{AE702052-0DA9-4625-8066-814ECC2B324C}" type="pres">
      <dgm:prSet presAssocID="{FE9313C9-E1AE-4B46-A649-E21DC11D4064}" presName="connectorText" presStyleLbl="sibTrans1D1" presStyleIdx="4" presStyleCnt="5"/>
      <dgm:spPr/>
    </dgm:pt>
    <dgm:pt modelId="{73CF2990-2A3F-4E4B-A9D3-004EBA20F7F4}" type="pres">
      <dgm:prSet presAssocID="{095C7CDC-F8D0-4B99-839F-08FECDB8CA57}" presName="node" presStyleLbl="node1" presStyleIdx="5" presStyleCnt="6">
        <dgm:presLayoutVars>
          <dgm:bulletEnabled val="1"/>
        </dgm:presLayoutVars>
      </dgm:prSet>
      <dgm:spPr/>
    </dgm:pt>
  </dgm:ptLst>
  <dgm:cxnLst>
    <dgm:cxn modelId="{F2E55D00-A279-4601-BC45-2A3C62A8B2B8}" type="presOf" srcId="{43BDA240-CC40-4375-BA21-AD7861EA6D75}" destId="{4C827C09-6129-4E9D-B74A-68589ADBC8FE}" srcOrd="0" destOrd="0" presId="urn:microsoft.com/office/officeart/2016/7/layout/RepeatingBendingProcessNew"/>
    <dgm:cxn modelId="{1AB57B03-FC58-4594-A5E3-466D6C38A72D}" srcId="{545B19FE-7594-4268-9C4D-104A8E408AEE}" destId="{96E0DB10-63C9-4B1F-AC63-8B8208D7D33A}" srcOrd="4" destOrd="0" parTransId="{9CB4FE6B-0D54-40C9-81A9-C512A7771DD7}" sibTransId="{FE9313C9-E1AE-4B46-A649-E21DC11D4064}"/>
    <dgm:cxn modelId="{9AADCD17-AA6B-4A0E-8EB9-0BA9391CC38E}" type="presOf" srcId="{8A560062-2E5E-4EA0-BC13-3A2CBCF5102D}" destId="{F1B58072-F62C-43DD-8436-8D2DB9710B6C}" srcOrd="0" destOrd="0" presId="urn:microsoft.com/office/officeart/2016/7/layout/RepeatingBendingProcessNew"/>
    <dgm:cxn modelId="{D0A05B19-F9C6-4417-9A14-6A8665ED090C}" type="presOf" srcId="{0CCDF645-B45D-4B36-94EF-8ADD948E2256}" destId="{43898DCF-018B-4AC9-86DD-80E25EF44FDA}" srcOrd="1" destOrd="0" presId="urn:microsoft.com/office/officeart/2016/7/layout/RepeatingBendingProcessNew"/>
    <dgm:cxn modelId="{7049192F-7E00-4954-B78E-87D9A1D4952B}" srcId="{545B19FE-7594-4268-9C4D-104A8E408AEE}" destId="{095C7CDC-F8D0-4B99-839F-08FECDB8CA57}" srcOrd="5" destOrd="0" parTransId="{B9F261B6-E443-4BCC-8EA8-CF3B01426993}" sibTransId="{E5827035-F850-4EF5-B9DB-C832A74CEF61}"/>
    <dgm:cxn modelId="{BA6F7836-3497-41DF-A9EC-2E1C684DBA67}" type="presOf" srcId="{3108BE9E-9A9E-4099-9481-440C368855E1}" destId="{F9FBC697-5788-452B-9524-DADFD3E2E494}" srcOrd="0" destOrd="0" presId="urn:microsoft.com/office/officeart/2016/7/layout/RepeatingBendingProcessNew"/>
    <dgm:cxn modelId="{E407B043-DA57-49CD-A97C-980FA3CA1CC0}" type="presOf" srcId="{A50A5CAC-4339-4E41-8175-95B195EAD7F1}" destId="{95AADC70-B9E7-44B3-9A93-9D93B17C35CA}" srcOrd="1" destOrd="0" presId="urn:microsoft.com/office/officeart/2016/7/layout/RepeatingBendingProcessNew"/>
    <dgm:cxn modelId="{9E512385-4A2E-455B-9B07-E781C1D2FDF2}" type="presOf" srcId="{0CCDF645-B45D-4B36-94EF-8ADD948E2256}" destId="{A64201C5-9E37-492F-B355-8882A6C32CED}" srcOrd="0" destOrd="0" presId="urn:microsoft.com/office/officeart/2016/7/layout/RepeatingBendingProcessNew"/>
    <dgm:cxn modelId="{F4A4A489-AABA-41AA-9491-14A59F54D7A5}" type="presOf" srcId="{A3788712-69E8-418D-80DA-5984C3A4C8EC}" destId="{A7CBA77B-D88A-4D76-BC00-33FCD1E2EC20}" srcOrd="0" destOrd="0" presId="urn:microsoft.com/office/officeart/2016/7/layout/RepeatingBendingProcessNew"/>
    <dgm:cxn modelId="{7281DDA5-FE12-4CE3-B075-1724311B8B3E}" srcId="{545B19FE-7594-4268-9C4D-104A8E408AEE}" destId="{A3788712-69E8-418D-80DA-5984C3A4C8EC}" srcOrd="3" destOrd="0" parTransId="{A7E14C12-BCC2-445C-A153-FD7077A4C2B2}" sibTransId="{BC9738D6-F98C-4F86-9587-5B4D0FD6C22A}"/>
    <dgm:cxn modelId="{BD6679AA-B56B-4894-A7F7-960FE65E599E}" type="presOf" srcId="{A50A5CAC-4339-4E41-8175-95B195EAD7F1}" destId="{29297024-A1BA-476A-965E-2EC3437880A5}" srcOrd="0" destOrd="0" presId="urn:microsoft.com/office/officeart/2016/7/layout/RepeatingBendingProcessNew"/>
    <dgm:cxn modelId="{0622B6AB-DF25-481E-835F-54318403EA3A}" type="presOf" srcId="{43BDA240-CC40-4375-BA21-AD7861EA6D75}" destId="{1842A020-3752-44F2-8A1D-42CA1CE55BCB}" srcOrd="1" destOrd="0" presId="urn:microsoft.com/office/officeart/2016/7/layout/RepeatingBendingProcessNew"/>
    <dgm:cxn modelId="{1C5E98B2-EE21-4E75-9312-BCC7EEF63451}" type="presOf" srcId="{545B19FE-7594-4268-9C4D-104A8E408AEE}" destId="{CFB585E5-0DBC-4E4A-A5E0-15D41306D5F1}" srcOrd="0" destOrd="0" presId="urn:microsoft.com/office/officeart/2016/7/layout/RepeatingBendingProcessNew"/>
    <dgm:cxn modelId="{F388D2B8-0F90-4C27-8910-A01043042C92}" srcId="{545B19FE-7594-4268-9C4D-104A8E408AEE}" destId="{3108BE9E-9A9E-4099-9481-440C368855E1}" srcOrd="1" destOrd="0" parTransId="{FBC2EDCF-76E0-4BA0-8060-00C0B8F80080}" sibTransId="{A50A5CAC-4339-4E41-8175-95B195EAD7F1}"/>
    <dgm:cxn modelId="{1C2699BA-687D-47D1-B1E9-E54B5F0224B2}" type="presOf" srcId="{FE9313C9-E1AE-4B46-A649-E21DC11D4064}" destId="{C4D84462-FBB5-44ED-B4D9-945E3011DADB}" srcOrd="0" destOrd="0" presId="urn:microsoft.com/office/officeart/2016/7/layout/RepeatingBendingProcessNew"/>
    <dgm:cxn modelId="{7A1180BE-1CAD-4005-9347-91D1A89C0A68}" type="presOf" srcId="{FE9313C9-E1AE-4B46-A649-E21DC11D4064}" destId="{AE702052-0DA9-4625-8066-814ECC2B324C}" srcOrd="1" destOrd="0" presId="urn:microsoft.com/office/officeart/2016/7/layout/RepeatingBendingProcessNew"/>
    <dgm:cxn modelId="{DF928EC1-8CB8-4991-894F-9CFDE7FECBFB}" type="presOf" srcId="{095C7CDC-F8D0-4B99-839F-08FECDB8CA57}" destId="{73CF2990-2A3F-4E4B-A9D3-004EBA20F7F4}" srcOrd="0" destOrd="0" presId="urn:microsoft.com/office/officeart/2016/7/layout/RepeatingBendingProcessNew"/>
    <dgm:cxn modelId="{7CF41AC2-F63F-4AE5-944A-3B7A773BE6B4}" srcId="{545B19FE-7594-4268-9C4D-104A8E408AEE}" destId="{8A560062-2E5E-4EA0-BC13-3A2CBCF5102D}" srcOrd="2" destOrd="0" parTransId="{81AD27EE-BD05-4E81-97DF-93978BB89E55}" sibTransId="{43BDA240-CC40-4375-BA21-AD7861EA6D75}"/>
    <dgm:cxn modelId="{6C5934C6-04BF-4880-8CB3-9FE13BF08CB8}" type="presOf" srcId="{6E172093-C7EE-49C1-ABDE-4E65817501C6}" destId="{7410A7CD-FFBE-422F-8F19-295396532866}" srcOrd="0" destOrd="0" presId="urn:microsoft.com/office/officeart/2016/7/layout/RepeatingBendingProcessNew"/>
    <dgm:cxn modelId="{368B65D1-1B63-42BD-93D6-8FAA1BEABB16}" srcId="{545B19FE-7594-4268-9C4D-104A8E408AEE}" destId="{6E172093-C7EE-49C1-ABDE-4E65817501C6}" srcOrd="0" destOrd="0" parTransId="{D02F1DEA-CE82-41A8-AC29-0928E4D1B93E}" sibTransId="{0CCDF645-B45D-4B36-94EF-8ADD948E2256}"/>
    <dgm:cxn modelId="{7A4115D2-0A8E-4F8E-919D-ED31738C3D17}" type="presOf" srcId="{96E0DB10-63C9-4B1F-AC63-8B8208D7D33A}" destId="{85817E63-78F4-4E9E-A037-8A299CFD2B1B}" srcOrd="0" destOrd="0" presId="urn:microsoft.com/office/officeart/2016/7/layout/RepeatingBendingProcessNew"/>
    <dgm:cxn modelId="{0692C9D4-124D-4EA5-AF33-C1F495677017}" type="presOf" srcId="{BC9738D6-F98C-4F86-9587-5B4D0FD6C22A}" destId="{843FAB65-DE28-4791-B2E5-DF6DA190714B}" srcOrd="1" destOrd="0" presId="urn:microsoft.com/office/officeart/2016/7/layout/RepeatingBendingProcessNew"/>
    <dgm:cxn modelId="{70B999FC-0F3F-46E3-B36F-C365A08CDD84}" type="presOf" srcId="{BC9738D6-F98C-4F86-9587-5B4D0FD6C22A}" destId="{EFAA7048-9B74-4AE9-9DB6-1D31F224C5C7}" srcOrd="0" destOrd="0" presId="urn:microsoft.com/office/officeart/2016/7/layout/RepeatingBendingProcessNew"/>
    <dgm:cxn modelId="{DA440455-059E-4D19-9CDE-E91CEDD33D19}" type="presParOf" srcId="{CFB585E5-0DBC-4E4A-A5E0-15D41306D5F1}" destId="{7410A7CD-FFBE-422F-8F19-295396532866}" srcOrd="0" destOrd="0" presId="urn:microsoft.com/office/officeart/2016/7/layout/RepeatingBendingProcessNew"/>
    <dgm:cxn modelId="{7DF3F483-9553-47A6-9E56-7CE3FAA9A15C}" type="presParOf" srcId="{CFB585E5-0DBC-4E4A-A5E0-15D41306D5F1}" destId="{A64201C5-9E37-492F-B355-8882A6C32CED}" srcOrd="1" destOrd="0" presId="urn:microsoft.com/office/officeart/2016/7/layout/RepeatingBendingProcessNew"/>
    <dgm:cxn modelId="{7D60812D-2B45-4156-9A12-B263698D70BF}" type="presParOf" srcId="{A64201C5-9E37-492F-B355-8882A6C32CED}" destId="{43898DCF-018B-4AC9-86DD-80E25EF44FDA}" srcOrd="0" destOrd="0" presId="urn:microsoft.com/office/officeart/2016/7/layout/RepeatingBendingProcessNew"/>
    <dgm:cxn modelId="{538956DD-899D-4746-ABA4-D9DBEDED0737}" type="presParOf" srcId="{CFB585E5-0DBC-4E4A-A5E0-15D41306D5F1}" destId="{F9FBC697-5788-452B-9524-DADFD3E2E494}" srcOrd="2" destOrd="0" presId="urn:microsoft.com/office/officeart/2016/7/layout/RepeatingBendingProcessNew"/>
    <dgm:cxn modelId="{D68322E5-4660-4676-9B4D-7CC7C7EED0B3}" type="presParOf" srcId="{CFB585E5-0DBC-4E4A-A5E0-15D41306D5F1}" destId="{29297024-A1BA-476A-965E-2EC3437880A5}" srcOrd="3" destOrd="0" presId="urn:microsoft.com/office/officeart/2016/7/layout/RepeatingBendingProcessNew"/>
    <dgm:cxn modelId="{2AD49AD7-0292-4CA1-813E-DF123DD79AFE}" type="presParOf" srcId="{29297024-A1BA-476A-965E-2EC3437880A5}" destId="{95AADC70-B9E7-44B3-9A93-9D93B17C35CA}" srcOrd="0" destOrd="0" presId="urn:microsoft.com/office/officeart/2016/7/layout/RepeatingBendingProcessNew"/>
    <dgm:cxn modelId="{767070D3-990F-466D-9268-B970D95D10F8}" type="presParOf" srcId="{CFB585E5-0DBC-4E4A-A5E0-15D41306D5F1}" destId="{F1B58072-F62C-43DD-8436-8D2DB9710B6C}" srcOrd="4" destOrd="0" presId="urn:microsoft.com/office/officeart/2016/7/layout/RepeatingBendingProcessNew"/>
    <dgm:cxn modelId="{A955D1CD-1EA0-4E02-88AF-B07637E01D14}" type="presParOf" srcId="{CFB585E5-0DBC-4E4A-A5E0-15D41306D5F1}" destId="{4C827C09-6129-4E9D-B74A-68589ADBC8FE}" srcOrd="5" destOrd="0" presId="urn:microsoft.com/office/officeart/2016/7/layout/RepeatingBendingProcessNew"/>
    <dgm:cxn modelId="{EB4CF6EF-D111-4DEE-84D2-776F4978E9FD}" type="presParOf" srcId="{4C827C09-6129-4E9D-B74A-68589ADBC8FE}" destId="{1842A020-3752-44F2-8A1D-42CA1CE55BCB}" srcOrd="0" destOrd="0" presId="urn:microsoft.com/office/officeart/2016/7/layout/RepeatingBendingProcessNew"/>
    <dgm:cxn modelId="{F8DF1143-0FF1-4346-B481-E365AC81B783}" type="presParOf" srcId="{CFB585E5-0DBC-4E4A-A5E0-15D41306D5F1}" destId="{A7CBA77B-D88A-4D76-BC00-33FCD1E2EC20}" srcOrd="6" destOrd="0" presId="urn:microsoft.com/office/officeart/2016/7/layout/RepeatingBendingProcessNew"/>
    <dgm:cxn modelId="{FB248DC5-7493-4331-AB95-D7CDFFB83FF7}" type="presParOf" srcId="{CFB585E5-0DBC-4E4A-A5E0-15D41306D5F1}" destId="{EFAA7048-9B74-4AE9-9DB6-1D31F224C5C7}" srcOrd="7" destOrd="0" presId="urn:microsoft.com/office/officeart/2016/7/layout/RepeatingBendingProcessNew"/>
    <dgm:cxn modelId="{B5209237-6DD9-421B-A89A-F9D25BA22691}" type="presParOf" srcId="{EFAA7048-9B74-4AE9-9DB6-1D31F224C5C7}" destId="{843FAB65-DE28-4791-B2E5-DF6DA190714B}" srcOrd="0" destOrd="0" presId="urn:microsoft.com/office/officeart/2016/7/layout/RepeatingBendingProcessNew"/>
    <dgm:cxn modelId="{A2924299-9D35-447F-A32B-6D9672CE8704}" type="presParOf" srcId="{CFB585E5-0DBC-4E4A-A5E0-15D41306D5F1}" destId="{85817E63-78F4-4E9E-A037-8A299CFD2B1B}" srcOrd="8" destOrd="0" presId="urn:microsoft.com/office/officeart/2016/7/layout/RepeatingBendingProcessNew"/>
    <dgm:cxn modelId="{15154F93-DE6B-4DE6-AE7D-1409C9973555}" type="presParOf" srcId="{CFB585E5-0DBC-4E4A-A5E0-15D41306D5F1}" destId="{C4D84462-FBB5-44ED-B4D9-945E3011DADB}" srcOrd="9" destOrd="0" presId="urn:microsoft.com/office/officeart/2016/7/layout/RepeatingBendingProcessNew"/>
    <dgm:cxn modelId="{1112842C-34EF-4B74-8E0B-8EAD9E65273C}" type="presParOf" srcId="{C4D84462-FBB5-44ED-B4D9-945E3011DADB}" destId="{AE702052-0DA9-4625-8066-814ECC2B324C}" srcOrd="0" destOrd="0" presId="urn:microsoft.com/office/officeart/2016/7/layout/RepeatingBendingProcessNew"/>
    <dgm:cxn modelId="{DA56C286-8CBD-4747-A981-C940EB959D70}" type="presParOf" srcId="{CFB585E5-0DBC-4E4A-A5E0-15D41306D5F1}" destId="{73CF2990-2A3F-4E4B-A9D3-004EBA20F7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6C57E3-B5D5-4960-84EC-CBA6CFF14292}">
      <dsp:nvSpPr>
        <dsp:cNvPr id="0" name=""/>
        <dsp:cNvSpPr/>
      </dsp:nvSpPr>
      <dsp:spPr>
        <a:xfrm>
          <a:off x="0" y="229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1. Executive Summary</a:t>
          </a:r>
          <a:endParaRPr lang="en-US" sz="1700" kern="1200"/>
        </a:p>
      </dsp:txBody>
      <dsp:txXfrm>
        <a:off x="19904" y="22201"/>
        <a:ext cx="6565523" cy="367937"/>
      </dsp:txXfrm>
    </dsp:sp>
    <dsp:sp modelId="{DAE6AA0C-A480-4C27-8234-8386FE0888F6}">
      <dsp:nvSpPr>
        <dsp:cNvPr id="0" name=""/>
        <dsp:cNvSpPr/>
      </dsp:nvSpPr>
      <dsp:spPr>
        <a:xfrm>
          <a:off x="0" y="45900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Metrics &amp; Performance Overview</a:t>
          </a:r>
        </a:p>
      </dsp:txBody>
      <dsp:txXfrm>
        <a:off x="19904" y="478906"/>
        <a:ext cx="6565523" cy="367937"/>
      </dsp:txXfrm>
    </dsp:sp>
    <dsp:sp modelId="{822FA19E-40D4-46E8-B990-04BD121493A3}">
      <dsp:nvSpPr>
        <dsp:cNvPr id="0" name=""/>
        <dsp:cNvSpPr/>
      </dsp:nvSpPr>
      <dsp:spPr>
        <a:xfrm>
          <a:off x="0" y="91570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2. Revenue &amp; Budget Analysis</a:t>
          </a:r>
          <a:endParaRPr lang="en-US" sz="1700" kern="1200"/>
        </a:p>
      </dsp:txBody>
      <dsp:txXfrm>
        <a:off x="19904" y="935611"/>
        <a:ext cx="6565523" cy="367937"/>
      </dsp:txXfrm>
    </dsp:sp>
    <dsp:sp modelId="{F0F99929-1180-4B8B-8BFD-032462D2E924}">
      <dsp:nvSpPr>
        <dsp:cNvPr id="0" name=""/>
        <dsp:cNvSpPr/>
      </dsp:nvSpPr>
      <dsp:spPr>
        <a:xfrm>
          <a:off x="0" y="137241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Total Revenue vs. Budget</a:t>
          </a:r>
        </a:p>
      </dsp:txBody>
      <dsp:txXfrm>
        <a:off x="19904" y="1392316"/>
        <a:ext cx="6565523" cy="367937"/>
      </dsp:txXfrm>
    </dsp:sp>
    <dsp:sp modelId="{FF4D3831-4C8C-428B-A96C-017CFD73D0BC}">
      <dsp:nvSpPr>
        <dsp:cNvPr id="0" name=""/>
        <dsp:cNvSpPr/>
      </dsp:nvSpPr>
      <dsp:spPr>
        <a:xfrm>
          <a:off x="0" y="182911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Service Type Performance</a:t>
          </a:r>
        </a:p>
      </dsp:txBody>
      <dsp:txXfrm>
        <a:off x="19904" y="1849021"/>
        <a:ext cx="6565523" cy="367937"/>
      </dsp:txXfrm>
    </dsp:sp>
    <dsp:sp modelId="{EBCD44C9-AB71-4620-BE8C-656C625BE780}">
      <dsp:nvSpPr>
        <dsp:cNvPr id="0" name=""/>
        <dsp:cNvSpPr/>
      </dsp:nvSpPr>
      <dsp:spPr>
        <a:xfrm>
          <a:off x="0" y="228582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3. Client &amp; Project Analysis</a:t>
          </a:r>
          <a:endParaRPr lang="en-US" sz="1700" kern="1200"/>
        </a:p>
      </dsp:txBody>
      <dsp:txXfrm>
        <a:off x="19904" y="2305726"/>
        <a:ext cx="6565523" cy="367937"/>
      </dsp:txXfrm>
    </dsp:sp>
    <dsp:sp modelId="{3111A9F4-EA7B-46CB-B441-0B62B5EDDCBB}">
      <dsp:nvSpPr>
        <dsp:cNvPr id="0" name=""/>
        <dsp:cNvSpPr/>
      </dsp:nvSpPr>
      <dsp:spPr>
        <a:xfrm>
          <a:off x="0" y="274252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 Status &amp; Trends</a:t>
          </a:r>
        </a:p>
      </dsp:txBody>
      <dsp:txXfrm>
        <a:off x="19904" y="2762431"/>
        <a:ext cx="6565523" cy="367937"/>
      </dsp:txXfrm>
    </dsp:sp>
    <dsp:sp modelId="{56734EAF-3469-455E-832B-68A0F564F987}">
      <dsp:nvSpPr>
        <dsp:cNvPr id="0" name=""/>
        <dsp:cNvSpPr/>
      </dsp:nvSpPr>
      <dsp:spPr>
        <a:xfrm>
          <a:off x="0" y="319923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Clients by Revenue</a:t>
          </a:r>
        </a:p>
      </dsp:txBody>
      <dsp:txXfrm>
        <a:off x="19904" y="3219136"/>
        <a:ext cx="6565523" cy="367937"/>
      </dsp:txXfrm>
    </dsp:sp>
    <dsp:sp modelId="{126A2D20-3498-43E4-8DA8-F7B9DEE929EA}">
      <dsp:nvSpPr>
        <dsp:cNvPr id="0" name=""/>
        <dsp:cNvSpPr/>
      </dsp:nvSpPr>
      <dsp:spPr>
        <a:xfrm>
          <a:off x="0" y="365593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4. Consultant Analysis</a:t>
          </a:r>
          <a:endParaRPr lang="en-US" sz="1700" kern="1200"/>
        </a:p>
      </dsp:txBody>
      <dsp:txXfrm>
        <a:off x="19904" y="3675841"/>
        <a:ext cx="6565523" cy="367937"/>
      </dsp:txXfrm>
    </dsp:sp>
    <dsp:sp modelId="{2086A822-A0D8-4E6F-B22E-F0ED27D98A37}">
      <dsp:nvSpPr>
        <dsp:cNvPr id="0" name=""/>
        <dsp:cNvSpPr/>
      </dsp:nvSpPr>
      <dsp:spPr>
        <a:xfrm>
          <a:off x="0" y="411264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Utilization &amp; Billing Rates</a:t>
          </a:r>
        </a:p>
      </dsp:txBody>
      <dsp:txXfrm>
        <a:off x="19904" y="4132546"/>
        <a:ext cx="6565523" cy="367937"/>
      </dsp:txXfrm>
    </dsp:sp>
    <dsp:sp modelId="{1394A6F4-E0D5-4D83-8475-F4E0E26B0CCF}">
      <dsp:nvSpPr>
        <dsp:cNvPr id="0" name=""/>
        <dsp:cNvSpPr/>
      </dsp:nvSpPr>
      <dsp:spPr>
        <a:xfrm>
          <a:off x="0" y="456934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Performers</a:t>
          </a:r>
        </a:p>
      </dsp:txBody>
      <dsp:txXfrm>
        <a:off x="19904" y="4589251"/>
        <a:ext cx="6565523" cy="367937"/>
      </dsp:txXfrm>
    </dsp:sp>
    <dsp:sp modelId="{B7D6541C-7FC3-41BA-BC31-2DD6C9A948F4}">
      <dsp:nvSpPr>
        <dsp:cNvPr id="0" name=""/>
        <dsp:cNvSpPr/>
      </dsp:nvSpPr>
      <dsp:spPr>
        <a:xfrm>
          <a:off x="0" y="5026052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5. Key Findings &amp; Recommendations</a:t>
          </a:r>
          <a:endParaRPr lang="en-US" sz="1700" kern="1200"/>
        </a:p>
      </dsp:txBody>
      <dsp:txXfrm>
        <a:off x="19904" y="5045956"/>
        <a:ext cx="6565523" cy="367937"/>
      </dsp:txXfrm>
    </dsp:sp>
    <dsp:sp modelId="{F925B6CF-1BC8-4493-93A6-FB08377DE3D2}">
      <dsp:nvSpPr>
        <dsp:cNvPr id="0" name=""/>
        <dsp:cNvSpPr/>
      </dsp:nvSpPr>
      <dsp:spPr>
        <a:xfrm>
          <a:off x="0" y="5482757"/>
          <a:ext cx="6605331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Insights, Risks, and Strategic Actions</a:t>
          </a:r>
        </a:p>
      </dsp:txBody>
      <dsp:txXfrm>
        <a:off x="19904" y="5502661"/>
        <a:ext cx="6565523" cy="3679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3D5FE-F6AB-4FC5-8CB1-8282B2E13980}">
      <dsp:nvSpPr>
        <dsp:cNvPr id="0" name=""/>
        <dsp:cNvSpPr/>
      </dsp:nvSpPr>
      <dsp:spPr>
        <a:xfrm>
          <a:off x="1186296" y="413442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7D345-A4F0-4946-B2CD-803A2230AF74}">
      <dsp:nvSpPr>
        <dsp:cNvPr id="0" name=""/>
        <dsp:cNvSpPr/>
      </dsp:nvSpPr>
      <dsp:spPr>
        <a:xfrm>
          <a:off x="701447" y="1512240"/>
          <a:ext cx="1763085" cy="93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📈 </a:t>
          </a:r>
          <a:r>
            <a:rPr lang="en-US" sz="18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Insights</a:t>
          </a:r>
          <a:endParaRPr lang="en-US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447" y="1512240"/>
        <a:ext cx="1763085" cy="936639"/>
      </dsp:txXfrm>
    </dsp:sp>
    <dsp:sp modelId="{55AAFF47-155D-428B-8BF5-8398A597F174}">
      <dsp:nvSpPr>
        <dsp:cNvPr id="0" name=""/>
        <dsp:cNvSpPr/>
      </dsp:nvSpPr>
      <dsp:spPr>
        <a:xfrm>
          <a:off x="3257922" y="413442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E2C1D-4098-41C2-9657-1347794625C9}">
      <dsp:nvSpPr>
        <dsp:cNvPr id="0" name=""/>
        <dsp:cNvSpPr/>
      </dsp:nvSpPr>
      <dsp:spPr>
        <a:xfrm>
          <a:off x="2773073" y="1383790"/>
          <a:ext cx="1763085" cy="93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Revenue and budget are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positively correlated</a:t>
          </a: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but certain projects (e.g., P056) show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major variances</a:t>
          </a:r>
          <a:r>
            <a:rPr lang="en-US" sz="1050" kern="1200" dirty="0"/>
            <a:t>.</a:t>
          </a:r>
        </a:p>
      </dsp:txBody>
      <dsp:txXfrm>
        <a:off x="2773073" y="1383790"/>
        <a:ext cx="1763085" cy="936639"/>
      </dsp:txXfrm>
    </dsp:sp>
    <dsp:sp modelId="{B537AA38-4CA8-480E-B4FA-F4E1DCBE54B5}">
      <dsp:nvSpPr>
        <dsp:cNvPr id="0" name=""/>
        <dsp:cNvSpPr/>
      </dsp:nvSpPr>
      <dsp:spPr>
        <a:xfrm>
          <a:off x="5329548" y="413442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F307C-9589-48A6-83CA-DA4FEED1E5F4}">
      <dsp:nvSpPr>
        <dsp:cNvPr id="0" name=""/>
        <dsp:cNvSpPr/>
      </dsp:nvSpPr>
      <dsp:spPr>
        <a:xfrm>
          <a:off x="4844699" y="1512240"/>
          <a:ext cx="1763085" cy="9366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High dependence on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IT Strategy</a:t>
          </a: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suggests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service concentration risk</a:t>
          </a:r>
          <a:r>
            <a:rPr lang="en-US" sz="1100" kern="1200" dirty="0"/>
            <a:t>.</a:t>
          </a:r>
        </a:p>
      </dsp:txBody>
      <dsp:txXfrm>
        <a:off x="4844699" y="1512240"/>
        <a:ext cx="1763085" cy="936639"/>
      </dsp:txXfrm>
    </dsp:sp>
    <dsp:sp modelId="{32005650-2C54-43FE-B19C-79A961CAFE92}">
      <dsp:nvSpPr>
        <dsp:cNvPr id="0" name=""/>
        <dsp:cNvSpPr/>
      </dsp:nvSpPr>
      <dsp:spPr>
        <a:xfrm>
          <a:off x="7401174" y="356033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707F8C-647F-42B2-867F-3366EFF2AA50}">
      <dsp:nvSpPr>
        <dsp:cNvPr id="0" name=""/>
        <dsp:cNvSpPr/>
      </dsp:nvSpPr>
      <dsp:spPr>
        <a:xfrm>
          <a:off x="6916325" y="1340013"/>
          <a:ext cx="1763085" cy="116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Budget performance is strong overall but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assigned project utilization lags</a:t>
          </a: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→ signals inefficiencies.</a:t>
          </a:r>
        </a:p>
      </dsp:txBody>
      <dsp:txXfrm>
        <a:off x="6916325" y="1340013"/>
        <a:ext cx="1763085" cy="1166275"/>
      </dsp:txXfrm>
    </dsp:sp>
    <dsp:sp modelId="{CCBFD3CC-66DA-4A7B-9F1B-08CF45752B9D}">
      <dsp:nvSpPr>
        <dsp:cNvPr id="0" name=""/>
        <dsp:cNvSpPr/>
      </dsp:nvSpPr>
      <dsp:spPr>
        <a:xfrm>
          <a:off x="9472800" y="364016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2A7B8F-8018-4FFA-8F7C-AA43C2B7C4B3}">
      <dsp:nvSpPr>
        <dsp:cNvPr id="0" name=""/>
        <dsp:cNvSpPr/>
      </dsp:nvSpPr>
      <dsp:spPr>
        <a:xfrm>
          <a:off x="8987951" y="1347963"/>
          <a:ext cx="1763085" cy="1134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✅ Key Takeaway</a:t>
          </a:r>
          <a:b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</a:b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Revenue growth is healthy, but </a:t>
          </a:r>
          <a:r>
            <a:rPr lang="en-US" sz="1200" b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budget overruns and uneven project utilization</a:t>
          </a:r>
          <a:r>
            <a:rPr lang="en-US" sz="1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threaten profitability.</a:t>
          </a:r>
        </a:p>
      </dsp:txBody>
      <dsp:txXfrm>
        <a:off x="8987951" y="1347963"/>
        <a:ext cx="1763085" cy="1134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056BF-C445-414C-875C-04CCD8B20AD0}">
      <dsp:nvSpPr>
        <dsp:cNvPr id="0" name=""/>
        <dsp:cNvSpPr/>
      </dsp:nvSpPr>
      <dsp:spPr>
        <a:xfrm>
          <a:off x="0" y="4382"/>
          <a:ext cx="10406742" cy="960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3EEFA-3A86-4767-B971-2ACBE5E03DE5}">
      <dsp:nvSpPr>
        <dsp:cNvPr id="0" name=""/>
        <dsp:cNvSpPr/>
      </dsp:nvSpPr>
      <dsp:spPr>
        <a:xfrm>
          <a:off x="290400" y="220383"/>
          <a:ext cx="528517" cy="528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8B33C-D137-4982-8A3D-421B2DE2720A}">
      <dsp:nvSpPr>
        <dsp:cNvPr id="0" name=""/>
        <dsp:cNvSpPr/>
      </dsp:nvSpPr>
      <dsp:spPr>
        <a:xfrm>
          <a:off x="1109319" y="4382"/>
          <a:ext cx="9263822" cy="102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0" tIns="107950" rIns="107950" bIns="1079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Across all 5 expertise, average billing rate ranged from $115.68 (Data Analytics) to $152.43 (IT Consulting)</a:t>
          </a:r>
        </a:p>
      </dsp:txBody>
      <dsp:txXfrm>
        <a:off x="1109319" y="4382"/>
        <a:ext cx="9263822" cy="1020003"/>
      </dsp:txXfrm>
    </dsp:sp>
    <dsp:sp modelId="{E1CD4D77-0AB5-427E-8F14-BFF9982A09E3}">
      <dsp:nvSpPr>
        <dsp:cNvPr id="0" name=""/>
        <dsp:cNvSpPr/>
      </dsp:nvSpPr>
      <dsp:spPr>
        <a:xfrm>
          <a:off x="0" y="1279386"/>
          <a:ext cx="10406742" cy="960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D4DB3E-67E9-4084-BFA4-B227FA1287D3}">
      <dsp:nvSpPr>
        <dsp:cNvPr id="0" name=""/>
        <dsp:cNvSpPr/>
      </dsp:nvSpPr>
      <dsp:spPr>
        <a:xfrm>
          <a:off x="290400" y="1495387"/>
          <a:ext cx="528517" cy="528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6BBAE-B35B-44AF-AA37-22B906CE3221}">
      <dsp:nvSpPr>
        <dsp:cNvPr id="0" name=""/>
        <dsp:cNvSpPr/>
      </dsp:nvSpPr>
      <dsp:spPr>
        <a:xfrm>
          <a:off x="1109319" y="1279386"/>
          <a:ext cx="9263822" cy="102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0" tIns="107950" rIns="107950" bIns="1079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There is a positive correlation between total sum of Actual Revenue and total sum of Project Budget</a:t>
          </a:r>
        </a:p>
      </dsp:txBody>
      <dsp:txXfrm>
        <a:off x="1109319" y="1279386"/>
        <a:ext cx="9263822" cy="1020003"/>
      </dsp:txXfrm>
    </dsp:sp>
    <dsp:sp modelId="{6BF3658B-BB22-4059-84B7-43BB54AAD63D}">
      <dsp:nvSpPr>
        <dsp:cNvPr id="0" name=""/>
        <dsp:cNvSpPr/>
      </dsp:nvSpPr>
      <dsp:spPr>
        <a:xfrm>
          <a:off x="0" y="2554390"/>
          <a:ext cx="10406742" cy="960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FA50C-B79A-4F62-9CD4-1EC50E3BBFD7}">
      <dsp:nvSpPr>
        <dsp:cNvPr id="0" name=""/>
        <dsp:cNvSpPr/>
      </dsp:nvSpPr>
      <dsp:spPr>
        <a:xfrm>
          <a:off x="290400" y="2770391"/>
          <a:ext cx="528517" cy="528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DE2D2-939B-40CF-AAFC-D6399D7BFA7D}">
      <dsp:nvSpPr>
        <dsp:cNvPr id="0" name=""/>
        <dsp:cNvSpPr/>
      </dsp:nvSpPr>
      <dsp:spPr>
        <a:xfrm>
          <a:off x="1109319" y="2554390"/>
          <a:ext cx="9263822" cy="102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0" tIns="107950" rIns="107950" bIns="1079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Sum of Actual Revenue and sum of Project Budget diverged the most when the ProjectID was Po56, when sum of Actual Revenue were $12,725.63281 higher than sum of Project Budget</a:t>
          </a:r>
        </a:p>
      </dsp:txBody>
      <dsp:txXfrm>
        <a:off x="1109319" y="2554390"/>
        <a:ext cx="9263822" cy="1020003"/>
      </dsp:txXfrm>
    </dsp:sp>
    <dsp:sp modelId="{166DF1A2-FD50-4402-AC37-1EFB8A862784}">
      <dsp:nvSpPr>
        <dsp:cNvPr id="0" name=""/>
        <dsp:cNvSpPr/>
      </dsp:nvSpPr>
      <dsp:spPr>
        <a:xfrm>
          <a:off x="0" y="3829395"/>
          <a:ext cx="10406742" cy="9600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73FE20-723F-4EE9-A7FA-DFBE50684767}">
      <dsp:nvSpPr>
        <dsp:cNvPr id="0" name=""/>
        <dsp:cNvSpPr/>
      </dsp:nvSpPr>
      <dsp:spPr>
        <a:xfrm>
          <a:off x="290400" y="4045395"/>
          <a:ext cx="528517" cy="5280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DFE30-CD6D-4737-8143-89D3EBDD1580}">
      <dsp:nvSpPr>
        <dsp:cNvPr id="0" name=""/>
        <dsp:cNvSpPr/>
      </dsp:nvSpPr>
      <dsp:spPr>
        <a:xfrm>
          <a:off x="1109319" y="3829395"/>
          <a:ext cx="9263822" cy="102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0" tIns="107950" rIns="107950" bIns="10795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The Budget Utilization 93.95% of the target goal</a:t>
          </a:r>
        </a:p>
      </dsp:txBody>
      <dsp:txXfrm>
        <a:off x="1109319" y="3829395"/>
        <a:ext cx="9263822" cy="10200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1A60F-B601-43D9-95FD-570DFCB4FCDE}">
      <dsp:nvSpPr>
        <dsp:cNvPr id="0" name=""/>
        <dsp:cNvSpPr/>
      </dsp:nvSpPr>
      <dsp:spPr>
        <a:xfrm>
          <a:off x="0" y="1993"/>
          <a:ext cx="10711543" cy="10100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2CB2F-9AF6-4160-8C83-0BF8C560C1EC}">
      <dsp:nvSpPr>
        <dsp:cNvPr id="0" name=""/>
        <dsp:cNvSpPr/>
      </dsp:nvSpPr>
      <dsp:spPr>
        <a:xfrm>
          <a:off x="305555" y="229265"/>
          <a:ext cx="555554" cy="555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1C099-C9DF-4C31-AE45-0A9D91AD3A67}">
      <dsp:nvSpPr>
        <dsp:cNvPr id="0" name=""/>
        <dsp:cNvSpPr/>
      </dsp:nvSpPr>
      <dsp:spPr>
        <a:xfrm>
          <a:off x="1166665" y="1993"/>
          <a:ext cx="9544877" cy="101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2" tIns="106902" rIns="106902" bIns="1069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At $148,582.62 Anderson Group had the highest total revenue</a:t>
          </a:r>
          <a:endParaRPr lang="en-US" sz="1800" b="1" kern="1200"/>
        </a:p>
      </dsp:txBody>
      <dsp:txXfrm>
        <a:off x="1166665" y="1993"/>
        <a:ext cx="9544877" cy="1010099"/>
      </dsp:txXfrm>
    </dsp:sp>
    <dsp:sp modelId="{1E1F6A3C-ED98-41B8-959B-5436A2D25B05}">
      <dsp:nvSpPr>
        <dsp:cNvPr id="0" name=""/>
        <dsp:cNvSpPr/>
      </dsp:nvSpPr>
      <dsp:spPr>
        <a:xfrm>
          <a:off x="0" y="1264617"/>
          <a:ext cx="10711543" cy="10100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2E219-BB29-4095-962E-1887231ECF20}">
      <dsp:nvSpPr>
        <dsp:cNvPr id="0" name=""/>
        <dsp:cNvSpPr/>
      </dsp:nvSpPr>
      <dsp:spPr>
        <a:xfrm>
          <a:off x="305555" y="1491890"/>
          <a:ext cx="555554" cy="555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B99B8-E35D-4CD5-88EC-6B8B45C472E9}">
      <dsp:nvSpPr>
        <dsp:cNvPr id="0" name=""/>
        <dsp:cNvSpPr/>
      </dsp:nvSpPr>
      <dsp:spPr>
        <a:xfrm>
          <a:off x="1166665" y="1264617"/>
          <a:ext cx="9544877" cy="101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2" tIns="106902" rIns="106902" bIns="1069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At $30,143.16 Benson LLC had the lowest total revenue</a:t>
          </a:r>
          <a:endParaRPr lang="en-US" sz="1800" b="1" kern="1200"/>
        </a:p>
      </dsp:txBody>
      <dsp:txXfrm>
        <a:off x="1166665" y="1264617"/>
        <a:ext cx="9544877" cy="1010099"/>
      </dsp:txXfrm>
    </dsp:sp>
    <dsp:sp modelId="{463939D4-4C9E-4652-BD91-10B8913D33A7}">
      <dsp:nvSpPr>
        <dsp:cNvPr id="0" name=""/>
        <dsp:cNvSpPr/>
      </dsp:nvSpPr>
      <dsp:spPr>
        <a:xfrm>
          <a:off x="0" y="2527242"/>
          <a:ext cx="10711543" cy="10100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10D62-2430-493A-8E92-6D42286F8CED}">
      <dsp:nvSpPr>
        <dsp:cNvPr id="0" name=""/>
        <dsp:cNvSpPr/>
      </dsp:nvSpPr>
      <dsp:spPr>
        <a:xfrm>
          <a:off x="305555" y="2754514"/>
          <a:ext cx="555554" cy="555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42852-43E9-4E7D-A020-68A31EB4ECEC}">
      <dsp:nvSpPr>
        <dsp:cNvPr id="0" name=""/>
        <dsp:cNvSpPr/>
      </dsp:nvSpPr>
      <dsp:spPr>
        <a:xfrm>
          <a:off x="1166665" y="2527242"/>
          <a:ext cx="9544877" cy="101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2" tIns="106902" rIns="106902" bIns="1069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/>
            <a:t>Anderson Group accounted for 20.23% of the total revenue</a:t>
          </a:r>
          <a:endParaRPr lang="en-US" sz="1800" b="1" kern="1200"/>
        </a:p>
      </dsp:txBody>
      <dsp:txXfrm>
        <a:off x="1166665" y="2527242"/>
        <a:ext cx="9544877" cy="1010099"/>
      </dsp:txXfrm>
    </dsp:sp>
    <dsp:sp modelId="{B6203C06-0CB7-45BD-B3D7-B286FCCC4CE8}">
      <dsp:nvSpPr>
        <dsp:cNvPr id="0" name=""/>
        <dsp:cNvSpPr/>
      </dsp:nvSpPr>
      <dsp:spPr>
        <a:xfrm>
          <a:off x="0" y="3789867"/>
          <a:ext cx="10711543" cy="10100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251CC-F469-4980-9484-80DE71F8F160}">
      <dsp:nvSpPr>
        <dsp:cNvPr id="0" name=""/>
        <dsp:cNvSpPr/>
      </dsp:nvSpPr>
      <dsp:spPr>
        <a:xfrm>
          <a:off x="305555" y="4017139"/>
          <a:ext cx="555554" cy="555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C1A29-8474-42BF-A994-F74CE78619F5}">
      <dsp:nvSpPr>
        <dsp:cNvPr id="0" name=""/>
        <dsp:cNvSpPr/>
      </dsp:nvSpPr>
      <dsp:spPr>
        <a:xfrm>
          <a:off x="1166665" y="3789867"/>
          <a:ext cx="9544877" cy="1010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902" tIns="106902" rIns="106902" bIns="10690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/>
            <a:t>Linda Manning had the highest sum of billed amount at 176,556.35 which is about 3.44% while Donna </a:t>
          </a:r>
          <a:r>
            <a:rPr lang="en-CA" sz="1800" b="1" kern="1200" dirty="0" err="1"/>
            <a:t>Mcdowell</a:t>
          </a:r>
          <a:r>
            <a:rPr lang="en-CA" sz="1800" b="1" kern="1200" dirty="0"/>
            <a:t> had the lowest sum of billed amount at 3,377.85 (0.07%)</a:t>
          </a:r>
          <a:endParaRPr lang="en-US" sz="1800" b="1" kern="1200" dirty="0"/>
        </a:p>
      </dsp:txBody>
      <dsp:txXfrm>
        <a:off x="1166665" y="3789867"/>
        <a:ext cx="9544877" cy="10100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201C5-9E37-492F-B355-8882A6C32CED}">
      <dsp:nvSpPr>
        <dsp:cNvPr id="0" name=""/>
        <dsp:cNvSpPr/>
      </dsp:nvSpPr>
      <dsp:spPr>
        <a:xfrm>
          <a:off x="3144731" y="1084885"/>
          <a:ext cx="69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3472279" y="1126997"/>
        <a:ext cx="36089" cy="7217"/>
      </dsp:txXfrm>
    </dsp:sp>
    <dsp:sp modelId="{7410A7CD-FFBE-422F-8F19-295396532866}">
      <dsp:nvSpPr>
        <dsp:cNvPr id="0" name=""/>
        <dsp:cNvSpPr/>
      </dsp:nvSpPr>
      <dsp:spPr>
        <a:xfrm>
          <a:off x="8336" y="189147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1. Balance Consultant Workload</a:t>
          </a:r>
        </a:p>
      </dsp:txBody>
      <dsp:txXfrm>
        <a:off x="8336" y="189147"/>
        <a:ext cx="3138195" cy="1882917"/>
      </dsp:txXfrm>
    </dsp:sp>
    <dsp:sp modelId="{29297024-A1BA-476A-965E-2EC3437880A5}">
      <dsp:nvSpPr>
        <dsp:cNvPr id="0" name=""/>
        <dsp:cNvSpPr/>
      </dsp:nvSpPr>
      <dsp:spPr>
        <a:xfrm>
          <a:off x="7004712" y="1084885"/>
          <a:ext cx="69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7332259" y="1126997"/>
        <a:ext cx="36089" cy="7217"/>
      </dsp:txXfrm>
    </dsp:sp>
    <dsp:sp modelId="{F9FBC697-5788-452B-9524-DADFD3E2E494}">
      <dsp:nvSpPr>
        <dsp:cNvPr id="0" name=""/>
        <dsp:cNvSpPr/>
      </dsp:nvSpPr>
      <dsp:spPr>
        <a:xfrm>
          <a:off x="3868316" y="189147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2. Optimize High-Utilization, Low-Revenue Consultants</a:t>
          </a:r>
        </a:p>
      </dsp:txBody>
      <dsp:txXfrm>
        <a:off x="3868316" y="189147"/>
        <a:ext cx="3138195" cy="1882917"/>
      </dsp:txXfrm>
    </dsp:sp>
    <dsp:sp modelId="{4C827C09-6129-4E9D-B74A-68589ADBC8FE}">
      <dsp:nvSpPr>
        <dsp:cNvPr id="0" name=""/>
        <dsp:cNvSpPr/>
      </dsp:nvSpPr>
      <dsp:spPr>
        <a:xfrm>
          <a:off x="1577434" y="2070264"/>
          <a:ext cx="7719960" cy="691184"/>
        </a:xfrm>
        <a:custGeom>
          <a:avLst/>
          <a:gdLst/>
          <a:ahLst/>
          <a:cxnLst/>
          <a:rect l="0" t="0" r="0" b="0"/>
          <a:pathLst>
            <a:path>
              <a:moveTo>
                <a:pt x="7719960" y="0"/>
              </a:moveTo>
              <a:lnTo>
                <a:pt x="7719960" y="362692"/>
              </a:lnTo>
              <a:lnTo>
                <a:pt x="0" y="362692"/>
              </a:lnTo>
              <a:lnTo>
                <a:pt x="0" y="691184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5243573" y="2412248"/>
        <a:ext cx="387681" cy="7217"/>
      </dsp:txXfrm>
    </dsp:sp>
    <dsp:sp modelId="{F1B58072-F62C-43DD-8436-8D2DB9710B6C}">
      <dsp:nvSpPr>
        <dsp:cNvPr id="0" name=""/>
        <dsp:cNvSpPr/>
      </dsp:nvSpPr>
      <dsp:spPr>
        <a:xfrm>
          <a:off x="7728297" y="189147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3. Leverage High-Value Consultants Strategically</a:t>
          </a:r>
        </a:p>
      </dsp:txBody>
      <dsp:txXfrm>
        <a:off x="7728297" y="189147"/>
        <a:ext cx="3138195" cy="1882917"/>
      </dsp:txXfrm>
    </dsp:sp>
    <dsp:sp modelId="{EFAA7048-9B74-4AE9-9DB6-1D31F224C5C7}">
      <dsp:nvSpPr>
        <dsp:cNvPr id="0" name=""/>
        <dsp:cNvSpPr/>
      </dsp:nvSpPr>
      <dsp:spPr>
        <a:xfrm>
          <a:off x="3144731" y="3689588"/>
          <a:ext cx="69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3472279" y="3731699"/>
        <a:ext cx="36089" cy="7217"/>
      </dsp:txXfrm>
    </dsp:sp>
    <dsp:sp modelId="{A7CBA77B-D88A-4D76-BC00-33FCD1E2EC20}">
      <dsp:nvSpPr>
        <dsp:cNvPr id="0" name=""/>
        <dsp:cNvSpPr/>
      </dsp:nvSpPr>
      <dsp:spPr>
        <a:xfrm>
          <a:off x="8336" y="2793849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4. Plan for Seasonal Workload Peaks</a:t>
          </a:r>
        </a:p>
      </dsp:txBody>
      <dsp:txXfrm>
        <a:off x="8336" y="2793849"/>
        <a:ext cx="3138195" cy="1882917"/>
      </dsp:txXfrm>
    </dsp:sp>
    <dsp:sp modelId="{C4D84462-FBB5-44ED-B4D9-945E3011DADB}">
      <dsp:nvSpPr>
        <dsp:cNvPr id="0" name=""/>
        <dsp:cNvSpPr/>
      </dsp:nvSpPr>
      <dsp:spPr>
        <a:xfrm>
          <a:off x="7004712" y="3689588"/>
          <a:ext cx="6911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1184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/>
        </a:p>
      </dsp:txBody>
      <dsp:txXfrm>
        <a:off x="7332259" y="3731699"/>
        <a:ext cx="36089" cy="7217"/>
      </dsp:txXfrm>
    </dsp:sp>
    <dsp:sp modelId="{85817E63-78F4-4E9E-A037-8A299CFD2B1B}">
      <dsp:nvSpPr>
        <dsp:cNvPr id="0" name=""/>
        <dsp:cNvSpPr/>
      </dsp:nvSpPr>
      <dsp:spPr>
        <a:xfrm>
          <a:off x="3868316" y="2793849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5. Improve Project Forecasting</a:t>
          </a:r>
        </a:p>
      </dsp:txBody>
      <dsp:txXfrm>
        <a:off x="3868316" y="2793849"/>
        <a:ext cx="3138195" cy="1882917"/>
      </dsp:txXfrm>
    </dsp:sp>
    <dsp:sp modelId="{73CF2990-2A3F-4E4B-A9D3-004EBA20F7F4}">
      <dsp:nvSpPr>
        <dsp:cNvPr id="0" name=""/>
        <dsp:cNvSpPr/>
      </dsp:nvSpPr>
      <dsp:spPr>
        <a:xfrm>
          <a:off x="7728297" y="2793849"/>
          <a:ext cx="3138195" cy="18829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74" tIns="161413" rIns="153774" bIns="161413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6. Diversify Revenue Base</a:t>
          </a:r>
        </a:p>
      </dsp:txBody>
      <dsp:txXfrm>
        <a:off x="7728297" y="2793849"/>
        <a:ext cx="3138195" cy="1882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0.01341</cdr:x>
      <cdr:y>0.67921</cdr:y>
    </cdr:from>
    <cdr:to>
      <cdr:x>0.37283</cdr:x>
      <cdr:y>0.93558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7A175370-9353-B8C9-1835-8D40384CC240}"/>
            </a:ext>
          </a:extLst>
        </cdr:cNvPr>
        <cdr:cNvPicPr>
          <a:picLocks xmlns:a="http://schemas.openxmlformats.org/drawingml/2006/main" noChangeAspect="1"/>
        </cdr:cNvPicPr>
      </cdr:nvPicPr>
      <cdr:blipFill rotWithShape="1">
        <a:blip xmlns:a="http://schemas.openxmlformats.org/drawingml/2006/main" xmlns:r="http://schemas.openxmlformats.org/officeDocument/2006/relationships" r:embed="rId1"/>
        <a:srcRect xmlns:a="http://schemas.openxmlformats.org/drawingml/2006/main" b="40052"/>
        <a:stretch xmlns:a="http://schemas.openxmlformats.org/drawingml/2006/main">
          <a:fillRect/>
        </a:stretch>
      </cdr:blipFill>
      <cdr:spPr>
        <a:xfrm xmlns:a="http://schemas.openxmlformats.org/drawingml/2006/main">
          <a:off x="159737" y="3146518"/>
          <a:ext cx="4279927" cy="118767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9A753-9398-4D5A-BF42-B6699D8A75CB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8CC6F-9A0C-4E9C-9370-E6801BE7F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4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82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5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32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project workload varies through the year. Activity starts low in February, rises by April, dips mid-year, and </a:t>
            </a:r>
            <a:r>
              <a:rPr lang="en-US" sz="2400" b="0" dirty="0"/>
              <a:t>The pattern suggests end-of-year projects drive higher demand, while early-year months see lighter activity.</a:t>
            </a:r>
            <a:r>
              <a:rPr lang="en-CA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peaks around December</a:t>
            </a:r>
            <a:endParaRPr lang="en-US" sz="2400" b="0" dirty="0"/>
          </a:p>
          <a:p>
            <a:endParaRPr lang="en-US" sz="2400" b="0" dirty="0"/>
          </a:p>
          <a:p>
            <a:r>
              <a:rPr lang="en-US" sz="2400" b="0" dirty="0"/>
              <a:t>Project workload is not evenly distributed. </a:t>
            </a:r>
            <a:r>
              <a:rPr lang="en-C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seasonal pattern implies the need for careful resource planning and ensuring we have enough consultants available for the busy end-of-year months.</a:t>
            </a:r>
          </a:p>
          <a:p>
            <a:endParaRPr lang="en-C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24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Redistribute projects to reduce over-dependence on top performers.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Upskill or reassign to higher-billing service lines.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Position senior consultants on high-margin clients and plan succession.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Increase staffing in December; use slow months for training and client outreach.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Use historical data to smooth workload distribution across months.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• Enable mid-tier consultants to expand into strategic accounts.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7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10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5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8CC6F-9A0C-4E9C-9370-E6801BE7F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54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4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7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8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1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321458D-D71E-470F-823B-B986FB5E64AE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AB40634-D6B7-47C7-A821-81A978114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72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  <p:sldLayoutId id="2147483940" r:id="rId9"/>
    <p:sldLayoutId id="2147483941" r:id="rId10"/>
    <p:sldLayoutId id="21474839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3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11" Type="http://schemas.openxmlformats.org/officeDocument/2006/relationships/image" Target="../media/image41.png"/><Relationship Id="rId5" Type="http://schemas.openxmlformats.org/officeDocument/2006/relationships/image" Target="../media/image35.jpeg"/><Relationship Id="rId15" Type="http://schemas.openxmlformats.org/officeDocument/2006/relationships/image" Target="../media/image45.png"/><Relationship Id="rId10" Type="http://schemas.openxmlformats.org/officeDocument/2006/relationships/image" Target="../media/image40.jpe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67564D6-576C-45C9-B7EA-F7701B149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09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Graphic 17" descr="Gauge">
            <a:extLst>
              <a:ext uri="{FF2B5EF4-FFF2-40B4-BE49-F238E27FC236}">
                <a16:creationId xmlns:a16="http://schemas.microsoft.com/office/drawing/2014/main" id="{8F1AFADD-EDFE-57B1-61F3-B533F222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720950"/>
            <a:ext cx="3374654" cy="33746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060CEE-D73E-44ED-A407-C828C9E4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0"/>
            <a:ext cx="756100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0B544C-FD6C-42D8-B6B7-DDF7E60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0994" y="2059012"/>
            <a:ext cx="7561006" cy="18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8BDD3-B823-743B-B9D3-CB951A63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246" y="2194560"/>
            <a:ext cx="6905666" cy="1739347"/>
          </a:xfrm>
        </p:spPr>
        <p:txBody>
          <a:bodyPr>
            <a:normAutofit/>
          </a:bodyPr>
          <a:lstStyle/>
          <a:p>
            <a:r>
              <a:rPr lang="en-US" sz="4200" b="1">
                <a:solidFill>
                  <a:schemeClr val="tx2"/>
                </a:solidFill>
              </a:rPr>
              <a:t>Expertedge Project Performance &amp;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92906-677D-C880-0D3F-33906E36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246" y="3996250"/>
            <a:ext cx="6905666" cy="1942434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bg2"/>
                </a:solidFill>
              </a:rPr>
              <a:t>Prepared</a:t>
            </a:r>
          </a:p>
          <a:p>
            <a:r>
              <a:rPr lang="en-US" i="1" dirty="0">
                <a:solidFill>
                  <a:schemeClr val="bg2"/>
                </a:solidFill>
              </a:rPr>
              <a:t> by </a:t>
            </a:r>
          </a:p>
          <a:p>
            <a:r>
              <a:rPr lang="en-US" i="1" dirty="0">
                <a:solidFill>
                  <a:schemeClr val="bg2"/>
                </a:solidFill>
              </a:rPr>
              <a:t>Group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C219A-3221-471A-DCBA-11B52BF91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130" y="6355830"/>
            <a:ext cx="1885929" cy="4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538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5ABD5-1E18-0E29-E6B9-0EACB727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438237F3-BA13-44BA-7920-B485A0B4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03" y="2107714"/>
            <a:ext cx="7586825" cy="40461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CCA95-B7D7-209E-9AD4-3A561155842B}"/>
              </a:ext>
            </a:extLst>
          </p:cNvPr>
          <p:cNvSpPr txBox="1"/>
          <p:nvPr/>
        </p:nvSpPr>
        <p:spPr>
          <a:xfrm>
            <a:off x="107743" y="566058"/>
            <a:ext cx="1198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2"/>
                </a:solidFill>
              </a:rPr>
              <a:t>CONSULTANT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8D527C-3427-ABBF-3025-EF82F3D731A7}"/>
              </a:ext>
            </a:extLst>
          </p:cNvPr>
          <p:cNvSpPr txBox="1">
            <a:spLocks/>
          </p:cNvSpPr>
          <p:nvPr/>
        </p:nvSpPr>
        <p:spPr>
          <a:xfrm>
            <a:off x="107743" y="1946541"/>
            <a:ext cx="4361360" cy="45522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High Utilization ≠ Always High Revenue</a:t>
            </a:r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b="1" dirty="0"/>
              <a:t>Raymond Blake</a:t>
            </a:r>
            <a:r>
              <a:rPr lang="en-US" dirty="0"/>
              <a:t> highest utilization rate (1.23%), highest hours worked, despite having only 1 year of experience, yet, not in the top 5 by revenue generation</a:t>
            </a:r>
          </a:p>
          <a:p>
            <a:pPr lvl="1"/>
            <a:endParaRPr lang="en-US" dirty="0"/>
          </a:p>
          <a:p>
            <a:r>
              <a:rPr lang="en-US" b="1" dirty="0"/>
              <a:t>High Revenue with Moderate Utilization</a:t>
            </a:r>
            <a:endParaRPr lang="en-US" dirty="0"/>
          </a:p>
          <a:p>
            <a:pPr lvl="1"/>
            <a:r>
              <a:rPr lang="en-US" b="1" dirty="0"/>
              <a:t>Linda Manning</a:t>
            </a:r>
            <a:r>
              <a:rPr lang="en-US" dirty="0"/>
              <a:t> (top revenue generator at $177K) - utilization rate  1.15%,  7 years of experience yet lower hours worked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Mostly working on </a:t>
            </a:r>
            <a:r>
              <a:rPr lang="en-US" b="1" dirty="0"/>
              <a:t>high-value projects</a:t>
            </a:r>
            <a:r>
              <a:rPr lang="en-US" dirty="0"/>
              <a:t> despite not being the most utilized.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5380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FAE7-9873-4939-28A2-47C734FC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7" y="274640"/>
            <a:ext cx="11778342" cy="1358218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CA" b="1" dirty="0"/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3C480-5E60-CCDA-C92C-AA9A6063D3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026002"/>
              </p:ext>
            </p:extLst>
          </p:nvPr>
        </p:nvGraphicFramePr>
        <p:xfrm>
          <a:off x="1262744" y="1851819"/>
          <a:ext cx="10406742" cy="485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86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11963400" cy="903514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Key Insights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951F8BE-2E04-6108-55BA-E35348591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785638"/>
              </p:ext>
            </p:extLst>
          </p:nvPr>
        </p:nvGraphicFramePr>
        <p:xfrm>
          <a:off x="805543" y="1914526"/>
          <a:ext cx="10711543" cy="480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233774"/>
            <a:ext cx="12028714" cy="1148711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Recommendations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60CB6300-BB2F-11F9-49A5-4AA6FE294F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40030"/>
              </p:ext>
            </p:extLst>
          </p:nvPr>
        </p:nvGraphicFramePr>
        <p:xfrm>
          <a:off x="936171" y="1905000"/>
          <a:ext cx="10874829" cy="4865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5229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9" y="208109"/>
            <a:ext cx="11908971" cy="1207034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36041-1306-6036-BD29-408634336C5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345" y="2280863"/>
            <a:ext cx="3610844" cy="4039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" descr="image">
            <a:extLst>
              <a:ext uri="{FF2B5EF4-FFF2-40B4-BE49-F238E27FC236}">
                <a16:creationId xmlns:a16="http://schemas.microsoft.com/office/drawing/2014/main" id="{3DF0BB57-1521-A294-F9A8-5FFB17BC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7360" y="0"/>
            <a:ext cx="3002672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" y="233774"/>
            <a:ext cx="12028714" cy="1148711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OUR TEAM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1EEDA-461C-7534-BD92-48CDD855B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626" y="177443"/>
            <a:ext cx="1943100" cy="723900"/>
          </a:xfrm>
        </p:spPr>
      </p:pic>
      <p:sp>
        <p:nvSpPr>
          <p:cNvPr id="37" name="Freeform 11">
            <a:extLst>
              <a:ext uri="{FF2B5EF4-FFF2-40B4-BE49-F238E27FC236}">
                <a16:creationId xmlns:a16="http://schemas.microsoft.com/office/drawing/2014/main" id="{08C9B6CC-27D4-E4E4-0B3D-5079BFE263DC}"/>
              </a:ext>
            </a:extLst>
          </p:cNvPr>
          <p:cNvSpPr/>
          <p:nvPr/>
        </p:nvSpPr>
        <p:spPr>
          <a:xfrm>
            <a:off x="123350" y="3276307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Mariah Udalor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Team Lead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64" name="Freeform 11">
            <a:extLst>
              <a:ext uri="{FF2B5EF4-FFF2-40B4-BE49-F238E27FC236}">
                <a16:creationId xmlns:a16="http://schemas.microsoft.com/office/drawing/2014/main" id="{20E3FF48-2297-054E-2F92-6D9BA700FC7C}"/>
              </a:ext>
            </a:extLst>
          </p:cNvPr>
          <p:cNvSpPr/>
          <p:nvPr/>
        </p:nvSpPr>
        <p:spPr>
          <a:xfrm>
            <a:off x="2128298" y="3274332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Marjorie Adofo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Asst. Team Lead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67" name="Freeform 11">
            <a:extLst>
              <a:ext uri="{FF2B5EF4-FFF2-40B4-BE49-F238E27FC236}">
                <a16:creationId xmlns:a16="http://schemas.microsoft.com/office/drawing/2014/main" id="{63B84E3F-64E2-0068-91AD-1B842C3748FC}"/>
              </a:ext>
            </a:extLst>
          </p:cNvPr>
          <p:cNvSpPr/>
          <p:nvPr/>
        </p:nvSpPr>
        <p:spPr>
          <a:xfrm>
            <a:off x="4111472" y="3274326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Olubunmi O.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70" name="Freeform 11">
            <a:extLst>
              <a:ext uri="{FF2B5EF4-FFF2-40B4-BE49-F238E27FC236}">
                <a16:creationId xmlns:a16="http://schemas.microsoft.com/office/drawing/2014/main" id="{80A9026C-9686-B576-9C3F-53C535B3A8D4}"/>
              </a:ext>
            </a:extLst>
          </p:cNvPr>
          <p:cNvSpPr/>
          <p:nvPr/>
        </p:nvSpPr>
        <p:spPr>
          <a:xfrm>
            <a:off x="6140170" y="3272351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Priscilla Aihoon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508B7A80-A2C6-CBF4-ED82-4057CC9AEB12}"/>
              </a:ext>
            </a:extLst>
          </p:cNvPr>
          <p:cNvSpPr/>
          <p:nvPr/>
        </p:nvSpPr>
        <p:spPr>
          <a:xfrm>
            <a:off x="8182728" y="3272345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Nurat Lawal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76" name="Freeform 11">
            <a:extLst>
              <a:ext uri="{FF2B5EF4-FFF2-40B4-BE49-F238E27FC236}">
                <a16:creationId xmlns:a16="http://schemas.microsoft.com/office/drawing/2014/main" id="{32CA867A-F49B-1420-323C-42E6272AC52A}"/>
              </a:ext>
            </a:extLst>
          </p:cNvPr>
          <p:cNvSpPr/>
          <p:nvPr/>
        </p:nvSpPr>
        <p:spPr>
          <a:xfrm>
            <a:off x="10187676" y="3270370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Ngozi Oyeka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86" name="Freeform 11">
            <a:extLst>
              <a:ext uri="{FF2B5EF4-FFF2-40B4-BE49-F238E27FC236}">
                <a16:creationId xmlns:a16="http://schemas.microsoft.com/office/drawing/2014/main" id="{4FBD5868-9C06-669C-1EB6-945C86E65E5C}"/>
              </a:ext>
            </a:extLst>
          </p:cNvPr>
          <p:cNvSpPr/>
          <p:nvPr/>
        </p:nvSpPr>
        <p:spPr>
          <a:xfrm>
            <a:off x="1200046" y="5528664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Kemi Erogbogbo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89" name="Freeform 11">
            <a:extLst>
              <a:ext uri="{FF2B5EF4-FFF2-40B4-BE49-F238E27FC236}">
                <a16:creationId xmlns:a16="http://schemas.microsoft.com/office/drawing/2014/main" id="{C3259F02-858A-61AF-26EA-DB71289DE458}"/>
              </a:ext>
            </a:extLst>
          </p:cNvPr>
          <p:cNvSpPr/>
          <p:nvPr/>
        </p:nvSpPr>
        <p:spPr>
          <a:xfrm>
            <a:off x="3183220" y="5528658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Chinonso N.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92" name="Freeform 11">
            <a:extLst>
              <a:ext uri="{FF2B5EF4-FFF2-40B4-BE49-F238E27FC236}">
                <a16:creationId xmlns:a16="http://schemas.microsoft.com/office/drawing/2014/main" id="{2B34185C-9A5D-43E7-37F9-B34BBBA184C0}"/>
              </a:ext>
            </a:extLst>
          </p:cNvPr>
          <p:cNvSpPr/>
          <p:nvPr/>
        </p:nvSpPr>
        <p:spPr>
          <a:xfrm>
            <a:off x="5211918" y="5526683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Bola Akindele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95" name="Freeform 11">
            <a:extLst>
              <a:ext uri="{FF2B5EF4-FFF2-40B4-BE49-F238E27FC236}">
                <a16:creationId xmlns:a16="http://schemas.microsoft.com/office/drawing/2014/main" id="{9FE086A3-6673-EE71-9722-9DCDFEBA7E4C}"/>
              </a:ext>
            </a:extLst>
          </p:cNvPr>
          <p:cNvSpPr/>
          <p:nvPr/>
        </p:nvSpPr>
        <p:spPr>
          <a:xfrm>
            <a:off x="7254476" y="5526677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 err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Micheal</a:t>
            </a:r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1600" b="1" dirty="0" err="1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Eleri</a:t>
            </a:r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sp>
        <p:nvSpPr>
          <p:cNvPr id="98" name="Freeform 11">
            <a:extLst>
              <a:ext uri="{FF2B5EF4-FFF2-40B4-BE49-F238E27FC236}">
                <a16:creationId xmlns:a16="http://schemas.microsoft.com/office/drawing/2014/main" id="{DDE03090-508C-0CC3-76C9-D53EC635CB03}"/>
              </a:ext>
            </a:extLst>
          </p:cNvPr>
          <p:cNvSpPr/>
          <p:nvPr/>
        </p:nvSpPr>
        <p:spPr>
          <a:xfrm>
            <a:off x="9259424" y="5524702"/>
            <a:ext cx="1741075" cy="975373"/>
          </a:xfrm>
          <a:custGeom>
            <a:avLst/>
            <a:gdLst/>
            <a:ahLst/>
            <a:cxnLst/>
            <a:rect l="l" t="t" r="r" b="b"/>
            <a:pathLst>
              <a:path w="973131" h="775629">
                <a:moveTo>
                  <a:pt x="8381" y="0"/>
                </a:moveTo>
                <a:lnTo>
                  <a:pt x="964750" y="0"/>
                </a:lnTo>
                <a:cubicBezTo>
                  <a:pt x="966973" y="0"/>
                  <a:pt x="969105" y="883"/>
                  <a:pt x="970677" y="2455"/>
                </a:cubicBezTo>
                <a:cubicBezTo>
                  <a:pt x="972248" y="4027"/>
                  <a:pt x="973131" y="6158"/>
                  <a:pt x="973131" y="8381"/>
                </a:cubicBezTo>
                <a:lnTo>
                  <a:pt x="973131" y="767248"/>
                </a:lnTo>
                <a:cubicBezTo>
                  <a:pt x="973131" y="769471"/>
                  <a:pt x="972248" y="771603"/>
                  <a:pt x="970677" y="773174"/>
                </a:cubicBezTo>
                <a:cubicBezTo>
                  <a:pt x="969105" y="774746"/>
                  <a:pt x="966973" y="775629"/>
                  <a:pt x="964750" y="775629"/>
                </a:cubicBezTo>
                <a:lnTo>
                  <a:pt x="8381" y="775629"/>
                </a:lnTo>
                <a:cubicBezTo>
                  <a:pt x="6158" y="775629"/>
                  <a:pt x="4027" y="774746"/>
                  <a:pt x="2455" y="773174"/>
                </a:cubicBezTo>
                <a:cubicBezTo>
                  <a:pt x="883" y="771603"/>
                  <a:pt x="0" y="769471"/>
                  <a:pt x="0" y="767248"/>
                </a:cubicBezTo>
                <a:lnTo>
                  <a:pt x="0" y="8381"/>
                </a:lnTo>
                <a:cubicBezTo>
                  <a:pt x="0" y="6158"/>
                  <a:pt x="883" y="4027"/>
                  <a:pt x="2455" y="2455"/>
                </a:cubicBezTo>
                <a:cubicBezTo>
                  <a:pt x="4027" y="883"/>
                  <a:pt x="6158" y="0"/>
                  <a:pt x="8381" y="0"/>
                </a:cubicBezTo>
                <a:close/>
              </a:path>
            </a:pathLst>
          </a:custGeom>
          <a:solidFill>
            <a:schemeClr val="tx1"/>
          </a:solidFill>
          <a:ln w="38100" cap="sq">
            <a:solidFill>
              <a:schemeClr val="bg1"/>
            </a:solidFill>
            <a:prstDash val="solid"/>
            <a:miter/>
          </a:ln>
        </p:spPr>
        <p:txBody>
          <a:bodyPr/>
          <a:lstStyle/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Joy Esivue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  <a:latin typeface="TT Hoves"/>
                <a:ea typeface="TT Hoves"/>
                <a:cs typeface="TT Hoves"/>
                <a:sym typeface="TT Hoves"/>
              </a:rPr>
              <a:t>Data Analyst</a:t>
            </a:r>
          </a:p>
          <a:p>
            <a:pPr algn="ctr"/>
            <a:endParaRPr lang="en-US" sz="16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  <a:p>
            <a:endParaRPr lang="en-US" sz="1600" dirty="0"/>
          </a:p>
        </p:txBody>
      </p:sp>
      <p:grpSp>
        <p:nvGrpSpPr>
          <p:cNvPr id="103" name="Group 23">
            <a:extLst>
              <a:ext uri="{FF2B5EF4-FFF2-40B4-BE49-F238E27FC236}">
                <a16:creationId xmlns:a16="http://schemas.microsoft.com/office/drawing/2014/main" id="{CBB7E35B-BF53-F07F-96D0-6D4133149DFF}"/>
              </a:ext>
            </a:extLst>
          </p:cNvPr>
          <p:cNvGrpSpPr/>
          <p:nvPr/>
        </p:nvGrpSpPr>
        <p:grpSpPr>
          <a:xfrm>
            <a:off x="2379760" y="2276867"/>
            <a:ext cx="1241420" cy="1290865"/>
            <a:chOff x="0" y="0"/>
            <a:chExt cx="812800" cy="812800"/>
          </a:xfrm>
        </p:grpSpPr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1DF00717-A451-2268-F5F3-65DD107D8D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t="-16710" b="-1671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28">
            <a:extLst>
              <a:ext uri="{FF2B5EF4-FFF2-40B4-BE49-F238E27FC236}">
                <a16:creationId xmlns:a16="http://schemas.microsoft.com/office/drawing/2014/main" id="{D85EE7C4-B3E3-D85C-83A6-AF0986B64872}"/>
              </a:ext>
            </a:extLst>
          </p:cNvPr>
          <p:cNvGrpSpPr/>
          <p:nvPr/>
        </p:nvGrpSpPr>
        <p:grpSpPr>
          <a:xfrm>
            <a:off x="6371676" y="2264100"/>
            <a:ext cx="1283951" cy="1297695"/>
            <a:chOff x="0" y="0"/>
            <a:chExt cx="812800" cy="812800"/>
          </a:xfrm>
        </p:grpSpPr>
        <p:sp>
          <p:nvSpPr>
            <p:cNvPr id="106" name="Freeform 29">
              <a:extLst>
                <a:ext uri="{FF2B5EF4-FFF2-40B4-BE49-F238E27FC236}">
                  <a16:creationId xmlns:a16="http://schemas.microsoft.com/office/drawing/2014/main" id="{D23F1784-9667-DF59-EBDA-35A273EDCFD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t="-1520" b="-152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18">
            <a:extLst>
              <a:ext uri="{FF2B5EF4-FFF2-40B4-BE49-F238E27FC236}">
                <a16:creationId xmlns:a16="http://schemas.microsoft.com/office/drawing/2014/main" id="{4953DC8F-DC95-01DD-B99A-44F2196EB887}"/>
              </a:ext>
            </a:extLst>
          </p:cNvPr>
          <p:cNvGrpSpPr/>
          <p:nvPr/>
        </p:nvGrpSpPr>
        <p:grpSpPr>
          <a:xfrm>
            <a:off x="8442758" y="2266810"/>
            <a:ext cx="1246910" cy="1297695"/>
            <a:chOff x="0" y="0"/>
            <a:chExt cx="812800" cy="812800"/>
          </a:xfrm>
        </p:grpSpPr>
        <p:sp>
          <p:nvSpPr>
            <p:cNvPr id="108" name="Freeform 19">
              <a:extLst>
                <a:ext uri="{FF2B5EF4-FFF2-40B4-BE49-F238E27FC236}">
                  <a16:creationId xmlns:a16="http://schemas.microsoft.com/office/drawing/2014/main" id="{830544EF-CE72-C064-32C1-FE23BCAFB76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t="-16666" b="-16666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7F0CD2E0-A69D-D99C-F56A-3080CE192AB9}"/>
              </a:ext>
            </a:extLst>
          </p:cNvPr>
          <p:cNvGrpSpPr/>
          <p:nvPr/>
        </p:nvGrpSpPr>
        <p:grpSpPr>
          <a:xfrm>
            <a:off x="370632" y="2264100"/>
            <a:ext cx="1263684" cy="1297695"/>
            <a:chOff x="0" y="0"/>
            <a:chExt cx="812800" cy="812800"/>
          </a:xfrm>
        </p:grpSpPr>
        <p:sp>
          <p:nvSpPr>
            <p:cNvPr id="4" name="Freeform 19">
              <a:extLst>
                <a:ext uri="{FF2B5EF4-FFF2-40B4-BE49-F238E27FC236}">
                  <a16:creationId xmlns:a16="http://schemas.microsoft.com/office/drawing/2014/main" id="{1BF7B70B-1A60-25C5-DD9B-25076BF680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t="-15306" b="-15306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C52F6FAE-BA85-95E5-D83B-344951B36040}"/>
              </a:ext>
            </a:extLst>
          </p:cNvPr>
          <p:cNvGrpSpPr/>
          <p:nvPr/>
        </p:nvGrpSpPr>
        <p:grpSpPr>
          <a:xfrm>
            <a:off x="7475128" y="4531199"/>
            <a:ext cx="1317822" cy="1284928"/>
            <a:chOff x="0" y="0"/>
            <a:chExt cx="812800" cy="812800"/>
          </a:xfrm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3A7C8190-34DA-AFEC-C2EC-DA53EB2AB1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3919" t="-16230" r="-4502" b="-2123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838C9C29-F2EB-4E02-AA64-80987F641748}"/>
              </a:ext>
            </a:extLst>
          </p:cNvPr>
          <p:cNvGrpSpPr/>
          <p:nvPr/>
        </p:nvGrpSpPr>
        <p:grpSpPr>
          <a:xfrm>
            <a:off x="5414422" y="4531199"/>
            <a:ext cx="1345321" cy="1295578"/>
            <a:chOff x="0" y="0"/>
            <a:chExt cx="812800" cy="812800"/>
          </a:xfrm>
        </p:grpSpPr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ED1B15C5-DD6B-1774-DABB-6C88277C601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t="-1457" b="-1457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3">
            <a:extLst>
              <a:ext uri="{FF2B5EF4-FFF2-40B4-BE49-F238E27FC236}">
                <a16:creationId xmlns:a16="http://schemas.microsoft.com/office/drawing/2014/main" id="{12344FA0-0A7B-F47F-5891-335D9A13C98B}"/>
              </a:ext>
            </a:extLst>
          </p:cNvPr>
          <p:cNvGrpSpPr/>
          <p:nvPr/>
        </p:nvGrpSpPr>
        <p:grpSpPr>
          <a:xfrm>
            <a:off x="4347937" y="2264390"/>
            <a:ext cx="1283951" cy="1290865"/>
            <a:chOff x="0" y="0"/>
            <a:chExt cx="812800" cy="812800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00ACF677-BCE4-9B92-89A6-5A8462C01F1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1"/>
              <a:stretch>
                <a:fillRect t="-17171" b="-32828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7B3A1BA1-9934-3F63-2BC5-4E8BACC348AB}"/>
              </a:ext>
            </a:extLst>
          </p:cNvPr>
          <p:cNvGrpSpPr/>
          <p:nvPr/>
        </p:nvGrpSpPr>
        <p:grpSpPr>
          <a:xfrm>
            <a:off x="1409256" y="4531199"/>
            <a:ext cx="1345321" cy="1284928"/>
            <a:chOff x="0" y="0"/>
            <a:chExt cx="812800" cy="812800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211729D0-A905-222E-3D4E-29AC008459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">
            <a:extLst>
              <a:ext uri="{FF2B5EF4-FFF2-40B4-BE49-F238E27FC236}">
                <a16:creationId xmlns:a16="http://schemas.microsoft.com/office/drawing/2014/main" id="{DE24F658-4B81-35E0-965E-F385854E05BD}"/>
              </a:ext>
            </a:extLst>
          </p:cNvPr>
          <p:cNvGrpSpPr/>
          <p:nvPr/>
        </p:nvGrpSpPr>
        <p:grpSpPr>
          <a:xfrm>
            <a:off x="10410343" y="2276868"/>
            <a:ext cx="1322745" cy="1278388"/>
            <a:chOff x="0" y="0"/>
            <a:chExt cx="812800" cy="812800"/>
          </a:xfrm>
        </p:grpSpPr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D1A0F925-FD45-9627-5706-75CC39E513E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-7406" t="-24838" r="-5167" b="-23006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23">
            <a:extLst>
              <a:ext uri="{FF2B5EF4-FFF2-40B4-BE49-F238E27FC236}">
                <a16:creationId xmlns:a16="http://schemas.microsoft.com/office/drawing/2014/main" id="{CA9FC2E6-EB43-FEC8-E242-CF5D52DACA28}"/>
              </a:ext>
            </a:extLst>
          </p:cNvPr>
          <p:cNvGrpSpPr/>
          <p:nvPr/>
        </p:nvGrpSpPr>
        <p:grpSpPr>
          <a:xfrm>
            <a:off x="9480939" y="4531199"/>
            <a:ext cx="1317822" cy="1284928"/>
            <a:chOff x="0" y="0"/>
            <a:chExt cx="812800" cy="812800"/>
          </a:xfrm>
        </p:grpSpPr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E870800B-D205-66C7-6B93-2B445719C20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t="-13471" b="-13471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DECEA807-FA6D-8912-7324-A2D4BA139C51}"/>
              </a:ext>
            </a:extLst>
          </p:cNvPr>
          <p:cNvGrpSpPr/>
          <p:nvPr/>
        </p:nvGrpSpPr>
        <p:grpSpPr>
          <a:xfrm>
            <a:off x="3385435" y="4531200"/>
            <a:ext cx="1345321" cy="1284928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0CBF1-ED42-C56B-D036-577FFABC1B0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5"/>
              <a:stretch>
                <a:fillRect l="-12721" t="-7515" r="-12202" b="-17782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065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89341 -0.24861" pathEditMode="relative" ptsTypes="AA">
                                      <p:cBhvr>
                                        <p:cTn id="6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89341 -0.24861 L 0.3177 0.1745" pathEditMode="relative" ptsTypes="AA">
                                      <p:cBhvr>
                                        <p:cTn id="11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3177 0.1745 L -0.23191 0.24861" pathEditMode="relative" ptsTypes="AA">
                                      <p:cBhvr>
                                        <p:cTn id="14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23191 0.24861 L -0.62654 0.24861" pathEditMode="relative" ptsTypes="AA">
                                      <p:cBhvr>
                                        <p:cTn id="17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62654 0.24861 L -0.92328 -0.24861" pathEditMode="relative" ptsTypes="AA">
                                      <p:cBhvr>
                                        <p:cTn id="20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92328 -0.24861 L -0.51884 -0.24861" pathEditMode="relative" ptsTypes="AA">
                                      <p:cBhvr>
                                        <p:cTn id="23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51884 -0.24861 L 0.05156 -0.24861" pathEditMode="relative" ptsTypes="AA">
                                      <p:cBhvr>
                                        <p:cTn id="26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0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5156 -0.24861 L 0 0" pathEditMode="relative" ptsTypes="AA">
                                      <p:cBhvr>
                                        <p:cTn id="29" dur="30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31" dur="30000" fill="hold"/>
                                        <p:tgtEl>
                                          <p:spTgt spid="10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34" dur="5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4" y="403318"/>
            <a:ext cx="11908971" cy="1207034"/>
          </a:xfrm>
        </p:spPr>
        <p:txBody>
          <a:bodyPr anchor="b">
            <a:normAutofit/>
          </a:bodyPr>
          <a:lstStyle/>
          <a:p>
            <a:pPr algn="ctr"/>
            <a:r>
              <a:rPr lang="en-CA" b="1" dirty="0"/>
              <a:t>Q&amp;A</a:t>
            </a:r>
          </a:p>
        </p:txBody>
      </p:sp>
      <p:sp>
        <p:nvSpPr>
          <p:cNvPr id="6" name="Freeform 25">
            <a:extLst>
              <a:ext uri="{FF2B5EF4-FFF2-40B4-BE49-F238E27FC236}">
                <a16:creationId xmlns:a16="http://schemas.microsoft.com/office/drawing/2014/main" id="{BF92142D-0ABC-96DE-4E89-CD1F4041DF1C}"/>
              </a:ext>
            </a:extLst>
          </p:cNvPr>
          <p:cNvSpPr/>
          <p:nvPr/>
        </p:nvSpPr>
        <p:spPr>
          <a:xfrm>
            <a:off x="3667874" y="2190674"/>
            <a:ext cx="4613096" cy="4014918"/>
          </a:xfrm>
          <a:custGeom>
            <a:avLst/>
            <a:gdLst/>
            <a:ahLst/>
            <a:cxnLst/>
            <a:rect l="l" t="t" r="r" b="b"/>
            <a:pathLst>
              <a:path w="5863082" h="5863082">
                <a:moveTo>
                  <a:pt x="0" y="0"/>
                </a:moveTo>
                <a:lnTo>
                  <a:pt x="5863082" y="0"/>
                </a:lnTo>
                <a:lnTo>
                  <a:pt x="5863082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21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E91E5-E3BA-E603-BC41-0E0D5013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TABLE OF CONTENTS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Content Placeholder 2">
            <a:extLst>
              <a:ext uri="{FF2B5EF4-FFF2-40B4-BE49-F238E27FC236}">
                <a16:creationId xmlns:a16="http://schemas.microsoft.com/office/drawing/2014/main" id="{2F6CFE16-D75B-BA97-FB7F-19DA64BCA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6185812"/>
              </p:ext>
            </p:extLst>
          </p:nvPr>
        </p:nvGraphicFramePr>
        <p:xfrm>
          <a:off x="4381668" y="482600"/>
          <a:ext cx="6605331" cy="589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29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72CD-1907-7CCB-94E0-E8EE3133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82C4-FBEF-E7C8-582C-97AE34B3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43" y="2575806"/>
            <a:ext cx="6820346" cy="3578415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$5.13M vs Budget $7.75M →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–33.8% variance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150 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Consultants: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100 | Avg. Billing Rate: $138/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Utilization: 43%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Service: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Strategy ($2.52M) |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Legal Compliance ($0.91M)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Client: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Anderson Group (20% of revenue)</a:t>
            </a:r>
          </a:p>
          <a:p>
            <a:pPr algn="just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Risk: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Decline in hours worked (–10% over the period under review) &amp; uneven utilization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BD122C77-6D1D-0E83-D993-ECD039C4A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5873" y="1986069"/>
            <a:ext cx="3791601" cy="379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4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CA0F89-AFDE-6DC8-EA4F-229FC690F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8" y="123585"/>
            <a:ext cx="11625943" cy="66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656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27BA-51E0-565F-C904-CFA7E8D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BFE4-3460-5BEB-3C8D-6E5B7ABAD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090" y="1988420"/>
            <a:ext cx="4920848" cy="743094"/>
          </a:xfrm>
        </p:spPr>
        <p:txBody>
          <a:bodyPr/>
          <a:lstStyle/>
          <a:p>
            <a:r>
              <a:rPr lang="en-US" dirty="0"/>
              <a:t>📊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Overview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F4FA-EB79-B026-B4A5-994FECDFE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4597" y="2471285"/>
            <a:ext cx="5249678" cy="2205645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$5.13M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Budget: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$7.75M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Variance: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–$2.62M (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–33.8%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Utilization: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93.9% (Target: 100%)</a:t>
            </a: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Projects Utilization: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82.4% (Gap: 17.6%)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05328-D4EC-2F70-BC31-3F01941AB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     </a:t>
            </a:r>
          </a:p>
        </p:txBody>
      </p:sp>
      <p:pic>
        <p:nvPicPr>
          <p:cNvPr id="8" name="Content Placeholder 7" descr="A graph showing the cost of a company&#10;&#10;AI-generated content may be incorrect.">
            <a:extLst>
              <a:ext uri="{FF2B5EF4-FFF2-40B4-BE49-F238E27FC236}">
                <a16:creationId xmlns:a16="http://schemas.microsoft.com/office/drawing/2014/main" id="{1C774619-F2CA-6463-89F9-D3F35C7632C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56686" y="2003410"/>
            <a:ext cx="4920848" cy="2463664"/>
          </a:xfrm>
          <a:prstGeom prst="rect">
            <a:avLst/>
          </a:prstGeom>
          <a:solidFill>
            <a:schemeClr val="tx1">
              <a:alpha val="0"/>
            </a:schemeClr>
          </a:solidFill>
        </p:spPr>
      </p:pic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C67CEC25-94E9-D8A0-C112-0FB25C7184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3683264"/>
              </p:ext>
            </p:extLst>
          </p:nvPr>
        </p:nvGraphicFramePr>
        <p:xfrm>
          <a:off x="329778" y="4467073"/>
          <a:ext cx="11452485" cy="2862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106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03445F7-FD8B-494B-8F82-8DFCE98D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96D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26A9BA-045C-45E7-AF03-BAE3E00A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CA0083B5-5786-538C-A49A-975DF26216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3"/>
          <a:stretch>
            <a:fillRect/>
          </a:stretch>
        </p:blipFill>
        <p:spPr>
          <a:xfrm>
            <a:off x="629587" y="544537"/>
            <a:ext cx="10972800" cy="57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6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028" y="391886"/>
            <a:ext cx="11789229" cy="1099457"/>
          </a:xfrm>
        </p:spPr>
        <p:txBody>
          <a:bodyPr>
            <a:noAutofit/>
          </a:bodyPr>
          <a:lstStyle/>
          <a:p>
            <a:pPr algn="ctr"/>
            <a:r>
              <a:rPr lang="en-CA" b="1" dirty="0"/>
              <a:t>Monthly trend for projects workload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63CC888-DECA-8B0F-D64F-249881B7BF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658447"/>
              </p:ext>
            </p:extLst>
          </p:nvPr>
        </p:nvGraphicFramePr>
        <p:xfrm>
          <a:off x="123291" y="1952090"/>
          <a:ext cx="11907872" cy="4632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32CC091-89A0-F3E5-9813-13E9F04B8BE4}"/>
              </a:ext>
            </a:extLst>
          </p:cNvPr>
          <p:cNvSpPr txBox="1"/>
          <p:nvPr/>
        </p:nvSpPr>
        <p:spPr>
          <a:xfrm>
            <a:off x="5606142" y="5323114"/>
            <a:ext cx="7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247A-FE84-7BFE-D53B-64E157B5DA25}"/>
              </a:ext>
            </a:extLst>
          </p:cNvPr>
          <p:cNvSpPr txBox="1"/>
          <p:nvPr/>
        </p:nvSpPr>
        <p:spPr>
          <a:xfrm>
            <a:off x="10820400" y="5323114"/>
            <a:ext cx="751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2025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3C195E-0210-73B2-5FAD-82D680835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519937"/>
              </p:ext>
            </p:extLst>
          </p:nvPr>
        </p:nvGraphicFramePr>
        <p:xfrm>
          <a:off x="236460" y="1952090"/>
          <a:ext cx="3448094" cy="2387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3D122-A9BC-7F15-D956-1CD9706A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B039E-F123-3A47-8B6B-F37F92EF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&amp; PROJECT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85F6-C26B-F0D5-61A0-B69A24609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959367"/>
            <a:ext cx="7280678" cy="5336498"/>
          </a:xfrm>
        </p:spPr>
        <p:txBody>
          <a:bodyPr anchor="ctr">
            <a:normAutofit lnSpcReduction="10000"/>
          </a:bodyPr>
          <a:lstStyle/>
          <a:p>
            <a:pPr marL="0" indent="0" algn="just">
              <a:buNone/>
            </a:pP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🏢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Revenue Insights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Client: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Anderson Group – $148.6K (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20% of total revenue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Client: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Benson LLC – $30.1K (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4.048% of total revenue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is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concentrated among top 3–5 clients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💡 Key Insights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 concentration poses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risk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delivery momentum in mid-2024, but workload has since declined. </a:t>
            </a:r>
          </a:p>
          <a:p>
            <a:pPr algn="just"/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to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client base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stabilize project pipeline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sustain growth.</a:t>
            </a:r>
          </a:p>
          <a:p>
            <a:pPr marL="0" indent="0" algn="just">
              <a:buNone/>
            </a:pP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Takeaway</a:t>
            </a:r>
          </a:p>
          <a:p>
            <a:pPr marL="0" indent="0" algn="just">
              <a:buNone/>
            </a:pP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Projects are being delivered, but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declining workload and reliance on top clients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highlight the need for </a:t>
            </a:r>
            <a:r>
              <a:rPr lang="en-US" sz="19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diversification and pipeline management</a:t>
            </a:r>
            <a:r>
              <a:rPr lang="en-US" sz="19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93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graph&#10;&#10;AI-generated content may be incorrect.">
            <a:extLst>
              <a:ext uri="{FF2B5EF4-FFF2-40B4-BE49-F238E27FC236}">
                <a16:creationId xmlns:a16="http://schemas.microsoft.com/office/drawing/2014/main" id="{23B82E01-EE7E-1486-ED92-3010EF92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872344"/>
            <a:ext cx="8295127" cy="464526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814626-B08F-4EE3-3DDE-F81023A51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3" y="1872344"/>
            <a:ext cx="3865543" cy="4985656"/>
          </a:xfrm>
        </p:spPr>
        <p:txBody>
          <a:bodyPr>
            <a:normAutofit/>
          </a:bodyPr>
          <a:lstStyle/>
          <a:p>
            <a:r>
              <a:rPr lang="en-US" sz="2000" b="1" dirty="0"/>
              <a:t>Top 3 Consultants by Utilization </a:t>
            </a:r>
            <a:r>
              <a:rPr lang="en-US" sz="2000" dirty="0"/>
              <a:t>- Raymond Blake — 1.23%, John Johnson — 1.18%, Sean Mckinney — 0.90%</a:t>
            </a:r>
          </a:p>
          <a:p>
            <a:endParaRPr lang="en-US" sz="2000" dirty="0"/>
          </a:p>
          <a:p>
            <a:r>
              <a:rPr lang="en-CA" sz="2000" b="1" dirty="0"/>
              <a:t>Consultants with Lowest Utilization - </a:t>
            </a:r>
            <a:r>
              <a:rPr lang="en-CA" sz="2000" dirty="0"/>
              <a:t>Donna McDowell — 0.02%, Monique Moore — 0.05%, Hannah Drake — 0.06%</a:t>
            </a:r>
          </a:p>
          <a:p>
            <a:endParaRPr lang="en-CA" sz="2000" dirty="0"/>
          </a:p>
          <a:p>
            <a:r>
              <a:rPr lang="en-US" sz="2000" b="1" dirty="0"/>
              <a:t>Top 3 Consultants by Revenue generation </a:t>
            </a:r>
            <a:r>
              <a:rPr lang="en-US" sz="2000" dirty="0"/>
              <a:t>– Linda Manning — 1.15%, Kimberly Boone — 0.97%, Patrick Brennan — 0.92%</a:t>
            </a:r>
          </a:p>
          <a:p>
            <a:endParaRPr lang="en-CA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D8E5BB-A244-B508-E392-4DA58975AE8E}"/>
              </a:ext>
            </a:extLst>
          </p:cNvPr>
          <p:cNvSpPr txBox="1"/>
          <p:nvPr/>
        </p:nvSpPr>
        <p:spPr>
          <a:xfrm>
            <a:off x="107743" y="566058"/>
            <a:ext cx="1198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b="1" dirty="0">
                <a:solidFill>
                  <a:schemeClr val="bg2"/>
                </a:solidFill>
              </a:rPr>
              <a:t>CONSULTANT ANALYSIS</a:t>
            </a:r>
          </a:p>
        </p:txBody>
      </p:sp>
    </p:spTree>
    <p:extLst>
      <p:ext uri="{BB962C8B-B14F-4D97-AF65-F5344CB8AC3E}">
        <p14:creationId xmlns:p14="http://schemas.microsoft.com/office/powerpoint/2010/main" val="2544658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Expert Edge Theme">
      <a:dk1>
        <a:srgbClr val="F36023"/>
      </a:dk1>
      <a:lt1>
        <a:srgbClr val="4D3691"/>
      </a:lt1>
      <a:dk2>
        <a:srgbClr val="FFFFFF"/>
      </a:dk2>
      <a:lt2>
        <a:srgbClr val="91410E"/>
      </a:lt2>
      <a:accent1>
        <a:srgbClr val="959595"/>
      </a:accent1>
      <a:accent2>
        <a:srgbClr val="F36023"/>
      </a:accent2>
      <a:accent3>
        <a:srgbClr val="4D3691"/>
      </a:accent3>
      <a:accent4>
        <a:srgbClr val="FFFFFF"/>
      </a:accent4>
      <a:accent5>
        <a:srgbClr val="91410E"/>
      </a:accent5>
      <a:accent6>
        <a:srgbClr val="959595"/>
      </a:accent6>
      <a:hlink>
        <a:srgbClr val="F36023"/>
      </a:hlink>
      <a:folHlink>
        <a:srgbClr val="4D3691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2136</TotalTime>
  <Words>920</Words>
  <Application>Microsoft Macintosh PowerPoint</Application>
  <PresentationFormat>Widescreen</PresentationFormat>
  <Paragraphs>142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Calibri</vt:lpstr>
      <vt:lpstr>Corbel</vt:lpstr>
      <vt:lpstr>Montserrat Ultra-Bold</vt:lpstr>
      <vt:lpstr>TT Hoves</vt:lpstr>
      <vt:lpstr>Wingdings</vt:lpstr>
      <vt:lpstr>Banded</vt:lpstr>
      <vt:lpstr>Expertedge Project Performance &amp; Insights</vt:lpstr>
      <vt:lpstr>TABLE OF CONTENTS</vt:lpstr>
      <vt:lpstr>EXECUTIVE SUMMARY</vt:lpstr>
      <vt:lpstr>PowerPoint Presentation</vt:lpstr>
      <vt:lpstr>Revenue analysis</vt:lpstr>
      <vt:lpstr>PowerPoint Presentation</vt:lpstr>
      <vt:lpstr>Monthly trend for projects workload</vt:lpstr>
      <vt:lpstr>CLIENT &amp; PROJECT ANALYSIS</vt:lpstr>
      <vt:lpstr>PowerPoint Presentation</vt:lpstr>
      <vt:lpstr>PowerPoint Presentation</vt:lpstr>
      <vt:lpstr>Key Insights</vt:lpstr>
      <vt:lpstr>Key Insights</vt:lpstr>
      <vt:lpstr>Recommendations</vt:lpstr>
      <vt:lpstr>THANK YOU</vt:lpstr>
      <vt:lpstr>OUR TEAM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Expertedge Project Performance &amp; Insights</dc:title>
  <dc:creator>Ebube Onyejekwulum</dc:creator>
  <cp:lastModifiedBy>Priscilla Aihoon</cp:lastModifiedBy>
  <cp:revision>30</cp:revision>
  <dcterms:created xsi:type="dcterms:W3CDTF">2025-10-01T16:33:42Z</dcterms:created>
  <dcterms:modified xsi:type="dcterms:W3CDTF">2025-10-15T01:29:59Z</dcterms:modified>
</cp:coreProperties>
</file>