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b6ab48849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b6ab488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9590c24bc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9590c2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6ab48849_0_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b6ab488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b6ab4884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b6ab4884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3f1a5ea62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3f1a5ea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b6ab48849_0_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b6ab488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b6ab4884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b6ab488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3f1a5ea62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3f1a5ea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3f1a5ea62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3f1a5e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b6ab48849_0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b6ab488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46433"/>
            <a:ext cx="85206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B5394"/>
                </a:solidFill>
                <a:latin typeface="Trebuchet MS"/>
                <a:ea typeface="Trebuchet MS"/>
                <a:cs typeface="Trebuchet MS"/>
                <a:sym typeface="Trebuchet MS"/>
              </a:rPr>
              <a:t>LLMs in Action: Developing a COM AI Player for an Interactive Tic-Tac-Toe Game using OpenAI Developer API</a:t>
            </a:r>
            <a:endParaRPr b="1" sz="2200">
              <a:solidFill>
                <a:srgbClr val="0B5394"/>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200">
              <a:solidFill>
                <a:srgbClr val="0B5394"/>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rgbClr val="0B5394"/>
              </a:solidFill>
              <a:latin typeface="Trebuchet MS"/>
              <a:ea typeface="Trebuchet MS"/>
              <a:cs typeface="Trebuchet MS"/>
              <a:sym typeface="Trebuchet MS"/>
            </a:endParaRPr>
          </a:p>
        </p:txBody>
      </p:sp>
      <p:sp>
        <p:nvSpPr>
          <p:cNvPr id="55" name="Google Shape;55;p13"/>
          <p:cNvSpPr txBox="1"/>
          <p:nvPr>
            <p:ph idx="1" type="body"/>
          </p:nvPr>
        </p:nvSpPr>
        <p:spPr>
          <a:xfrm>
            <a:off x="311700" y="4424500"/>
            <a:ext cx="8520600" cy="16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Trebuchet MS"/>
                <a:ea typeface="Trebuchet MS"/>
                <a:cs typeface="Trebuchet MS"/>
                <a:sym typeface="Trebuchet MS"/>
              </a:rPr>
              <a:t>Priscilla Emasoga</a:t>
            </a:r>
            <a:endParaRPr>
              <a:solidFill>
                <a:srgbClr val="434343"/>
              </a:solidFill>
              <a:latin typeface="Trebuchet MS"/>
              <a:ea typeface="Trebuchet MS"/>
              <a:cs typeface="Trebuchet MS"/>
              <a:sym typeface="Trebuchet MS"/>
            </a:endParaRPr>
          </a:p>
          <a:p>
            <a:pPr indent="0" lvl="0" marL="0" rtl="0" algn="l">
              <a:spcBef>
                <a:spcPts val="1200"/>
              </a:spcBef>
              <a:spcAft>
                <a:spcPts val="0"/>
              </a:spcAft>
              <a:buNone/>
            </a:pPr>
            <a:r>
              <a:t/>
            </a:r>
            <a:endParaRPr sz="1200">
              <a:solidFill>
                <a:srgbClr val="434343"/>
              </a:solidFill>
              <a:latin typeface="Trebuchet MS"/>
              <a:ea typeface="Trebuchet MS"/>
              <a:cs typeface="Trebuchet MS"/>
              <a:sym typeface="Trebuchet MS"/>
            </a:endParaRPr>
          </a:p>
          <a:p>
            <a:pPr indent="0" lvl="0" marL="0" rtl="0" algn="l">
              <a:spcBef>
                <a:spcPts val="0"/>
              </a:spcBef>
              <a:spcAft>
                <a:spcPts val="0"/>
              </a:spcAft>
              <a:buNone/>
            </a:pPr>
            <a:r>
              <a:rPr lang="en" sz="1200">
                <a:solidFill>
                  <a:srgbClr val="434343"/>
                </a:solidFill>
                <a:latin typeface="Trebuchet MS"/>
                <a:ea typeface="Trebuchet MS"/>
                <a:cs typeface="Trebuchet MS"/>
                <a:sym typeface="Trebuchet MS"/>
              </a:rPr>
              <a:t>COM3550 Undergraduate Ambassadors Scheme</a:t>
            </a:r>
            <a:endParaRPr sz="1200">
              <a:solidFill>
                <a:srgbClr val="434343"/>
              </a:solidFill>
              <a:latin typeface="Trebuchet MS"/>
              <a:ea typeface="Trebuchet MS"/>
              <a:cs typeface="Trebuchet MS"/>
              <a:sym typeface="Trebuchet MS"/>
            </a:endParaRPr>
          </a:p>
          <a:p>
            <a:pPr indent="0" lvl="0" marL="0" rtl="0" algn="l">
              <a:spcBef>
                <a:spcPts val="0"/>
              </a:spcBef>
              <a:spcAft>
                <a:spcPts val="0"/>
              </a:spcAft>
              <a:buNone/>
            </a:pPr>
            <a:r>
              <a:rPr lang="en" sz="1200">
                <a:solidFill>
                  <a:srgbClr val="434343"/>
                </a:solidFill>
                <a:latin typeface="Trebuchet MS"/>
                <a:ea typeface="Trebuchet MS"/>
                <a:cs typeface="Trebuchet MS"/>
                <a:sym typeface="Trebuchet MS"/>
              </a:rPr>
              <a:t>University of Sheffield</a:t>
            </a:r>
            <a:endParaRPr sz="1200">
              <a:solidFill>
                <a:srgbClr val="434343"/>
              </a:solidFill>
              <a:latin typeface="Trebuchet MS"/>
              <a:ea typeface="Trebuchet MS"/>
              <a:cs typeface="Trebuchet MS"/>
              <a:sym typeface="Trebuchet MS"/>
            </a:endParaRPr>
          </a:p>
        </p:txBody>
      </p:sp>
      <p:sp>
        <p:nvSpPr>
          <p:cNvPr id="56" name="Google Shape;56;p13"/>
          <p:cNvSpPr txBox="1"/>
          <p:nvPr>
            <p:ph type="title"/>
          </p:nvPr>
        </p:nvSpPr>
        <p:spPr>
          <a:xfrm>
            <a:off x="367700" y="3295350"/>
            <a:ext cx="8520600" cy="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B5394"/>
                </a:solidFill>
                <a:latin typeface="Trebuchet MS"/>
                <a:ea typeface="Trebuchet MS"/>
                <a:cs typeface="Trebuchet MS"/>
                <a:sym typeface="Trebuchet MS"/>
              </a:rPr>
              <a:t>Lesson 0: Course Overview</a:t>
            </a:r>
            <a:endParaRPr b="1" sz="2000">
              <a:solidFill>
                <a:srgbClr val="0B5394"/>
              </a:solidFill>
              <a:latin typeface="Trebuchet MS"/>
              <a:ea typeface="Trebuchet MS"/>
              <a:cs typeface="Trebuchet MS"/>
              <a:sym typeface="Trebuchet MS"/>
            </a:endParaRPr>
          </a:p>
        </p:txBody>
      </p:sp>
      <p:cxnSp>
        <p:nvCxnSpPr>
          <p:cNvPr id="57" name="Google Shape;57;p13"/>
          <p:cNvCxnSpPr/>
          <p:nvPr/>
        </p:nvCxnSpPr>
        <p:spPr>
          <a:xfrm>
            <a:off x="485900" y="3903067"/>
            <a:ext cx="8284200" cy="0"/>
          </a:xfrm>
          <a:prstGeom prst="straightConnector1">
            <a:avLst/>
          </a:prstGeom>
          <a:noFill/>
          <a:ln cap="flat" cmpd="sng" w="9525">
            <a:solidFill>
              <a:srgbClr val="B45F06"/>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2"/>
          <p:cNvSpPr txBox="1"/>
          <p:nvPr/>
        </p:nvSpPr>
        <p:spPr>
          <a:xfrm>
            <a:off x="805775" y="1785717"/>
            <a:ext cx="7905000" cy="464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Your Performance in Practical Sessions</a:t>
            </a:r>
            <a:endParaRPr sz="16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End of Project Multiple Choice Quiz</a:t>
            </a:r>
            <a:endParaRPr sz="16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Anonymous Feedback Surveys</a:t>
            </a:r>
            <a:endParaRPr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sz="1600">
              <a:solidFill>
                <a:schemeClr val="dk1"/>
              </a:solidFill>
              <a:latin typeface="Trebuchet MS"/>
              <a:ea typeface="Trebuchet MS"/>
              <a:cs typeface="Trebuchet MS"/>
              <a:sym typeface="Trebuchet MS"/>
            </a:endParaRPr>
          </a:p>
        </p:txBody>
      </p:sp>
      <p:sp>
        <p:nvSpPr>
          <p:cNvPr id="139" name="Google Shape;139;p22"/>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Evaluation</a:t>
            </a:r>
            <a:endParaRPr b="1" sz="2200">
              <a:solidFill>
                <a:schemeClr val="lt2"/>
              </a:solidFill>
              <a:latin typeface="Trebuchet MS"/>
              <a:ea typeface="Trebuchet MS"/>
              <a:cs typeface="Trebuchet MS"/>
              <a:sym typeface="Trebuchet MS"/>
            </a:endParaRPr>
          </a:p>
        </p:txBody>
      </p:sp>
      <p:sp>
        <p:nvSpPr>
          <p:cNvPr id="140" name="Google Shape;140;p22"/>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41" name="Google Shape;141;p22"/>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8/9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23"/>
          <p:cNvCxnSpPr/>
          <p:nvPr/>
        </p:nvCxnSpPr>
        <p:spPr>
          <a:xfrm>
            <a:off x="2252025" y="3492233"/>
            <a:ext cx="5084400" cy="0"/>
          </a:xfrm>
          <a:prstGeom prst="straightConnector1">
            <a:avLst/>
          </a:prstGeom>
          <a:noFill/>
          <a:ln cap="flat" cmpd="sng" w="9525">
            <a:solidFill>
              <a:srgbClr val="B45F06"/>
            </a:solidFill>
            <a:prstDash val="solid"/>
            <a:round/>
            <a:headEnd len="med" w="med" type="none"/>
            <a:tailEnd len="med" w="med" type="none"/>
          </a:ln>
        </p:spPr>
      </p:cxnSp>
      <p:sp>
        <p:nvSpPr>
          <p:cNvPr id="147" name="Google Shape;147;p23"/>
          <p:cNvSpPr txBox="1"/>
          <p:nvPr>
            <p:ph idx="4294967295" type="title"/>
          </p:nvPr>
        </p:nvSpPr>
        <p:spPr>
          <a:xfrm>
            <a:off x="415350" y="2834625"/>
            <a:ext cx="85206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B5394"/>
                </a:solidFill>
                <a:latin typeface="Trebuchet MS"/>
                <a:ea typeface="Trebuchet MS"/>
                <a:cs typeface="Trebuchet MS"/>
                <a:sym typeface="Trebuchet MS"/>
              </a:rPr>
              <a:t>Questions?</a:t>
            </a:r>
            <a:endParaRPr b="1" sz="2000">
              <a:solidFill>
                <a:srgbClr val="0B5394"/>
              </a:solidFill>
              <a:latin typeface="Trebuchet MS"/>
              <a:ea typeface="Trebuchet MS"/>
              <a:cs typeface="Trebuchet MS"/>
              <a:sym typeface="Trebuchet MS"/>
            </a:endParaRPr>
          </a:p>
        </p:txBody>
      </p:sp>
      <p:sp>
        <p:nvSpPr>
          <p:cNvPr id="148" name="Google Shape;148;p23"/>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49" name="Google Shape;149;p23"/>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9/9</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Background</a:t>
            </a:r>
            <a:endParaRPr b="1" sz="2200">
              <a:solidFill>
                <a:schemeClr val="lt2"/>
              </a:solidFill>
              <a:latin typeface="Trebuchet MS"/>
              <a:ea typeface="Trebuchet MS"/>
              <a:cs typeface="Trebuchet MS"/>
              <a:sym typeface="Trebuchet MS"/>
            </a:endParaRPr>
          </a:p>
        </p:txBody>
      </p:sp>
      <p:sp>
        <p:nvSpPr>
          <p:cNvPr id="64" name="Google Shape;64;p14"/>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65" name="Google Shape;65;p14"/>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1</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
        <p:nvSpPr>
          <p:cNvPr id="66" name="Google Shape;66;p14"/>
          <p:cNvSpPr txBox="1"/>
          <p:nvPr/>
        </p:nvSpPr>
        <p:spPr>
          <a:xfrm>
            <a:off x="805775" y="1785723"/>
            <a:ext cx="7905000" cy="350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b="1" lang="en" sz="1600">
                <a:solidFill>
                  <a:schemeClr val="dk1"/>
                </a:solidFill>
                <a:latin typeface="Trebuchet MS"/>
                <a:ea typeface="Trebuchet MS"/>
                <a:cs typeface="Trebuchet MS"/>
                <a:sym typeface="Trebuchet MS"/>
              </a:rPr>
              <a:t>APIs (Application Programming Interfaces) power the modern web, enabling communication between applications and services. Yet, many students either encounter these concepts only through theoretical lessons or don't see them until very late in their academic journey.</a:t>
            </a:r>
            <a:endParaRPr b="1"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b="1" sz="16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latin typeface="Trebuchet MS"/>
                <a:ea typeface="Trebuchet MS"/>
                <a:cs typeface="Trebuchet MS"/>
                <a:sym typeface="Trebuchet MS"/>
              </a:rPr>
              <a:t>This course provides hands-on with REST APIs, OpenAI's programming interfaces, and client-server architecture. Students will develop the technical skills and understanding needed to build, integrate, and work with APIs—key skills every software engineer needs.</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txBox="1"/>
          <p:nvPr/>
        </p:nvSpPr>
        <p:spPr>
          <a:xfrm>
            <a:off x="771900" y="4677592"/>
            <a:ext cx="7905000" cy="137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latin typeface="Trebuchet MS"/>
                <a:ea typeface="Trebuchet MS"/>
                <a:cs typeface="Trebuchet MS"/>
                <a:sym typeface="Trebuchet MS"/>
              </a:rPr>
              <a:t>Prerequisites</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Basic understanding of Python, JavaScript, HTML, CSS &amp; Linux</a:t>
            </a:r>
            <a:endParaRPr>
              <a:solidFill>
                <a:schemeClr val="dk1"/>
              </a:solidFill>
              <a:latin typeface="Trebuchet MS"/>
              <a:ea typeface="Trebuchet MS"/>
              <a:cs typeface="Trebuchet MS"/>
              <a:sym typeface="Trebuchet MS"/>
            </a:endParaRPr>
          </a:p>
        </p:txBody>
      </p:sp>
      <p:sp>
        <p:nvSpPr>
          <p:cNvPr id="73" name="Google Shape;73;p15"/>
          <p:cNvSpPr txBox="1"/>
          <p:nvPr/>
        </p:nvSpPr>
        <p:spPr>
          <a:xfrm>
            <a:off x="771900" y="1949002"/>
            <a:ext cx="7905000" cy="240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latin typeface="Trebuchet MS"/>
                <a:ea typeface="Trebuchet MS"/>
                <a:cs typeface="Trebuchet MS"/>
                <a:sym typeface="Trebuchet MS"/>
              </a:rPr>
              <a:t>What You'll Learn:</a:t>
            </a:r>
            <a:endParaRPr b="1">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How </a:t>
            </a:r>
            <a:r>
              <a:rPr b="1" lang="en">
                <a:solidFill>
                  <a:schemeClr val="dk1"/>
                </a:solidFill>
                <a:latin typeface="Trebuchet MS"/>
                <a:ea typeface="Trebuchet MS"/>
                <a:cs typeface="Trebuchet MS"/>
                <a:sym typeface="Trebuchet MS"/>
              </a:rPr>
              <a:t>Large Language Models (LLMs) </a:t>
            </a:r>
            <a:r>
              <a:rPr lang="en">
                <a:solidFill>
                  <a:schemeClr val="dk1"/>
                </a:solidFill>
                <a:latin typeface="Trebuchet MS"/>
                <a:ea typeface="Trebuchet MS"/>
                <a:cs typeface="Trebuchet MS"/>
                <a:sym typeface="Trebuchet MS"/>
              </a:rPr>
              <a:t>work and how to interact with them via APIs.</a:t>
            </a:r>
            <a:endParaRPr>
              <a:solidFill>
                <a:schemeClr val="dk1"/>
              </a:solidFill>
              <a:latin typeface="Trebuchet MS"/>
              <a:ea typeface="Trebuchet MS"/>
              <a:cs typeface="Trebuchet MS"/>
              <a:sym typeface="Trebuchet MS"/>
            </a:endParaRPr>
          </a:p>
          <a:p>
            <a:pPr indent="-304800" lvl="1" marL="914400" rtl="0" algn="l">
              <a:lnSpc>
                <a:spcPct val="150000"/>
              </a:lnSpc>
              <a:spcBef>
                <a:spcPts val="0"/>
              </a:spcBef>
              <a:spcAft>
                <a:spcPts val="0"/>
              </a:spcAft>
              <a:buClr>
                <a:schemeClr val="dk1"/>
              </a:buClr>
              <a:buSzPts val="1200"/>
              <a:buFont typeface="Trebuchet MS"/>
              <a:buChar char="○"/>
            </a:pPr>
            <a:r>
              <a:rPr i="1" lang="en" sz="1200">
                <a:solidFill>
                  <a:schemeClr val="dk1"/>
                </a:solidFill>
                <a:latin typeface="Trebuchet MS"/>
                <a:ea typeface="Trebuchet MS"/>
                <a:cs typeface="Trebuchet MS"/>
                <a:sym typeface="Trebuchet MS"/>
              </a:rPr>
              <a:t>We have a pretty cool project coming up!</a:t>
            </a:r>
            <a:endParaRPr i="1" sz="1200">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Fundamentals of </a:t>
            </a:r>
            <a:r>
              <a:rPr b="1" lang="en">
                <a:solidFill>
                  <a:schemeClr val="dk1"/>
                </a:solidFill>
                <a:latin typeface="Trebuchet MS"/>
                <a:ea typeface="Trebuchet MS"/>
                <a:cs typeface="Trebuchet MS"/>
                <a:sym typeface="Trebuchet MS"/>
              </a:rPr>
              <a:t>REST APIs</a:t>
            </a:r>
            <a:r>
              <a:rPr lang="en">
                <a:solidFill>
                  <a:schemeClr val="dk1"/>
                </a:solidFill>
                <a:latin typeface="Trebuchet MS"/>
                <a:ea typeface="Trebuchet MS"/>
                <a:cs typeface="Trebuchet MS"/>
                <a:sym typeface="Trebuchet MS"/>
              </a:rPr>
              <a:t> and how they interact with external systems.</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Hands-on experience </a:t>
            </a:r>
            <a:r>
              <a:rPr b="1" lang="en">
                <a:solidFill>
                  <a:schemeClr val="dk1"/>
                </a:solidFill>
                <a:latin typeface="Trebuchet MS"/>
                <a:ea typeface="Trebuchet MS"/>
                <a:cs typeface="Trebuchet MS"/>
                <a:sym typeface="Trebuchet MS"/>
              </a:rPr>
              <a:t>developing your own APIs </a:t>
            </a:r>
            <a:r>
              <a:rPr lang="en">
                <a:solidFill>
                  <a:schemeClr val="dk1"/>
                </a:solidFill>
                <a:latin typeface="Trebuchet MS"/>
                <a:ea typeface="Trebuchet MS"/>
                <a:cs typeface="Trebuchet MS"/>
                <a:sym typeface="Trebuchet MS"/>
              </a:rPr>
              <a:t>using Flask and Python.</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Experience with modern web design frameworks, including </a:t>
            </a:r>
            <a:r>
              <a:rPr b="1" lang="en">
                <a:solidFill>
                  <a:schemeClr val="dk1"/>
                </a:solidFill>
                <a:latin typeface="Trebuchet MS"/>
                <a:ea typeface="Trebuchet MS"/>
                <a:cs typeface="Trebuchet MS"/>
                <a:sym typeface="Trebuchet MS"/>
              </a:rPr>
              <a:t>React</a:t>
            </a:r>
            <a:r>
              <a:rPr lang="en">
                <a:solidFill>
                  <a:schemeClr val="dk1"/>
                </a:solidFill>
                <a:latin typeface="Trebuchet MS"/>
                <a:ea typeface="Trebuchet MS"/>
                <a:cs typeface="Trebuchet MS"/>
                <a:sym typeface="Trebuchet MS"/>
              </a:rPr>
              <a:t> and </a:t>
            </a:r>
            <a:r>
              <a:rPr b="1" lang="en">
                <a:solidFill>
                  <a:schemeClr val="dk1"/>
                </a:solidFill>
                <a:latin typeface="Trebuchet MS"/>
                <a:ea typeface="Trebuchet MS"/>
                <a:cs typeface="Trebuchet MS"/>
                <a:sym typeface="Trebuchet MS"/>
              </a:rPr>
              <a:t>TailwindCSS.</a:t>
            </a:r>
            <a:endParaRPr>
              <a:solidFill>
                <a:schemeClr val="dk1"/>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How to connect a backend service (web server) with a frontend application (client)</a:t>
            </a:r>
            <a:endParaRPr>
              <a:solidFill>
                <a:schemeClr val="dk1"/>
              </a:solidFill>
              <a:latin typeface="Trebuchet MS"/>
              <a:ea typeface="Trebuchet MS"/>
              <a:cs typeface="Trebuchet MS"/>
              <a:sym typeface="Trebuchet MS"/>
            </a:endParaRPr>
          </a:p>
        </p:txBody>
      </p:sp>
      <p:sp>
        <p:nvSpPr>
          <p:cNvPr id="74" name="Google Shape;74;p15"/>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Objectives &amp; Prerequisites</a:t>
            </a:r>
            <a:endParaRPr b="1" sz="2200">
              <a:solidFill>
                <a:schemeClr val="lt2"/>
              </a:solidFill>
              <a:latin typeface="Trebuchet MS"/>
              <a:ea typeface="Trebuchet MS"/>
              <a:cs typeface="Trebuchet MS"/>
              <a:sym typeface="Trebuchet MS"/>
            </a:endParaRPr>
          </a:p>
        </p:txBody>
      </p:sp>
      <p:sp>
        <p:nvSpPr>
          <p:cNvPr id="75" name="Google Shape;75;p15"/>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76" name="Google Shape;76;p15"/>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2</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$whoami</a:t>
            </a:r>
            <a:endParaRPr b="1" sz="2200">
              <a:solidFill>
                <a:schemeClr val="lt2"/>
              </a:solidFill>
              <a:latin typeface="Trebuchet MS"/>
              <a:ea typeface="Trebuchet MS"/>
              <a:cs typeface="Trebuchet MS"/>
              <a:sym typeface="Trebuchet MS"/>
            </a:endParaRPr>
          </a:p>
        </p:txBody>
      </p:sp>
      <p:sp>
        <p:nvSpPr>
          <p:cNvPr id="83" name="Google Shape;83;p16"/>
          <p:cNvSpPr txBox="1"/>
          <p:nvPr/>
        </p:nvSpPr>
        <p:spPr>
          <a:xfrm>
            <a:off x="493675" y="1662675"/>
            <a:ext cx="340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B5394"/>
                </a:solidFill>
                <a:latin typeface="Trebuchet MS"/>
                <a:ea typeface="Trebuchet MS"/>
                <a:cs typeface="Trebuchet MS"/>
                <a:sym typeface="Trebuchet MS"/>
              </a:rPr>
              <a:t>Priscilla Emasoga</a:t>
            </a:r>
            <a:endParaRPr sz="800"/>
          </a:p>
        </p:txBody>
      </p:sp>
      <p:sp>
        <p:nvSpPr>
          <p:cNvPr id="84" name="Google Shape;84;p16"/>
          <p:cNvSpPr txBox="1"/>
          <p:nvPr/>
        </p:nvSpPr>
        <p:spPr>
          <a:xfrm>
            <a:off x="3357825" y="2155271"/>
            <a:ext cx="4929000" cy="2672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lnSpc>
                <a:spcPct val="140000"/>
              </a:lnSpc>
              <a:spcBef>
                <a:spcPts val="120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Third year Computer Science student @ </a:t>
            </a:r>
            <a:r>
              <a:rPr b="1" lang="en">
                <a:solidFill>
                  <a:schemeClr val="dk1"/>
                </a:solidFill>
                <a:latin typeface="Trebuchet MS"/>
                <a:ea typeface="Trebuchet MS"/>
                <a:cs typeface="Trebuchet MS"/>
                <a:sym typeface="Trebuchet MS"/>
              </a:rPr>
              <a:t>University of Sheffield </a:t>
            </a:r>
            <a:r>
              <a:rPr lang="en">
                <a:solidFill>
                  <a:schemeClr val="dk1"/>
                </a:solidFill>
                <a:latin typeface="Trebuchet MS"/>
                <a:ea typeface="Trebuchet MS"/>
                <a:cs typeface="Trebuchet MS"/>
                <a:sym typeface="Trebuchet MS"/>
              </a:rPr>
              <a:t>(2020 - 2025)</a:t>
            </a:r>
            <a:endParaRPr>
              <a:solidFill>
                <a:schemeClr val="dk1"/>
              </a:solidFill>
              <a:latin typeface="Trebuchet MS"/>
              <a:ea typeface="Trebuchet MS"/>
              <a:cs typeface="Trebuchet MS"/>
              <a:sym typeface="Trebuchet MS"/>
            </a:endParaRPr>
          </a:p>
          <a:p>
            <a:pPr indent="-317500" lvl="0" marL="457200" rtl="0" algn="l">
              <a:lnSpc>
                <a:spcPct val="14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Incoming Graduate Software Engineer @ </a:t>
            </a:r>
            <a:r>
              <a:rPr b="1" lang="en">
                <a:solidFill>
                  <a:schemeClr val="dk1"/>
                </a:solidFill>
                <a:latin typeface="Trebuchet MS"/>
                <a:ea typeface="Trebuchet MS"/>
                <a:cs typeface="Trebuchet MS"/>
                <a:sym typeface="Trebuchet MS"/>
              </a:rPr>
              <a:t>Nomura</a:t>
            </a:r>
            <a:endParaRPr b="1">
              <a:solidFill>
                <a:schemeClr val="dk1"/>
              </a:solidFill>
              <a:latin typeface="Trebuchet MS"/>
              <a:ea typeface="Trebuchet MS"/>
              <a:cs typeface="Trebuchet MS"/>
              <a:sym typeface="Trebuchet MS"/>
            </a:endParaRPr>
          </a:p>
          <a:p>
            <a:pPr indent="0" lvl="0" marL="0" rtl="0" algn="l">
              <a:lnSpc>
                <a:spcPct val="140000"/>
              </a:lnSpc>
              <a:spcBef>
                <a:spcPts val="1200"/>
              </a:spcBef>
              <a:spcAft>
                <a:spcPts val="0"/>
              </a:spcAft>
              <a:buNone/>
            </a:pPr>
            <a:r>
              <a:rPr b="1" lang="en">
                <a:solidFill>
                  <a:schemeClr val="dk1"/>
                </a:solidFill>
                <a:latin typeface="Trebuchet MS"/>
                <a:ea typeface="Trebuchet MS"/>
                <a:cs typeface="Trebuchet MS"/>
                <a:sym typeface="Trebuchet MS"/>
              </a:rPr>
              <a:t>Research </a:t>
            </a:r>
            <a:endParaRPr b="1">
              <a:solidFill>
                <a:schemeClr val="dk1"/>
              </a:solidFill>
              <a:latin typeface="Trebuchet MS"/>
              <a:ea typeface="Trebuchet MS"/>
              <a:cs typeface="Trebuchet MS"/>
              <a:sym typeface="Trebuchet MS"/>
            </a:endParaRPr>
          </a:p>
          <a:p>
            <a:pPr indent="-317500" lvl="0" marL="457200" rtl="0" algn="l">
              <a:lnSpc>
                <a:spcPct val="140000"/>
              </a:lnSpc>
              <a:spcBef>
                <a:spcPts val="1200"/>
              </a:spcBef>
              <a:spcAft>
                <a:spcPts val="0"/>
              </a:spcAft>
              <a:buClr>
                <a:schemeClr val="dk1"/>
              </a:buClr>
              <a:buSzPts val="1400"/>
              <a:buFont typeface="Trebuchet MS"/>
              <a:buChar char="●"/>
            </a:pPr>
            <a:r>
              <a:rPr i="1" lang="en">
                <a:solidFill>
                  <a:schemeClr val="dk1"/>
                </a:solidFill>
                <a:latin typeface="Trebuchet MS"/>
                <a:ea typeface="Trebuchet MS"/>
                <a:cs typeface="Trebuchet MS"/>
                <a:sym typeface="Trebuchet MS"/>
              </a:rPr>
              <a:t>Predicting signs of cognitive decline from speech using a computerized agent</a:t>
            </a:r>
            <a:endParaRPr i="1">
              <a:solidFill>
                <a:schemeClr val="dk1"/>
              </a:solidFill>
              <a:latin typeface="Trebuchet MS"/>
              <a:ea typeface="Trebuchet MS"/>
              <a:cs typeface="Trebuchet MS"/>
              <a:sym typeface="Trebuchet MS"/>
            </a:endParaRPr>
          </a:p>
        </p:txBody>
      </p:sp>
      <p:sp>
        <p:nvSpPr>
          <p:cNvPr id="85" name="Google Shape;85;p16"/>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86" name="Google Shape;86;p16"/>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3</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pic>
        <p:nvPicPr>
          <p:cNvPr id="87" name="Google Shape;87;p16"/>
          <p:cNvPicPr preferRelativeResize="0"/>
          <p:nvPr/>
        </p:nvPicPr>
        <p:blipFill>
          <a:blip r:embed="rId3">
            <a:alphaModFix/>
          </a:blip>
          <a:stretch>
            <a:fillRect/>
          </a:stretch>
        </p:blipFill>
        <p:spPr>
          <a:xfrm>
            <a:off x="591225" y="2544975"/>
            <a:ext cx="2213850" cy="22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7"/>
          <p:cNvCxnSpPr/>
          <p:nvPr/>
        </p:nvCxnSpPr>
        <p:spPr>
          <a:xfrm>
            <a:off x="2252025" y="3492233"/>
            <a:ext cx="5084400" cy="0"/>
          </a:xfrm>
          <a:prstGeom prst="straightConnector1">
            <a:avLst/>
          </a:prstGeom>
          <a:noFill/>
          <a:ln cap="flat" cmpd="sng" w="9525">
            <a:solidFill>
              <a:srgbClr val="B45F06"/>
            </a:solidFill>
            <a:prstDash val="solid"/>
            <a:round/>
            <a:headEnd len="med" w="med" type="none"/>
            <a:tailEnd len="med" w="med" type="none"/>
          </a:ln>
        </p:spPr>
      </p:cxnSp>
      <p:sp>
        <p:nvSpPr>
          <p:cNvPr id="93" name="Google Shape;93;p17"/>
          <p:cNvSpPr txBox="1"/>
          <p:nvPr>
            <p:ph idx="4294967295" type="title"/>
          </p:nvPr>
        </p:nvSpPr>
        <p:spPr>
          <a:xfrm>
            <a:off x="415350" y="2834625"/>
            <a:ext cx="8520600" cy="5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B5394"/>
                </a:solidFill>
                <a:latin typeface="Trebuchet MS"/>
                <a:ea typeface="Trebuchet MS"/>
                <a:cs typeface="Trebuchet MS"/>
                <a:sym typeface="Trebuchet MS"/>
              </a:rPr>
              <a:t>DEMO: Project Overview</a:t>
            </a:r>
            <a:endParaRPr b="1" sz="2000">
              <a:solidFill>
                <a:srgbClr val="0B5394"/>
              </a:solidFill>
              <a:latin typeface="Trebuchet MS"/>
              <a:ea typeface="Trebuchet MS"/>
              <a:cs typeface="Trebuchet MS"/>
              <a:sym typeface="Trebuchet MS"/>
            </a:endParaRPr>
          </a:p>
        </p:txBody>
      </p:sp>
      <p:sp>
        <p:nvSpPr>
          <p:cNvPr id="94" name="Google Shape;94;p17"/>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95" name="Google Shape;95;p17"/>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4</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High Level Architecture &amp; Tech Stack</a:t>
            </a:r>
            <a:endParaRPr b="1" sz="2200">
              <a:solidFill>
                <a:schemeClr val="lt2"/>
              </a:solidFill>
              <a:latin typeface="Trebuchet MS"/>
              <a:ea typeface="Trebuchet MS"/>
              <a:cs typeface="Trebuchet MS"/>
              <a:sym typeface="Trebuchet MS"/>
            </a:endParaRPr>
          </a:p>
        </p:txBody>
      </p:sp>
      <p:sp>
        <p:nvSpPr>
          <p:cNvPr id="102" name="Google Shape;102;p18"/>
          <p:cNvSpPr/>
          <p:nvPr/>
        </p:nvSpPr>
        <p:spPr>
          <a:xfrm>
            <a:off x="4434975" y="4826550"/>
            <a:ext cx="1303800" cy="4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103" name="Google Shape;103;p18"/>
          <p:cNvPicPr preferRelativeResize="0"/>
          <p:nvPr/>
        </p:nvPicPr>
        <p:blipFill>
          <a:blip r:embed="rId3">
            <a:alphaModFix/>
          </a:blip>
          <a:stretch>
            <a:fillRect/>
          </a:stretch>
        </p:blipFill>
        <p:spPr>
          <a:xfrm>
            <a:off x="802913" y="1514950"/>
            <a:ext cx="7538175" cy="3828100"/>
          </a:xfrm>
          <a:prstGeom prst="rect">
            <a:avLst/>
          </a:prstGeom>
          <a:noFill/>
          <a:ln>
            <a:noFill/>
          </a:ln>
        </p:spPr>
      </p:pic>
      <p:sp>
        <p:nvSpPr>
          <p:cNvPr id="104" name="Google Shape;104;p18"/>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05" name="Google Shape;105;p18"/>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5</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9"/>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Delivery</a:t>
            </a:r>
            <a:endParaRPr b="1" sz="2200">
              <a:solidFill>
                <a:schemeClr val="lt2"/>
              </a:solidFill>
              <a:latin typeface="Trebuchet MS"/>
              <a:ea typeface="Trebuchet MS"/>
              <a:cs typeface="Trebuchet MS"/>
              <a:sym typeface="Trebuchet MS"/>
            </a:endParaRPr>
          </a:p>
        </p:txBody>
      </p:sp>
      <p:sp>
        <p:nvSpPr>
          <p:cNvPr id="112" name="Google Shape;112;p19"/>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13" name="Google Shape;113;p19"/>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6</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
        <p:nvSpPr>
          <p:cNvPr id="114" name="Google Shape;114;p19"/>
          <p:cNvSpPr txBox="1"/>
          <p:nvPr/>
        </p:nvSpPr>
        <p:spPr>
          <a:xfrm>
            <a:off x="805775" y="1785717"/>
            <a:ext cx="7905000" cy="464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Trebuchet MS"/>
                <a:ea typeface="Trebuchet MS"/>
                <a:cs typeface="Trebuchet MS"/>
                <a:sym typeface="Trebuchet MS"/>
              </a:rPr>
              <a:t>This course is split into </a:t>
            </a:r>
            <a:r>
              <a:rPr b="1" lang="en">
                <a:solidFill>
                  <a:schemeClr val="dk1"/>
                </a:solidFill>
                <a:latin typeface="Trebuchet MS"/>
                <a:ea typeface="Trebuchet MS"/>
                <a:cs typeface="Trebuchet MS"/>
                <a:sym typeface="Trebuchet MS"/>
              </a:rPr>
              <a:t>two parts (practical &amp; theoretical):</a:t>
            </a:r>
            <a:endParaRPr b="1">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b="1" lang="en" sz="1600">
                <a:solidFill>
                  <a:schemeClr val="dk1"/>
                </a:solidFill>
                <a:latin typeface="Trebuchet MS"/>
                <a:ea typeface="Trebuchet MS"/>
                <a:cs typeface="Trebuchet MS"/>
                <a:sym typeface="Trebuchet MS"/>
              </a:rPr>
              <a:t>4</a:t>
            </a:r>
            <a:r>
              <a:rPr b="1" lang="en" sz="1600">
                <a:solidFill>
                  <a:schemeClr val="dk1"/>
                </a:solidFill>
                <a:latin typeface="Trebuchet MS"/>
                <a:ea typeface="Trebuchet MS"/>
                <a:cs typeface="Trebuchet MS"/>
                <a:sym typeface="Trebuchet MS"/>
              </a:rPr>
              <a:t> Lessons</a:t>
            </a:r>
            <a:endParaRPr sz="1600">
              <a:solidFill>
                <a:schemeClr val="dk1"/>
              </a:solidFill>
              <a:latin typeface="Trebuchet MS"/>
              <a:ea typeface="Trebuchet MS"/>
              <a:cs typeface="Trebuchet MS"/>
              <a:sym typeface="Trebuchet MS"/>
            </a:endParaRPr>
          </a:p>
          <a:p>
            <a:pPr indent="-317500" lvl="1" marL="9144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To explain high-level concepts</a:t>
            </a:r>
            <a:endParaRPr>
              <a:solidFill>
                <a:schemeClr val="dk1"/>
              </a:solidFill>
              <a:latin typeface="Trebuchet MS"/>
              <a:ea typeface="Trebuchet MS"/>
              <a:cs typeface="Trebuchet MS"/>
              <a:sym typeface="Trebuchet MS"/>
            </a:endParaRPr>
          </a:p>
          <a:p>
            <a:pPr indent="-317500" lvl="1" marL="9144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Walk through project code</a:t>
            </a:r>
            <a:endParaRPr>
              <a:solidFill>
                <a:schemeClr val="dk1"/>
              </a:solidFill>
              <a:latin typeface="Trebuchet MS"/>
              <a:ea typeface="Trebuchet MS"/>
              <a:cs typeface="Trebuchet MS"/>
              <a:sym typeface="Trebuchet MS"/>
            </a:endParaRPr>
          </a:p>
          <a:p>
            <a:pPr indent="0" lvl="0" marL="914400" rtl="0" algn="l">
              <a:lnSpc>
                <a:spcPct val="150000"/>
              </a:lnSpc>
              <a:spcBef>
                <a:spcPts val="0"/>
              </a:spcBef>
              <a:spcAft>
                <a:spcPts val="0"/>
              </a:spcAft>
              <a:buNone/>
            </a:pPr>
            <a:r>
              <a:t/>
            </a:r>
            <a:endParaRPr>
              <a:solidFill>
                <a:schemeClr val="dk1"/>
              </a:solidFill>
              <a:latin typeface="Trebuchet MS"/>
              <a:ea typeface="Trebuchet MS"/>
              <a:cs typeface="Trebuchet MS"/>
              <a:sym typeface="Trebuchet MS"/>
            </a:endParaRPr>
          </a:p>
          <a:p>
            <a:pPr indent="-330200" lvl="0" marL="457200" rtl="0" algn="l">
              <a:lnSpc>
                <a:spcPct val="150000"/>
              </a:lnSpc>
              <a:spcBef>
                <a:spcPts val="0"/>
              </a:spcBef>
              <a:spcAft>
                <a:spcPts val="0"/>
              </a:spcAft>
              <a:buClr>
                <a:schemeClr val="dk1"/>
              </a:buClr>
              <a:buSzPts val="1600"/>
              <a:buFont typeface="Trebuchet MS"/>
              <a:buChar char="●"/>
            </a:pPr>
            <a:r>
              <a:rPr b="1" lang="en" sz="1600">
                <a:solidFill>
                  <a:schemeClr val="dk1"/>
                </a:solidFill>
                <a:latin typeface="Trebuchet MS"/>
                <a:ea typeface="Trebuchet MS"/>
                <a:cs typeface="Trebuchet MS"/>
                <a:sym typeface="Trebuchet MS"/>
              </a:rPr>
              <a:t>3</a:t>
            </a:r>
            <a:r>
              <a:rPr b="1" lang="en" sz="1600">
                <a:solidFill>
                  <a:schemeClr val="dk1"/>
                </a:solidFill>
                <a:latin typeface="Trebuchet MS"/>
                <a:ea typeface="Trebuchet MS"/>
                <a:cs typeface="Trebuchet MS"/>
                <a:sym typeface="Trebuchet MS"/>
              </a:rPr>
              <a:t> Practical Sessions</a:t>
            </a:r>
            <a:endParaRPr b="1" sz="1600">
              <a:solidFill>
                <a:schemeClr val="dk1"/>
              </a:solidFill>
              <a:latin typeface="Trebuchet MS"/>
              <a:ea typeface="Trebuchet MS"/>
              <a:cs typeface="Trebuchet MS"/>
              <a:sym typeface="Trebuchet MS"/>
            </a:endParaRPr>
          </a:p>
          <a:p>
            <a:pPr indent="-317500" lvl="1" marL="9144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Hands on coding sessions</a:t>
            </a:r>
            <a:endParaRPr>
              <a:solidFill>
                <a:schemeClr val="dk1"/>
              </a:solidFill>
              <a:latin typeface="Trebuchet MS"/>
              <a:ea typeface="Trebuchet MS"/>
              <a:cs typeface="Trebuchet MS"/>
              <a:sym typeface="Trebuchet MS"/>
            </a:endParaRPr>
          </a:p>
          <a:p>
            <a:pPr indent="-317500" lvl="1" marL="914400" rtl="0" algn="l">
              <a:lnSpc>
                <a:spcPct val="15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Basic exercises to test your understanding</a:t>
            </a:r>
            <a:endParaRPr>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0"/>
          <p:cNvSpPr txBox="1"/>
          <p:nvPr/>
        </p:nvSpPr>
        <p:spPr>
          <a:xfrm>
            <a:off x="805775" y="1785717"/>
            <a:ext cx="7905000" cy="46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Trebuchet MS"/>
                <a:ea typeface="Trebuchet MS"/>
                <a:cs typeface="Trebuchet MS"/>
                <a:sym typeface="Trebuchet MS"/>
              </a:rPr>
              <a:t>Lesson 1  	Large Language Models (LLMs)</a:t>
            </a:r>
            <a:endParaRPr b="1" sz="1600">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Motivation: A Brief History of Artificial Intelligence</a:t>
            </a:r>
            <a:endParaRPr>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What is an LLM, Applications &amp; Limitations</a:t>
            </a:r>
            <a:endParaRPr>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Careers in AI</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 sz="1600">
                <a:solidFill>
                  <a:schemeClr val="dk1"/>
                </a:solidFill>
                <a:latin typeface="Trebuchet MS"/>
                <a:ea typeface="Trebuchet MS"/>
                <a:cs typeface="Trebuchet MS"/>
                <a:sym typeface="Trebuchet MS"/>
              </a:rPr>
              <a:t>Lesson 2		REST APIs &amp; OpenAI Developer APIs</a:t>
            </a:r>
            <a:endParaRPr b="1"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600">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What is an API?</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			REST APIs</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			OpenAI Developer APIs</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			</a:t>
            </a:r>
            <a:r>
              <a:rPr b="1" lang="en">
                <a:solidFill>
                  <a:schemeClr val="dk1"/>
                </a:solidFill>
                <a:latin typeface="Trebuchet MS"/>
                <a:ea typeface="Trebuchet MS"/>
                <a:cs typeface="Trebuchet MS"/>
                <a:sym typeface="Trebuchet MS"/>
              </a:rPr>
              <a:t>Practical 1: </a:t>
            </a:r>
            <a:r>
              <a:rPr lang="en">
                <a:solidFill>
                  <a:schemeClr val="dk1"/>
                </a:solidFill>
                <a:latin typeface="Trebuchet MS"/>
                <a:ea typeface="Trebuchet MS"/>
                <a:cs typeface="Trebuchet MS"/>
                <a:sym typeface="Trebuchet MS"/>
              </a:rPr>
              <a:t>Introduction to Rest APIs</a:t>
            </a:r>
            <a:r>
              <a:rPr b="1" lang="en">
                <a:solidFill>
                  <a:schemeClr val="dk1"/>
                </a:solidFill>
                <a:latin typeface="Trebuchet MS"/>
                <a:ea typeface="Trebuchet MS"/>
                <a:cs typeface="Trebuchet MS"/>
                <a:sym typeface="Trebuchet MS"/>
              </a:rPr>
              <a:t> </a:t>
            </a:r>
            <a:endParaRPr b="1">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600">
                <a:solidFill>
                  <a:schemeClr val="dk1"/>
                </a:solidFill>
                <a:latin typeface="Trebuchet MS"/>
                <a:ea typeface="Trebuchet MS"/>
                <a:cs typeface="Trebuchet MS"/>
                <a:sym typeface="Trebuchet MS"/>
              </a:rPr>
              <a:t>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 sz="1600">
                <a:solidFill>
                  <a:schemeClr val="dk1"/>
                </a:solidFill>
                <a:latin typeface="Trebuchet MS"/>
                <a:ea typeface="Trebuchet MS"/>
                <a:cs typeface="Trebuchet MS"/>
                <a:sym typeface="Trebuchet MS"/>
              </a:rPr>
              <a:t>Lesson 3		Building Modern Web Servers with Flask</a:t>
            </a:r>
            <a:endParaRPr b="1"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What is Flask?</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			DEMO: The Tic-Tac-Toe </a:t>
            </a:r>
            <a:r>
              <a:rPr lang="en">
                <a:solidFill>
                  <a:schemeClr val="dk1"/>
                </a:solidFill>
                <a:latin typeface="Trebuchet MS"/>
                <a:ea typeface="Trebuchet MS"/>
                <a:cs typeface="Trebuchet MS"/>
                <a:sym typeface="Trebuchet MS"/>
              </a:rPr>
              <a:t>AI </a:t>
            </a:r>
            <a:r>
              <a:rPr lang="en">
                <a:solidFill>
                  <a:schemeClr val="dk1"/>
                </a:solidFill>
                <a:latin typeface="Trebuchet MS"/>
                <a:ea typeface="Trebuchet MS"/>
                <a:cs typeface="Trebuchet MS"/>
                <a:sym typeface="Trebuchet MS"/>
              </a:rPr>
              <a:t>Web Server </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Best Practices</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rebuchet MS"/>
                <a:ea typeface="Trebuchet MS"/>
                <a:cs typeface="Trebuchet MS"/>
                <a:sym typeface="Trebuchet MS"/>
              </a:rPr>
              <a:t>		</a:t>
            </a:r>
            <a:r>
              <a:rPr b="1" lang="en">
                <a:solidFill>
                  <a:schemeClr val="dk1"/>
                </a:solidFill>
                <a:latin typeface="Trebuchet MS"/>
                <a:ea typeface="Trebuchet MS"/>
                <a:cs typeface="Trebuchet MS"/>
                <a:sym typeface="Trebuchet MS"/>
              </a:rPr>
              <a:t>	Practical 2: </a:t>
            </a:r>
            <a:r>
              <a:rPr lang="en">
                <a:solidFill>
                  <a:schemeClr val="dk1"/>
                </a:solidFill>
                <a:latin typeface="Trebuchet MS"/>
                <a:ea typeface="Trebuchet MS"/>
                <a:cs typeface="Trebuchet MS"/>
                <a:sym typeface="Trebuchet MS"/>
              </a:rPr>
              <a:t>Restful API Development with Flask</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rebuchet MS"/>
                <a:ea typeface="Trebuchet MS"/>
                <a:cs typeface="Trebuchet MS"/>
                <a:sym typeface="Trebuchet MS"/>
              </a:rPr>
              <a:t>		</a:t>
            </a:r>
            <a:endParaRPr b="1"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p:txBody>
      </p:sp>
      <p:sp>
        <p:nvSpPr>
          <p:cNvPr id="121" name="Google Shape;121;p20"/>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Delivery</a:t>
            </a:r>
            <a:endParaRPr b="1" sz="2200">
              <a:solidFill>
                <a:schemeClr val="lt2"/>
              </a:solidFill>
              <a:latin typeface="Trebuchet MS"/>
              <a:ea typeface="Trebuchet MS"/>
              <a:cs typeface="Trebuchet MS"/>
              <a:sym typeface="Trebuchet MS"/>
            </a:endParaRPr>
          </a:p>
        </p:txBody>
      </p:sp>
      <p:sp>
        <p:nvSpPr>
          <p:cNvPr id="122" name="Google Shape;122;p20"/>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23" name="Google Shape;123;p20"/>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7</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p:nvPr/>
        </p:nvSpPr>
        <p:spPr>
          <a:xfrm>
            <a:off x="0" y="0"/>
            <a:ext cx="9144000" cy="853200"/>
          </a:xfrm>
          <a:prstGeom prst="rect">
            <a:avLst/>
          </a:prstGeom>
          <a:solidFill>
            <a:srgbClr val="0B5394"/>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1"/>
          <p:cNvSpPr txBox="1"/>
          <p:nvPr/>
        </p:nvSpPr>
        <p:spPr>
          <a:xfrm>
            <a:off x="805775" y="1785717"/>
            <a:ext cx="7905000" cy="46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Trebuchet MS"/>
                <a:ea typeface="Trebuchet MS"/>
                <a:cs typeface="Trebuchet MS"/>
                <a:sym typeface="Trebuchet MS"/>
              </a:rPr>
              <a:t>Lesson 4  	Frontend</a:t>
            </a:r>
            <a:r>
              <a:rPr b="1" lang="en" sz="1600">
                <a:solidFill>
                  <a:schemeClr val="dk1"/>
                </a:solidFill>
                <a:latin typeface="Trebuchet MS"/>
                <a:ea typeface="Trebuchet MS"/>
                <a:cs typeface="Trebuchet MS"/>
                <a:sym typeface="Trebuchet MS"/>
              </a:rPr>
              <a:t> Development with React</a:t>
            </a:r>
            <a:endParaRPr b="1" sz="1600">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What is React?</a:t>
            </a:r>
            <a:endParaRPr>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Key Concepts</a:t>
            </a:r>
            <a:endParaRPr>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DEMO: Tic-Tac-Toe Web Client</a:t>
            </a:r>
            <a:endParaRPr>
              <a:solidFill>
                <a:schemeClr val="dk1"/>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1" lang="en">
                <a:solidFill>
                  <a:schemeClr val="dk1"/>
                </a:solidFill>
                <a:latin typeface="Trebuchet MS"/>
                <a:ea typeface="Trebuchet MS"/>
                <a:cs typeface="Trebuchet MS"/>
                <a:sym typeface="Trebuchet MS"/>
              </a:rPr>
              <a:t>Practical 3:</a:t>
            </a:r>
            <a:r>
              <a:rPr lang="en">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Introduction</a:t>
            </a:r>
            <a:r>
              <a:rPr lang="en">
                <a:solidFill>
                  <a:schemeClr val="dk1"/>
                </a:solidFill>
                <a:latin typeface="Trebuchet MS"/>
                <a:ea typeface="Trebuchet MS"/>
                <a:cs typeface="Trebuchet MS"/>
                <a:sym typeface="Trebuchet MS"/>
              </a:rPr>
              <a:t> to React &amp; TailwindCSS</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600">
              <a:solidFill>
                <a:schemeClr val="dk1"/>
              </a:solidFill>
              <a:latin typeface="Trebuchet MS"/>
              <a:ea typeface="Trebuchet MS"/>
              <a:cs typeface="Trebuchet MS"/>
              <a:sym typeface="Trebuchet MS"/>
            </a:endParaRPr>
          </a:p>
        </p:txBody>
      </p:sp>
      <p:sp>
        <p:nvSpPr>
          <p:cNvPr id="130" name="Google Shape;130;p21"/>
          <p:cNvSpPr txBox="1"/>
          <p:nvPr/>
        </p:nvSpPr>
        <p:spPr>
          <a:xfrm>
            <a:off x="228750" y="180300"/>
            <a:ext cx="8707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2"/>
                </a:solidFill>
                <a:latin typeface="Trebuchet MS"/>
                <a:ea typeface="Trebuchet MS"/>
                <a:cs typeface="Trebuchet MS"/>
                <a:sym typeface="Trebuchet MS"/>
              </a:rPr>
              <a:t>Delivery</a:t>
            </a:r>
            <a:endParaRPr b="1" sz="2200">
              <a:solidFill>
                <a:schemeClr val="lt2"/>
              </a:solidFill>
              <a:latin typeface="Trebuchet MS"/>
              <a:ea typeface="Trebuchet MS"/>
              <a:cs typeface="Trebuchet MS"/>
              <a:sym typeface="Trebuchet MS"/>
            </a:endParaRPr>
          </a:p>
        </p:txBody>
      </p:sp>
      <p:sp>
        <p:nvSpPr>
          <p:cNvPr id="131" name="Google Shape;131;p21"/>
          <p:cNvSpPr txBox="1"/>
          <p:nvPr/>
        </p:nvSpPr>
        <p:spPr>
          <a:xfrm>
            <a:off x="228750" y="6431225"/>
            <a:ext cx="29775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latin typeface="Trebuchet MS"/>
                <a:ea typeface="Trebuchet MS"/>
                <a:cs typeface="Trebuchet MS"/>
                <a:sym typeface="Trebuchet MS"/>
              </a:rPr>
              <a:t>COM3550, Undergraduate Ambassadors Scheme	</a:t>
            </a:r>
            <a:endParaRPr sz="1000">
              <a:solidFill>
                <a:srgbClr val="595959"/>
              </a:solidFill>
              <a:latin typeface="Trebuchet MS"/>
              <a:ea typeface="Trebuchet MS"/>
              <a:cs typeface="Trebuchet MS"/>
              <a:sym typeface="Trebuchet MS"/>
            </a:endParaRPr>
          </a:p>
        </p:txBody>
      </p:sp>
      <p:sp>
        <p:nvSpPr>
          <p:cNvPr id="132" name="Google Shape;132;p21"/>
          <p:cNvSpPr txBox="1"/>
          <p:nvPr/>
        </p:nvSpPr>
        <p:spPr>
          <a:xfrm>
            <a:off x="8509275" y="6431225"/>
            <a:ext cx="5448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Trebuchet MS"/>
                <a:ea typeface="Trebuchet MS"/>
                <a:cs typeface="Trebuchet MS"/>
                <a:sym typeface="Trebuchet MS"/>
              </a:rPr>
              <a:t>8</a:t>
            </a:r>
            <a:r>
              <a:rPr lang="en" sz="1000">
                <a:solidFill>
                  <a:schemeClr val="dk2"/>
                </a:solidFill>
                <a:latin typeface="Trebuchet MS"/>
                <a:ea typeface="Trebuchet MS"/>
                <a:cs typeface="Trebuchet MS"/>
                <a:sym typeface="Trebuchet MS"/>
              </a:rPr>
              <a:t>/9</a:t>
            </a:r>
            <a:endParaRPr sz="1000">
              <a:solidFill>
                <a:schemeClr val="dk2"/>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rgbClr val="595959"/>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