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6ab48849_0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6ab488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8ab3dbd79_1_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8ab3dbd79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cfc65678_0_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bcfc656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8ab3dbd79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8ab3dbd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8ab3dbd79_1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8ab3dbd7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f70b07b1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f70b07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f70b07b16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f70b07b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70b07b16_0_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70b07b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bcfc65678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bcfc65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b6ab48849_0_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b6ab488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c7fcbe170_0_1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c7fcbe1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8aa77aa6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8aa77aa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8aa77aa68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8aa77aa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8ab3dbd79_1_3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8ab3dbd7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8ab3dbd79_1_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8ab3dbd7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8ab3dbd79_1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8ab3dbd7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8ab3dbd79_1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8ab3dbd7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tform.openai.com/doc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atform.openai.com/docs/api-reference/cha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46433"/>
            <a:ext cx="852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LLMs in Action: Developing a COM AI Player for an Interactive Tic-Tac-Toe Game using OpenAI Developer API</a:t>
            </a:r>
            <a:endParaRPr b="1" sz="22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24500"/>
            <a:ext cx="85206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Priscilla Emasoga</a:t>
            </a:r>
            <a:endParaRPr sz="1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 Undergraduate Ambassadors Scheme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University of Sheffield</a:t>
            </a:r>
            <a:endParaRPr sz="12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700" y="3295350"/>
            <a:ext cx="8520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Lesson 2: REST APIs &amp; OpenAI Developer APIs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85900" y="3903067"/>
            <a:ext cx="82842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(4) </a:t>
            </a: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Cacheability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Responses define themselves as cacheable or not to improve performance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a response is cacheable, c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lients can reuse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subsequent requests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GET request to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/products 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might return a list of products along with cache headers (e.g., Cache-Control: max-age=3600) to instruct clients to cache the result for an hour.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(5) Layered System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client cannot tell whether it is connected directly to the end server, or to an intermediary along the way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(6) Code on demand (optional)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Servers may send executable code to clients, allowing the client to run that code locally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ost APIs return only data (JSON/XML), so not always needed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3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Developer APIs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Developer APIs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provides APIs that enable developers to integrate AI-powered models like GPT, DALL·E, and Whisper into applications.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text generation / completion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Images API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image generation, edits and variations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Audio API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text-to-speech (TTS), speech-to-text (STT)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Moderations API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check for harmful contents in text/images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Embeddings API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generate vector representation of text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this project, we will be using Chat API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28750" y="6127375"/>
            <a:ext cx="73842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 the docs ⇒ </a:t>
            </a:r>
            <a:r>
              <a:rPr lang="en" sz="1100" u="sng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https://platform.openai.com/docs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Unlike Web APIs, OpenAI APIs function as library-based APIs, which can be integrated into programs by importing the appropriate library for a given programming language.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Code Example: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0" y="3074800"/>
            <a:ext cx="3757300" cy="25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750" y="5658036"/>
            <a:ext cx="3757300" cy="4111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Let's break down the most important parameters you can use when making API calls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which GPT model to use (e.g  "gpt-4", "gpt-3.5-turbo")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model has different capabilities and cost tokens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essages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array of message objects that forms basis of the conversation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message needs a 'role' and 'content'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■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Roles can be: 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●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(sets behavior)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●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(your input)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●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assistant (AI's responses)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temperature 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Controls randomness in responses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Ranges between 0 to 2 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■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 = very focused, deterministic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■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 = more creative, varied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45175" y="1545525"/>
            <a:ext cx="7964100" cy="4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Let's break down the most important parameters you can use when making API calls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max_tokens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Limits the length of the response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values = longer responses = costing more tokens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🎯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Best practices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default parameters and adjust as needed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Always include a clear </a:t>
            </a: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message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 your token usage!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Temperature control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 temperature (0.1-0.3) for factual/coding tasks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temperature (0.7-1.0) for creative tasks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28750" y="6127375"/>
            <a:ext cx="73842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complete list of parameters, see</a:t>
            </a: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https://platform.openai.com/docs/api-reference/chat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4" name="Google Shape;204;p28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8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APIs allow different software applications to communicate.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APIs that follow the REST principles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(uniform interface, client-server, stateless, cacheable, layered system)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APIs enable seamless integration of AI models into applications.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 can be used with different models to generate human-like text and code.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model cost different amount of tokens!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228750" y="6431233"/>
            <a:ext cx="8707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											      	  1/x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0" name="Google Shape;220;p30"/>
          <p:cNvCxnSpPr/>
          <p:nvPr/>
        </p:nvCxnSpPr>
        <p:spPr>
          <a:xfrm>
            <a:off x="2252025" y="3492233"/>
            <a:ext cx="50844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0"/>
          <p:cNvSpPr txBox="1"/>
          <p:nvPr/>
        </p:nvSpPr>
        <p:spPr>
          <a:xfrm>
            <a:off x="415350" y="2834625"/>
            <a:ext cx="8520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45175" y="1545533"/>
            <a:ext cx="7964100" cy="4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an API?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APIs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Developer APIs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Chat Completions API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1/17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an API?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5175" y="14249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An API (Application Programming Interface)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set of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protocols that enable different software applications to communicate with each other.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Acts as an intermediary between different systems or components of a system.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Facilitates the exchange of data between them.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restaurant: The customer (user) orders food through a waiter (API), who communicates with the kitchen (server) and returns the food (response) to the customer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728" y="3935075"/>
            <a:ext cx="3479577" cy="21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96200" y="5906900"/>
            <a:ext cx="1743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Image from www.postman.com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Web APIs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Web API is an API that can be accessed using the HTTP protocol.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 all APIs are web APIs.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APIs are used only for communication between two applications on the same computer and do not require a web connection.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APIs can be categorized based on their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Use standard HTTP methods, stateless, widely used.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SOAP APIs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XML-based, strict structure, used in enterprise applications.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GraphQL APIs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Flexible queries, fetch specific data efficiently.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gRPC APIs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– High-performance, uses Protocol Buffers.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focus on REST APIs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APIs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REST stands for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Representational State Transfer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An architectural style that defines a set of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standards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for building Web APIs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REST APIs (RESTful APIs) are APIs that follow the the REST standards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74" y="7338275"/>
            <a:ext cx="3156052" cy="17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138" y="2814903"/>
            <a:ext cx="5326424" cy="27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525650" y="5651575"/>
            <a:ext cx="1743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Image from www.bytebytego.com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EEEEE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(1) Uniform Interface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RESTful API organises resources into a set of unique URIs (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Uniform Resources Identifiers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URIs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different resources in a server e.g: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ttps://example.com/api/v3/products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○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https://example.com/api/v3/users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should be grouped by noun and not verb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74" y="7338275"/>
            <a:ext cx="3156052" cy="170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975" y="4222250"/>
            <a:ext cx="3600101" cy="11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45175" y="1545525"/>
            <a:ext cx="7964100" cy="4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Clients (e.g., your web or mobile app)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with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 by sending a request to the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endpoint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 that resource using HTTP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reate a new resource (e.g., adding a new user).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</a:t>
            </a: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R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ead data (e.g., fetching product details).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PUT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pdate an existing resource (e.g., editing user details).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DELETE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</a:t>
            </a: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elete a resource (e.g., deleting a user account).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returns a response (HTML/JSON/XML) and HTTP status codes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Status codes inform clients about the result of their requests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200 OK 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request succeeded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404 Not found 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requested resource doesn’t exist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500 Internal Server Error 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a server-side error occurred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13" y="1073375"/>
            <a:ext cx="3680277" cy="19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500" y="5094675"/>
            <a:ext cx="2227574" cy="13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EEEE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Response: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GET request 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https://example.com/users/123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might return: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773" y="2494175"/>
            <a:ext cx="4229476" cy="28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0" y="0"/>
            <a:ext cx="9144000" cy="8532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28750" y="180300"/>
            <a:ext cx="870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REST API Principles</a:t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45175" y="1545525"/>
            <a:ext cx="79641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(2) Client-Server Architecture</a:t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client and server (the backend API) are separated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Client: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Responsible for the user interface and user experience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b="1"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Server: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Handles the data storage, processing and business logic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(3) Stateless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request is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treated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independently i.e the server doesn’t maintain any session information about the previous request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Hence, requests must contain ALL the information the server needs to process it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375" y="4693750"/>
            <a:ext cx="3361526" cy="15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28750" y="6431225"/>
            <a:ext cx="29775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COM3550, Undergraduate Ambassadors Scheme	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509275" y="6431225"/>
            <a:ext cx="5448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1/14</a:t>
            </a:r>
            <a:endParaRPr sz="100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