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2b6ab48849_0_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2b6ab4884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2f87ac4652_0_9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2f87ac4652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2f87ac4652_0_14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2f87ac4652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2f87ac4652_0_12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2f87ac4652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af70b07b16_0_6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af70b07b1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2bcfc65678_0_1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2bcfc6567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2b6ab48849_0_3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2b6ab4884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2f87ac4652_0_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2f87ac465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2c7fcbe170_0_11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2c7fcbe170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2f87ac4652_0_2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2f87ac465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f87ac4652_0_3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2f87ac465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2f87ac4652_0_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2f87ac465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2f87ac4652_0_4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2f87ac465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f87ac4652_0_6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2f87ac465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2f87ac4652_0_8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2f87ac465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digitalocean.com/community/tutorials/how-to-structure-a-large-flask-application-with-flask-blueprints-and-flask-sqlalchemy" TargetMode="External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1146433"/>
            <a:ext cx="85206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LLMs in Action: Developing a COM AI Player for an Interactive Tic-Tac-Toe Game using OpenAI Developer API</a:t>
            </a:r>
            <a:endParaRPr b="1" sz="22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4424500"/>
            <a:ext cx="8520600" cy="16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Priscilla Emasoga</a:t>
            </a:r>
            <a:endParaRPr sz="18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COM3550 Undergraduate Ambassadors Scheme</a:t>
            </a:r>
            <a:endParaRPr sz="12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University of Sheffield</a:t>
            </a:r>
            <a:endParaRPr sz="12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67700" y="3295350"/>
            <a:ext cx="85206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Lesson 3: </a:t>
            </a:r>
            <a:r>
              <a:rPr b="1" lang="en" sz="2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Building Modern Web Servers with Flask</a:t>
            </a:r>
            <a:endParaRPr b="1" sz="2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57" name="Google Shape;57;p13"/>
          <p:cNvCxnSpPr/>
          <p:nvPr/>
        </p:nvCxnSpPr>
        <p:spPr>
          <a:xfrm>
            <a:off x="485900" y="3903067"/>
            <a:ext cx="8284200" cy="0"/>
          </a:xfrm>
          <a:prstGeom prst="straightConnector1">
            <a:avLst/>
          </a:prstGeom>
          <a:noFill/>
          <a:ln cap="flat" cmpd="sng" w="952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/>
          <p:nvPr/>
        </p:nvSpPr>
        <p:spPr>
          <a:xfrm>
            <a:off x="0" y="0"/>
            <a:ext cx="9144000" cy="8532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2"/>
          <p:cNvSpPr txBox="1"/>
          <p:nvPr/>
        </p:nvSpPr>
        <p:spPr>
          <a:xfrm>
            <a:off x="228750" y="180300"/>
            <a:ext cx="8707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EEEEEE"/>
                </a:solidFill>
                <a:latin typeface="Trebuchet MS"/>
                <a:ea typeface="Trebuchet MS"/>
                <a:cs typeface="Trebuchet MS"/>
                <a:sym typeface="Trebuchet MS"/>
              </a:rPr>
              <a:t>Key Components Deep Dive</a:t>
            </a:r>
            <a:endParaRPr b="1" sz="2200">
              <a:solidFill>
                <a:srgbClr val="EEEEE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3" name="Google Shape;143;p22"/>
          <p:cNvSpPr txBox="1"/>
          <p:nvPr/>
        </p:nvSpPr>
        <p:spPr>
          <a:xfrm>
            <a:off x="545175" y="1424925"/>
            <a:ext cx="7964100" cy="4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AI Integration (How it works)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When a request is sent to </a:t>
            </a:r>
            <a:r>
              <a:rPr b="1"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/gpt/move 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endpoint: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API receives request with current board state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Using prompt 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engineering, the server creates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a </a:t>
            </a:r>
            <a:r>
              <a:rPr b="1"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prompt</a:t>
            </a:r>
            <a:endParaRPr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Char char="○"/>
            </a:pP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Explicitly defines the game’s</a:t>
            </a:r>
            <a:r>
              <a:rPr b="1"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rules</a:t>
            </a: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b="1"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goal</a:t>
            </a: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(to win)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Char char="○"/>
            </a:pP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nd </a:t>
            </a:r>
            <a:r>
              <a:rPr b="1"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expected</a:t>
            </a:r>
            <a:r>
              <a:rPr b="1"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output </a:t>
            </a: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(JSON)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Sends request to OpenAI’s model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Receives the AI’s next move and forwards it to the client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 Prompt used: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“You are an opponent in a 3x3 Tic-Tac-Toe game. You're playing as 'O' and your goal is to win.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Suggest the indexes of the next move as 'row,col' in JSON format. Do not suggest cells that are already occupied.”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“Given the current Tic-Tac-Toe board: {board} Make the next move for 'O':”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9175" y="1126725"/>
            <a:ext cx="2869924" cy="145745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2"/>
          <p:cNvSpPr txBox="1"/>
          <p:nvPr/>
        </p:nvSpPr>
        <p:spPr>
          <a:xfrm>
            <a:off x="228750" y="6431225"/>
            <a:ext cx="29775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COM3550, Undergraduate Ambassadors Scheme	</a:t>
            </a:r>
            <a:endParaRPr sz="10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8509275" y="6431225"/>
            <a:ext cx="5448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r>
            <a:r>
              <a:rPr lang="en" sz="1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/14</a:t>
            </a:r>
            <a:endParaRPr sz="10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/>
        </p:nvSpPr>
        <p:spPr>
          <a:xfrm>
            <a:off x="228750" y="6431225"/>
            <a:ext cx="29775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COM3550, Undergraduate Ambassadors Scheme	</a:t>
            </a:r>
            <a:endParaRPr sz="10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2" name="Google Shape;152;p23"/>
          <p:cNvSpPr txBox="1"/>
          <p:nvPr/>
        </p:nvSpPr>
        <p:spPr>
          <a:xfrm>
            <a:off x="8509275" y="6431225"/>
            <a:ext cx="5448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10/14</a:t>
            </a:r>
            <a:endParaRPr sz="10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53" name="Google Shape;153;p23"/>
          <p:cNvCxnSpPr/>
          <p:nvPr/>
        </p:nvCxnSpPr>
        <p:spPr>
          <a:xfrm>
            <a:off x="2252025" y="3492233"/>
            <a:ext cx="5084400" cy="0"/>
          </a:xfrm>
          <a:prstGeom prst="straightConnector1">
            <a:avLst/>
          </a:prstGeom>
          <a:noFill/>
          <a:ln cap="flat" cmpd="sng" w="952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" name="Google Shape;154;p23"/>
          <p:cNvSpPr txBox="1"/>
          <p:nvPr/>
        </p:nvSpPr>
        <p:spPr>
          <a:xfrm>
            <a:off x="415350" y="2834625"/>
            <a:ext cx="85206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DEMO: Web Server</a:t>
            </a:r>
            <a:endParaRPr b="1" sz="2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/>
          <p:nvPr/>
        </p:nvSpPr>
        <p:spPr>
          <a:xfrm>
            <a:off x="0" y="0"/>
            <a:ext cx="9144000" cy="8532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4"/>
          <p:cNvSpPr txBox="1"/>
          <p:nvPr/>
        </p:nvSpPr>
        <p:spPr>
          <a:xfrm>
            <a:off x="228750" y="180300"/>
            <a:ext cx="8707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EEEEEE"/>
                </a:solidFill>
                <a:latin typeface="Trebuchet MS"/>
                <a:ea typeface="Trebuchet MS"/>
                <a:cs typeface="Trebuchet MS"/>
                <a:sym typeface="Trebuchet MS"/>
              </a:rPr>
              <a:t> Why an Additional Server was Necessary?</a:t>
            </a:r>
            <a:endParaRPr b="1" sz="2200">
              <a:solidFill>
                <a:srgbClr val="EEEEE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1" name="Google Shape;161;p24"/>
          <p:cNvSpPr txBox="1"/>
          <p:nvPr/>
        </p:nvSpPr>
        <p:spPr>
          <a:xfrm>
            <a:off x="545175" y="1424925"/>
            <a:ext cx="7964100" cy="4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OpenAI provides a JavaScript package for direct client-side use, but this bad practice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b="1"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API Key Security: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API keys in frontend code is a major security risk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Always store them securely on the server using environment variables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b="1"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Performance Optimization:</a:t>
            </a:r>
            <a:endParaRPr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Offload computationally expensive tasks to the backend 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Efficiently handle multiple concurrent request on the backend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b="1"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Scalability:</a:t>
            </a:r>
            <a:endParaRPr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Allows for future expansion with caching, authentication, and monitoring.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Can integrate with additional AI models or databases.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2" name="Google Shape;162;p24"/>
          <p:cNvSpPr txBox="1"/>
          <p:nvPr/>
        </p:nvSpPr>
        <p:spPr>
          <a:xfrm>
            <a:off x="228750" y="6431225"/>
            <a:ext cx="29775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COM3550, Undergraduate Ambassadors Scheme	</a:t>
            </a:r>
            <a:endParaRPr sz="10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3" name="Google Shape;163;p24"/>
          <p:cNvSpPr txBox="1"/>
          <p:nvPr/>
        </p:nvSpPr>
        <p:spPr>
          <a:xfrm>
            <a:off x="8509275" y="6431225"/>
            <a:ext cx="5448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11/14</a:t>
            </a:r>
            <a:endParaRPr sz="10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/>
        </p:nvSpPr>
        <p:spPr>
          <a:xfrm>
            <a:off x="228750" y="6431225"/>
            <a:ext cx="29775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COM3550, Undergraduate Ambassadors Scheme	</a:t>
            </a:r>
            <a:endParaRPr sz="10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9" name="Google Shape;169;p25"/>
          <p:cNvSpPr txBox="1"/>
          <p:nvPr/>
        </p:nvSpPr>
        <p:spPr>
          <a:xfrm>
            <a:off x="8509275" y="6431225"/>
            <a:ext cx="5448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12/14</a:t>
            </a:r>
            <a:endParaRPr sz="10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70" name="Google Shape;170;p25"/>
          <p:cNvCxnSpPr/>
          <p:nvPr/>
        </p:nvCxnSpPr>
        <p:spPr>
          <a:xfrm>
            <a:off x="2252025" y="3492233"/>
            <a:ext cx="5084400" cy="0"/>
          </a:xfrm>
          <a:prstGeom prst="straightConnector1">
            <a:avLst/>
          </a:prstGeom>
          <a:noFill/>
          <a:ln cap="flat" cmpd="sng" w="952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p25"/>
          <p:cNvSpPr txBox="1"/>
          <p:nvPr/>
        </p:nvSpPr>
        <p:spPr>
          <a:xfrm>
            <a:off x="415350" y="2834625"/>
            <a:ext cx="85206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Summary</a:t>
            </a:r>
            <a:endParaRPr b="1" sz="2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/>
          <p:nvPr/>
        </p:nvSpPr>
        <p:spPr>
          <a:xfrm>
            <a:off x="0" y="0"/>
            <a:ext cx="9144000" cy="8532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6"/>
          <p:cNvSpPr txBox="1"/>
          <p:nvPr/>
        </p:nvSpPr>
        <p:spPr>
          <a:xfrm>
            <a:off x="228750" y="180300"/>
            <a:ext cx="8707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EEEEEE"/>
                </a:solidFill>
                <a:latin typeface="Trebuchet MS"/>
                <a:ea typeface="Trebuchet MS"/>
                <a:cs typeface="Trebuchet MS"/>
                <a:sym typeface="Trebuchet MS"/>
              </a:rPr>
              <a:t>Summary</a:t>
            </a:r>
            <a:endParaRPr b="1" sz="2200">
              <a:solidFill>
                <a:srgbClr val="EEEEE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545175" y="1545525"/>
            <a:ext cx="7964100" cy="20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Flask is a lightweight web framework for building APIs.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Tic-Tac-Toe AI server uses OpenAI model with prompt engineering for move generation.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Additional server integration ensures security, better performance, and scalability.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9" name="Google Shape;179;p26"/>
          <p:cNvSpPr txBox="1"/>
          <p:nvPr/>
        </p:nvSpPr>
        <p:spPr>
          <a:xfrm>
            <a:off x="228750" y="6431225"/>
            <a:ext cx="29775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COM3550, Undergraduate Ambassadors Scheme	</a:t>
            </a:r>
            <a:endParaRPr sz="10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0" name="Google Shape;180;p26"/>
          <p:cNvSpPr txBox="1"/>
          <p:nvPr/>
        </p:nvSpPr>
        <p:spPr>
          <a:xfrm>
            <a:off x="8509275" y="6431225"/>
            <a:ext cx="5448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13/14</a:t>
            </a:r>
            <a:endParaRPr sz="10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/>
        </p:nvSpPr>
        <p:spPr>
          <a:xfrm>
            <a:off x="228750" y="6431225"/>
            <a:ext cx="29775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COM3550, Undergraduate Ambassadors Scheme	</a:t>
            </a:r>
            <a:endParaRPr sz="10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6" name="Google Shape;186;p27"/>
          <p:cNvSpPr txBox="1"/>
          <p:nvPr/>
        </p:nvSpPr>
        <p:spPr>
          <a:xfrm>
            <a:off x="8509275" y="6431225"/>
            <a:ext cx="5448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14/14</a:t>
            </a:r>
            <a:endParaRPr sz="10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87" name="Google Shape;187;p27"/>
          <p:cNvCxnSpPr/>
          <p:nvPr/>
        </p:nvCxnSpPr>
        <p:spPr>
          <a:xfrm>
            <a:off x="2252025" y="3492233"/>
            <a:ext cx="5084400" cy="0"/>
          </a:xfrm>
          <a:prstGeom prst="straightConnector1">
            <a:avLst/>
          </a:prstGeom>
          <a:noFill/>
          <a:ln cap="flat" cmpd="sng" w="952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" name="Google Shape;188;p27"/>
          <p:cNvSpPr txBox="1"/>
          <p:nvPr/>
        </p:nvSpPr>
        <p:spPr>
          <a:xfrm>
            <a:off x="415350" y="2834625"/>
            <a:ext cx="85206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Questions?</a:t>
            </a:r>
            <a:endParaRPr b="1" sz="2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0"/>
            <a:ext cx="9144000" cy="8532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228750" y="6431225"/>
            <a:ext cx="29775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COM3550, Undergraduate Ambassadors Scheme	</a:t>
            </a:r>
            <a:endParaRPr sz="10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545175" y="1545533"/>
            <a:ext cx="7964100" cy="4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b="1"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What is Flask?</a:t>
            </a:r>
            <a:endParaRPr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Why use Flask?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Alternative frameworks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b="1"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Tic-Tac-Toe AI Web Server 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structure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&amp; features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Key components deep dive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DEMO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b="1"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Best Practices: Why an Additional Server was Necessary?</a:t>
            </a:r>
            <a:endParaRPr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228750" y="180300"/>
            <a:ext cx="8707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EEEEEE"/>
                </a:solidFill>
                <a:latin typeface="Trebuchet MS"/>
                <a:ea typeface="Trebuchet MS"/>
                <a:cs typeface="Trebuchet MS"/>
                <a:sym typeface="Trebuchet MS"/>
              </a:rPr>
              <a:t>Overview</a:t>
            </a:r>
            <a:endParaRPr b="1" sz="2200">
              <a:solidFill>
                <a:srgbClr val="EEEEE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8509275" y="6431225"/>
            <a:ext cx="5448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1/14</a:t>
            </a:r>
            <a:endParaRPr sz="10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0" y="0"/>
            <a:ext cx="9144000" cy="8532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228750" y="180300"/>
            <a:ext cx="8707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EEEEEE"/>
                </a:solidFill>
                <a:latin typeface="Trebuchet MS"/>
                <a:ea typeface="Trebuchet MS"/>
                <a:cs typeface="Trebuchet MS"/>
                <a:sym typeface="Trebuchet MS"/>
              </a:rPr>
              <a:t>What is Flask?</a:t>
            </a:r>
            <a:endParaRPr b="1" sz="2200">
              <a:solidFill>
                <a:srgbClr val="EEEEE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545175" y="1424925"/>
            <a:ext cx="7964100" cy="4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What is Flask?</a:t>
            </a:r>
            <a:endParaRPr b="1"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micro web framework for Python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Used for building APIs, web applications, and microservices.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Char char="○"/>
            </a:pP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Ideally can be used to build full-stack applications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Char char="○"/>
            </a:pP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We will focus on APIs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Examples of companies using Flask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b="1"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Netflix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b="1"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LinkedIn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and </a:t>
            </a:r>
            <a:r>
              <a:rPr b="1"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Pinterest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…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2475" y="1097275"/>
            <a:ext cx="2985252" cy="187597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228750" y="6431225"/>
            <a:ext cx="29775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COM3550, Undergraduate Ambassadors Scheme	</a:t>
            </a:r>
            <a:endParaRPr sz="10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8509275" y="6431225"/>
            <a:ext cx="5448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lang="en" sz="1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/14</a:t>
            </a:r>
            <a:endParaRPr sz="10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/>
          <p:nvPr/>
        </p:nvSpPr>
        <p:spPr>
          <a:xfrm>
            <a:off x="0" y="0"/>
            <a:ext cx="9144000" cy="8532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228750" y="180300"/>
            <a:ext cx="8707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EEEEEE"/>
                </a:solidFill>
                <a:latin typeface="Trebuchet MS"/>
                <a:ea typeface="Trebuchet MS"/>
                <a:cs typeface="Trebuchet MS"/>
                <a:sym typeface="Trebuchet MS"/>
              </a:rPr>
              <a:t>Why Flask?</a:t>
            </a:r>
            <a:endParaRPr b="1" sz="2200">
              <a:solidFill>
                <a:srgbClr val="EEEEE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545175" y="1424925"/>
            <a:ext cx="7964100" cy="4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Simple and 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lightweight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Easy to learn and implement – great for small projects.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Built-in development server and debugger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Production-ready with extensions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Char char="○"/>
            </a:pPr>
            <a:r>
              <a:rPr b="1"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Extensions</a:t>
            </a: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are additional libraries &amp; packages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Char char="○"/>
            </a:pP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Installed to enhance functionality 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2475" y="1097275"/>
            <a:ext cx="2985252" cy="187597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228750" y="6431225"/>
            <a:ext cx="29775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COM3550, Undergraduate Ambassadors Scheme	</a:t>
            </a:r>
            <a:endParaRPr sz="10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8509275" y="6431225"/>
            <a:ext cx="5448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  <a:r>
              <a:rPr lang="en" sz="1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/14</a:t>
            </a:r>
            <a:endParaRPr sz="10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/>
          <p:nvPr/>
        </p:nvSpPr>
        <p:spPr>
          <a:xfrm>
            <a:off x="0" y="0"/>
            <a:ext cx="9144000" cy="8532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228750" y="180300"/>
            <a:ext cx="8707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EEEEEE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Example: A Simple Flask Application</a:t>
            </a:r>
            <a:endParaRPr b="1" sz="2200">
              <a:solidFill>
                <a:srgbClr val="EEEEE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545175" y="1424925"/>
            <a:ext cx="7964100" cy="4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5962" y="1661025"/>
            <a:ext cx="5592075" cy="413427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228750" y="6431225"/>
            <a:ext cx="29775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COM3550, Undergraduate Ambassadors Scheme	</a:t>
            </a:r>
            <a:endParaRPr sz="10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8509275" y="6431225"/>
            <a:ext cx="5448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  <a:r>
              <a:rPr lang="en" sz="1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/14</a:t>
            </a:r>
            <a:endParaRPr sz="10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/>
        </p:nvSpPr>
        <p:spPr>
          <a:xfrm>
            <a:off x="0" y="0"/>
            <a:ext cx="9144000" cy="8532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228750" y="180300"/>
            <a:ext cx="8707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EEEEEE"/>
                </a:solidFill>
                <a:latin typeface="Trebuchet MS"/>
                <a:ea typeface="Trebuchet MS"/>
                <a:cs typeface="Trebuchet MS"/>
                <a:sym typeface="Trebuchet MS"/>
              </a:rPr>
              <a:t>Alternative frameworks</a:t>
            </a:r>
            <a:endParaRPr b="1" sz="2200">
              <a:solidFill>
                <a:srgbClr val="EEEEE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545175" y="1424925"/>
            <a:ext cx="7964100" cy="4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Some other 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alternative frameworks for web development in Python include: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b="1"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Django </a:t>
            </a:r>
            <a:endParaRPr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Older python full-stack web framework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84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Char char="■"/>
            </a:pPr>
            <a:r>
              <a:rPr lang="en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Built-in features e.g Auth, ORM, admin panel,etc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Ideal for complex applications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b="1"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Fast API</a:t>
            </a:r>
            <a:endParaRPr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Relatively new and fast rising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Better async support with ASGI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Best for high-performance APIs &amp; real-time apps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1800" y="2084600"/>
            <a:ext cx="2570625" cy="107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1800" y="3652861"/>
            <a:ext cx="2570625" cy="105718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228750" y="6431225"/>
            <a:ext cx="29775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COM3550, Undergraduate Ambassadors Scheme	</a:t>
            </a:r>
            <a:endParaRPr sz="10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8509275" y="6431225"/>
            <a:ext cx="5448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  <a:r>
              <a:rPr lang="en" sz="1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/14</a:t>
            </a:r>
            <a:endParaRPr sz="10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Google Shape;112;p19"/>
          <p:cNvCxnSpPr/>
          <p:nvPr/>
        </p:nvCxnSpPr>
        <p:spPr>
          <a:xfrm>
            <a:off x="2252025" y="3492233"/>
            <a:ext cx="5084400" cy="0"/>
          </a:xfrm>
          <a:prstGeom prst="straightConnector1">
            <a:avLst/>
          </a:prstGeom>
          <a:noFill/>
          <a:ln cap="flat" cmpd="sng" w="952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9"/>
          <p:cNvSpPr txBox="1"/>
          <p:nvPr>
            <p:ph idx="4294967295" type="title"/>
          </p:nvPr>
        </p:nvSpPr>
        <p:spPr>
          <a:xfrm>
            <a:off x="415350" y="2644127"/>
            <a:ext cx="8520600" cy="6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The Tic-Tac-Toe AI Web Server </a:t>
            </a:r>
            <a:endParaRPr b="1" sz="2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228750" y="6431225"/>
            <a:ext cx="29775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COM3550, Undergraduate Ambassadors Scheme	</a:t>
            </a:r>
            <a:endParaRPr sz="10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8509275" y="6431225"/>
            <a:ext cx="5448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  <a:r>
              <a:rPr lang="en" sz="1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/14</a:t>
            </a:r>
            <a:endParaRPr sz="10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/>
          <p:nvPr/>
        </p:nvSpPr>
        <p:spPr>
          <a:xfrm>
            <a:off x="0" y="0"/>
            <a:ext cx="9144000" cy="8532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 txBox="1"/>
          <p:nvPr/>
        </p:nvSpPr>
        <p:spPr>
          <a:xfrm>
            <a:off x="228750" y="180300"/>
            <a:ext cx="8707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EEEEEE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structure &amp; features</a:t>
            </a:r>
            <a:endParaRPr b="1" sz="2200">
              <a:solidFill>
                <a:srgbClr val="EEEEE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545175" y="1424925"/>
            <a:ext cx="7964100" cy="4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Flask is lightweight – it doesn’t enforce a strict project structure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Char char="○"/>
            </a:pP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</a:t>
            </a: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.e do what works </a:t>
            </a: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best</a:t>
            </a: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for you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However, a good project 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structure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is crucial for system scalability 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Char char="○"/>
            </a:pP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Circular imports are a nightmare in python 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Our </a:t>
            </a:r>
            <a:r>
              <a:rPr b="1"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</a:t>
            </a:r>
            <a:r>
              <a:rPr b="1"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ic-tac-toe server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follows 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Digital Ocean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recommended standard: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2034350" y="5839225"/>
            <a:ext cx="55992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Digital Ocean Article ⇒ </a:t>
            </a:r>
            <a:r>
              <a:rPr lang="en" sz="700" u="sng">
                <a:solidFill>
                  <a:schemeClr val="hlink"/>
                </a:solidFill>
                <a:hlinkClick r:id="rId3"/>
              </a:rPr>
              <a:t>https://www.digitalocean.com/community/tutorials/how-to-structure-a-large-flask-application-with-flask-blueprints-and-flask-sqlalchemy</a:t>
            </a:r>
            <a:endParaRPr sz="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2"/>
              </a:solidFill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1200" y="3141489"/>
            <a:ext cx="4881624" cy="264806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/>
        </p:nvSpPr>
        <p:spPr>
          <a:xfrm>
            <a:off x="228750" y="6431225"/>
            <a:ext cx="29775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COM3550, Undergraduate Ambassadors Scheme	</a:t>
            </a:r>
            <a:endParaRPr sz="10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8509275" y="6431225"/>
            <a:ext cx="5448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  <a:r>
              <a:rPr lang="en" sz="1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/14</a:t>
            </a:r>
            <a:endParaRPr sz="10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/>
          <p:nvPr/>
        </p:nvSpPr>
        <p:spPr>
          <a:xfrm>
            <a:off x="0" y="0"/>
            <a:ext cx="9144000" cy="8532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 txBox="1"/>
          <p:nvPr/>
        </p:nvSpPr>
        <p:spPr>
          <a:xfrm>
            <a:off x="228750" y="180300"/>
            <a:ext cx="8707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EEEEEE"/>
                </a:solidFill>
                <a:latin typeface="Trebuchet MS"/>
                <a:ea typeface="Trebuchet MS"/>
                <a:cs typeface="Trebuchet MS"/>
                <a:sym typeface="Trebuchet MS"/>
              </a:rPr>
              <a:t>Key C</a:t>
            </a:r>
            <a:r>
              <a:rPr b="1" lang="en" sz="2200">
                <a:solidFill>
                  <a:srgbClr val="EEEEEE"/>
                </a:solidFill>
                <a:latin typeface="Trebuchet MS"/>
                <a:ea typeface="Trebuchet MS"/>
                <a:cs typeface="Trebuchet MS"/>
                <a:sym typeface="Trebuchet MS"/>
              </a:rPr>
              <a:t>omponents Deep Dive</a:t>
            </a:r>
            <a:endParaRPr b="1" sz="2200">
              <a:solidFill>
                <a:srgbClr val="EEEEE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545175" y="1424925"/>
            <a:ext cx="7964100" cy="4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API Endpoints</a:t>
            </a:r>
            <a:endParaRPr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server contains only one resource (gpt) and two 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endpoints </a:t>
            </a:r>
            <a:endParaRPr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GET: </a:t>
            </a:r>
            <a:r>
              <a:rPr b="1"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/api/gpt/ </a:t>
            </a:r>
            <a:endParaRPr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Check API status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POST, GET: </a:t>
            </a:r>
            <a:r>
              <a:rPr b="1"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/api/gpt/move</a:t>
            </a:r>
            <a:endParaRPr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Uses GPT engine to generate a Tic-Tac-Toe move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b="1"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</a:t>
            </a:r>
            <a:r>
              <a:rPr b="1"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arams</a:t>
            </a:r>
            <a:endParaRPr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Char char="■"/>
            </a:pP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</a:t>
            </a: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oard - the game nbo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Char char="■"/>
            </a:pP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</a:t>
            </a: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ifficulty - used to determine model to use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Extensions</a:t>
            </a:r>
            <a:endParaRPr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CORS 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OpenAI 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0225" y="1275825"/>
            <a:ext cx="2137074" cy="115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1"/>
          <p:cNvSpPr txBox="1"/>
          <p:nvPr/>
        </p:nvSpPr>
        <p:spPr>
          <a:xfrm>
            <a:off x="228750" y="6431225"/>
            <a:ext cx="29775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COM3550, Undergraduate Ambassadors Scheme	</a:t>
            </a:r>
            <a:endParaRPr sz="10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8509275" y="6431225"/>
            <a:ext cx="5448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  <a:r>
              <a:rPr lang="en" sz="1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/14</a:t>
            </a:r>
            <a:endParaRPr sz="10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