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8"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0FB95BA-9913-4C64-8B39-27BEB02A3997}" type="datetimeFigureOut">
              <a:rPr lang="en-US" smtClean="0"/>
              <a:t>4/12/2021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AB4ED4F-9143-457C-9C54-2FC1315B4D1D}"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476338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FB95BA-9913-4C64-8B39-27BEB02A3997}"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ED4F-9143-457C-9C54-2FC1315B4D1D}" type="slidenum">
              <a:rPr lang="en-US" smtClean="0"/>
              <a:t>‹#›</a:t>
            </a:fld>
            <a:endParaRPr lang="en-US"/>
          </a:p>
        </p:txBody>
      </p:sp>
    </p:spTree>
    <p:extLst>
      <p:ext uri="{BB962C8B-B14F-4D97-AF65-F5344CB8AC3E}">
        <p14:creationId xmlns:p14="http://schemas.microsoft.com/office/powerpoint/2010/main" val="3188895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FB95BA-9913-4C64-8B39-27BEB02A3997}"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ED4F-9143-457C-9C54-2FC1315B4D1D}" type="slidenum">
              <a:rPr lang="en-US" smtClean="0"/>
              <a:t>‹#›</a:t>
            </a:fld>
            <a:endParaRPr lang="en-US"/>
          </a:p>
        </p:txBody>
      </p:sp>
    </p:spTree>
    <p:extLst>
      <p:ext uri="{BB962C8B-B14F-4D97-AF65-F5344CB8AC3E}">
        <p14:creationId xmlns:p14="http://schemas.microsoft.com/office/powerpoint/2010/main" val="2104695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FB95BA-9913-4C64-8B39-27BEB02A3997}"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ED4F-9143-457C-9C54-2FC1315B4D1D}" type="slidenum">
              <a:rPr lang="en-US" smtClean="0"/>
              <a:t>‹#›</a:t>
            </a:fld>
            <a:endParaRPr lang="en-US"/>
          </a:p>
        </p:txBody>
      </p:sp>
    </p:spTree>
    <p:extLst>
      <p:ext uri="{BB962C8B-B14F-4D97-AF65-F5344CB8AC3E}">
        <p14:creationId xmlns:p14="http://schemas.microsoft.com/office/powerpoint/2010/main" val="1710436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FB95BA-9913-4C64-8B39-27BEB02A3997}"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ED4F-9143-457C-9C54-2FC1315B4D1D}"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02959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FB95BA-9913-4C64-8B39-27BEB02A3997}" type="datetimeFigureOut">
              <a:rPr lang="en-US" smtClean="0"/>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ED4F-9143-457C-9C54-2FC1315B4D1D}" type="slidenum">
              <a:rPr lang="en-US" smtClean="0"/>
              <a:t>‹#›</a:t>
            </a:fld>
            <a:endParaRPr lang="en-US"/>
          </a:p>
        </p:txBody>
      </p:sp>
    </p:spTree>
    <p:extLst>
      <p:ext uri="{BB962C8B-B14F-4D97-AF65-F5344CB8AC3E}">
        <p14:creationId xmlns:p14="http://schemas.microsoft.com/office/powerpoint/2010/main" val="29816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FB95BA-9913-4C64-8B39-27BEB02A3997}" type="datetimeFigureOut">
              <a:rPr lang="en-US" smtClean="0"/>
              <a:t>4/12/2021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B4ED4F-9143-457C-9C54-2FC1315B4D1D}" type="slidenum">
              <a:rPr lang="en-US" smtClean="0"/>
              <a:t>‹#›</a:t>
            </a:fld>
            <a:endParaRPr lang="en-US"/>
          </a:p>
        </p:txBody>
      </p:sp>
    </p:spTree>
    <p:extLst>
      <p:ext uri="{BB962C8B-B14F-4D97-AF65-F5344CB8AC3E}">
        <p14:creationId xmlns:p14="http://schemas.microsoft.com/office/powerpoint/2010/main" val="1850585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FB95BA-9913-4C64-8B39-27BEB02A3997}" type="datetimeFigureOut">
              <a:rPr lang="en-US" smtClean="0"/>
              <a:t>4/12/2021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B4ED4F-9143-457C-9C54-2FC1315B4D1D}" type="slidenum">
              <a:rPr lang="en-US" smtClean="0"/>
              <a:t>‹#›</a:t>
            </a:fld>
            <a:endParaRPr lang="en-US"/>
          </a:p>
        </p:txBody>
      </p:sp>
    </p:spTree>
    <p:extLst>
      <p:ext uri="{BB962C8B-B14F-4D97-AF65-F5344CB8AC3E}">
        <p14:creationId xmlns:p14="http://schemas.microsoft.com/office/powerpoint/2010/main" val="972310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FB95BA-9913-4C64-8B39-27BEB02A3997}" type="datetimeFigureOut">
              <a:rPr lang="en-US" smtClean="0"/>
              <a:t>4/12/2021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B4ED4F-9143-457C-9C54-2FC1315B4D1D}" type="slidenum">
              <a:rPr lang="en-US" smtClean="0"/>
              <a:t>‹#›</a:t>
            </a:fld>
            <a:endParaRPr lang="en-US"/>
          </a:p>
        </p:txBody>
      </p:sp>
    </p:spTree>
    <p:extLst>
      <p:ext uri="{BB962C8B-B14F-4D97-AF65-F5344CB8AC3E}">
        <p14:creationId xmlns:p14="http://schemas.microsoft.com/office/powerpoint/2010/main" val="2149494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FB95BA-9913-4C64-8B39-27BEB02A3997}" type="datetimeFigureOut">
              <a:rPr lang="en-US" smtClean="0"/>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ED4F-9143-457C-9C54-2FC1315B4D1D}" type="slidenum">
              <a:rPr lang="en-US" smtClean="0"/>
              <a:t>‹#›</a:t>
            </a:fld>
            <a:endParaRPr lang="en-US"/>
          </a:p>
        </p:txBody>
      </p:sp>
    </p:spTree>
    <p:extLst>
      <p:ext uri="{BB962C8B-B14F-4D97-AF65-F5344CB8AC3E}">
        <p14:creationId xmlns:p14="http://schemas.microsoft.com/office/powerpoint/2010/main" val="2506157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FB95BA-9913-4C64-8B39-27BEB02A3997}" type="datetimeFigureOut">
              <a:rPr lang="en-US" smtClean="0"/>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ED4F-9143-457C-9C54-2FC1315B4D1D}" type="slidenum">
              <a:rPr lang="en-US" smtClean="0"/>
              <a:t>‹#›</a:t>
            </a:fld>
            <a:endParaRPr lang="en-US"/>
          </a:p>
        </p:txBody>
      </p:sp>
    </p:spTree>
    <p:extLst>
      <p:ext uri="{BB962C8B-B14F-4D97-AF65-F5344CB8AC3E}">
        <p14:creationId xmlns:p14="http://schemas.microsoft.com/office/powerpoint/2010/main" val="542520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0FB95BA-9913-4C64-8B39-27BEB02A3997}" type="datetimeFigureOut">
              <a:rPr lang="en-US" smtClean="0"/>
              <a:t>4/12/2021</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AB4ED4F-9143-457C-9C54-2FC1315B4D1D}" type="slidenum">
              <a:rPr lang="en-US" smtClean="0"/>
              <a:t>‹#›</a:t>
            </a:fld>
            <a:endParaRPr lang="en-US"/>
          </a:p>
        </p:txBody>
      </p:sp>
    </p:spTree>
    <p:extLst>
      <p:ext uri="{BB962C8B-B14F-4D97-AF65-F5344CB8AC3E}">
        <p14:creationId xmlns:p14="http://schemas.microsoft.com/office/powerpoint/2010/main" val="27650336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okeh.org/"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LO County reports 33 new COVID-19 cases">
            <a:extLst>
              <a:ext uri="{FF2B5EF4-FFF2-40B4-BE49-F238E27FC236}">
                <a16:creationId xmlns:a16="http://schemas.microsoft.com/office/drawing/2014/main" id="{54078528-C5B2-4864-9A4E-AC42A8160D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34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A884FE5-E0B3-4D8D-8137-F00A4EF2E2BE}"/>
              </a:ext>
            </a:extLst>
          </p:cNvPr>
          <p:cNvSpPr>
            <a:spLocks noGrp="1"/>
          </p:cNvSpPr>
          <p:nvPr>
            <p:ph type="ctrTitle"/>
          </p:nvPr>
        </p:nvSpPr>
        <p:spPr>
          <a:xfrm>
            <a:off x="4223186" y="255613"/>
            <a:ext cx="6078495" cy="2554699"/>
          </a:xfrm>
        </p:spPr>
        <p:txBody>
          <a:bodyPr>
            <a:normAutofit fontScale="90000"/>
          </a:bodyPr>
          <a:lstStyle/>
          <a:p>
            <a:r>
              <a:rPr lang="en-US" dirty="0"/>
              <a:t>Economic Effects of COVID-19</a:t>
            </a:r>
          </a:p>
        </p:txBody>
      </p:sp>
      <p:sp>
        <p:nvSpPr>
          <p:cNvPr id="3" name="Subtitle 2">
            <a:extLst>
              <a:ext uri="{FF2B5EF4-FFF2-40B4-BE49-F238E27FC236}">
                <a16:creationId xmlns:a16="http://schemas.microsoft.com/office/drawing/2014/main" id="{A002E72B-47AE-49A8-BA6F-467375D3B9F1}"/>
              </a:ext>
            </a:extLst>
          </p:cNvPr>
          <p:cNvSpPr>
            <a:spLocks noGrp="1"/>
          </p:cNvSpPr>
          <p:nvPr>
            <p:ph type="subTitle" idx="1"/>
          </p:nvPr>
        </p:nvSpPr>
        <p:spPr>
          <a:xfrm>
            <a:off x="4223186" y="3065925"/>
            <a:ext cx="9418320" cy="1691640"/>
          </a:xfrm>
        </p:spPr>
        <p:txBody>
          <a:bodyPr/>
          <a:lstStyle/>
          <a:p>
            <a:r>
              <a:rPr lang="en-US" dirty="0">
                <a:solidFill>
                  <a:schemeClr val="accent5">
                    <a:lumMod val="20000"/>
                    <a:lumOff val="80000"/>
                  </a:schemeClr>
                </a:solidFill>
              </a:rPr>
              <a:t>By Antonio Serrano, Faith </a:t>
            </a:r>
            <a:r>
              <a:rPr lang="en-US" dirty="0" err="1">
                <a:solidFill>
                  <a:schemeClr val="accent5">
                    <a:lumMod val="20000"/>
                    <a:lumOff val="80000"/>
                  </a:schemeClr>
                </a:solidFill>
              </a:rPr>
              <a:t>Warari</a:t>
            </a:r>
            <a:r>
              <a:rPr lang="en-US" dirty="0">
                <a:solidFill>
                  <a:schemeClr val="accent5">
                    <a:lumMod val="20000"/>
                    <a:lumOff val="80000"/>
                  </a:schemeClr>
                </a:solidFill>
              </a:rPr>
              <a:t>, and Priscilla Wong</a:t>
            </a:r>
          </a:p>
        </p:txBody>
      </p:sp>
    </p:spTree>
    <p:extLst>
      <p:ext uri="{BB962C8B-B14F-4D97-AF65-F5344CB8AC3E}">
        <p14:creationId xmlns:p14="http://schemas.microsoft.com/office/powerpoint/2010/main" val="3479934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F6DB7D8-40AC-6B42-AD47-B8029FEB086F}"/>
              </a:ext>
            </a:extLst>
          </p:cNvPr>
          <p:cNvSpPr>
            <a:spLocks noGrp="1"/>
          </p:cNvSpPr>
          <p:nvPr/>
        </p:nvSpPr>
        <p:spPr>
          <a:xfrm>
            <a:off x="1532527" y="301156"/>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New Python Library Used for This Project</a:t>
            </a:r>
          </a:p>
        </p:txBody>
      </p:sp>
      <p:pic>
        <p:nvPicPr>
          <p:cNvPr id="7" name="Picture 6" descr="The Best Python Libraries for Data Science and Machine ...">
            <a:extLst>
              <a:ext uri="{FF2B5EF4-FFF2-40B4-BE49-F238E27FC236}">
                <a16:creationId xmlns:a16="http://schemas.microsoft.com/office/drawing/2014/main" id="{7EEB3432-A8E6-6046-A7FE-29800644F1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1478" y="5410526"/>
            <a:ext cx="1009126" cy="120032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3">
            <a:extLst>
              <a:ext uri="{FF2B5EF4-FFF2-40B4-BE49-F238E27FC236}">
                <a16:creationId xmlns:a16="http://schemas.microsoft.com/office/drawing/2014/main" id="{7FBF5809-3A33-B447-A627-387E0DB32B80}"/>
              </a:ext>
            </a:extLst>
          </p:cNvPr>
          <p:cNvSpPr txBox="1"/>
          <p:nvPr/>
        </p:nvSpPr>
        <p:spPr>
          <a:xfrm>
            <a:off x="886881" y="2047203"/>
            <a:ext cx="10418237"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hlinkClick r:id="rId3"/>
              </a:rPr>
              <a:t>Bokeh</a:t>
            </a:r>
            <a:r>
              <a:rPr lang="en-US" dirty="0"/>
              <a:t> is an interactive visualization library for modern web browsers. It provides elegant, </a:t>
            </a:r>
          </a:p>
          <a:p>
            <a:r>
              <a:rPr lang="en-US" dirty="0"/>
              <a:t>concise construction of versatile graphics, and affords high-performance interactivity over large </a:t>
            </a:r>
          </a:p>
          <a:p>
            <a:r>
              <a:rPr lang="en-US" dirty="0"/>
              <a:t>or streaming datasets. Bokeh can help anyone who would like to quickly and easily make </a:t>
            </a:r>
          </a:p>
          <a:p>
            <a:r>
              <a:rPr lang="en-US" dirty="0"/>
              <a:t>interactive plots, dashboards, and data applications.</a:t>
            </a:r>
          </a:p>
        </p:txBody>
      </p:sp>
      <p:pic>
        <p:nvPicPr>
          <p:cNvPr id="9" name="Picture 8" descr="Application&#10;&#10;Description automatically generated with medium confidence">
            <a:extLst>
              <a:ext uri="{FF2B5EF4-FFF2-40B4-BE49-F238E27FC236}">
                <a16:creationId xmlns:a16="http://schemas.microsoft.com/office/drawing/2014/main" id="{462DCD56-DB1D-DC47-B9DD-1E138F6753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3585" y="3481261"/>
            <a:ext cx="5739027" cy="2348399"/>
          </a:xfrm>
          <a:prstGeom prst="rect">
            <a:avLst/>
          </a:prstGeom>
        </p:spPr>
      </p:pic>
    </p:spTree>
    <p:extLst>
      <p:ext uri="{BB962C8B-B14F-4D97-AF65-F5344CB8AC3E}">
        <p14:creationId xmlns:p14="http://schemas.microsoft.com/office/powerpoint/2010/main" val="1160779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297E-E4D6-4215-A953-C926EE4CB779}"/>
              </a:ext>
            </a:extLst>
          </p:cNvPr>
          <p:cNvSpPr>
            <a:spLocks noGrp="1"/>
          </p:cNvSpPr>
          <p:nvPr>
            <p:ph type="title"/>
          </p:nvPr>
        </p:nvSpPr>
        <p:spPr/>
        <p:txBody>
          <a:bodyPr/>
          <a:lstStyle/>
          <a:p>
            <a:r>
              <a:rPr lang="en-US" dirty="0"/>
              <a:t>Postmortem</a:t>
            </a:r>
          </a:p>
        </p:txBody>
      </p:sp>
      <p:sp>
        <p:nvSpPr>
          <p:cNvPr id="3" name="Content Placeholder 2">
            <a:extLst>
              <a:ext uri="{FF2B5EF4-FFF2-40B4-BE49-F238E27FC236}">
                <a16:creationId xmlns:a16="http://schemas.microsoft.com/office/drawing/2014/main" id="{3B0A67B8-EC8E-4EB6-8DB6-C43A4CE4E6F6}"/>
              </a:ext>
            </a:extLst>
          </p:cNvPr>
          <p:cNvSpPr>
            <a:spLocks noGrp="1"/>
          </p:cNvSpPr>
          <p:nvPr>
            <p:ph idx="1"/>
          </p:nvPr>
        </p:nvSpPr>
        <p:spPr/>
        <p:txBody>
          <a:bodyPr/>
          <a:lstStyle/>
          <a:p>
            <a:r>
              <a:rPr lang="en-US" dirty="0"/>
              <a:t>Difficulties:</a:t>
            </a:r>
          </a:p>
          <a:p>
            <a:pPr lvl="1"/>
            <a:r>
              <a:rPr lang="en-US" dirty="0"/>
              <a:t>Normalizing data to be usable and concatenated</a:t>
            </a:r>
          </a:p>
          <a:p>
            <a:pPr lvl="1"/>
            <a:r>
              <a:rPr lang="en-US" dirty="0"/>
              <a:t>Working with a limited time frame for analysis since COVID only has case history from Dec 2019</a:t>
            </a:r>
          </a:p>
          <a:p>
            <a:r>
              <a:rPr lang="en-US" dirty="0"/>
              <a:t>Additional questions:</a:t>
            </a:r>
          </a:p>
          <a:p>
            <a:pPr lvl="1"/>
            <a:r>
              <a:rPr lang="en-US" dirty="0"/>
              <a:t>Would personal consumption be more apparent in personal healthcare expenditures?</a:t>
            </a:r>
          </a:p>
          <a:p>
            <a:r>
              <a:rPr lang="en-US" dirty="0"/>
              <a:t>Reflections:</a:t>
            </a:r>
          </a:p>
          <a:p>
            <a:pPr lvl="1"/>
            <a:r>
              <a:rPr lang="en-US" dirty="0"/>
              <a:t>Compare to other economic disasters such as 2008</a:t>
            </a:r>
          </a:p>
        </p:txBody>
      </p:sp>
    </p:spTree>
    <p:extLst>
      <p:ext uri="{BB962C8B-B14F-4D97-AF65-F5344CB8AC3E}">
        <p14:creationId xmlns:p14="http://schemas.microsoft.com/office/powerpoint/2010/main" val="1794861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DDEB-E054-43F6-AEFE-0EAB05A86E84}"/>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12BCC098-60FC-42DE-BC11-7F2D3584A98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99812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E78A-7716-41FA-AE60-CDD71394493C}"/>
              </a:ext>
            </a:extLst>
          </p:cNvPr>
          <p:cNvSpPr>
            <a:spLocks noGrp="1"/>
          </p:cNvSpPr>
          <p:nvPr>
            <p:ph type="title"/>
          </p:nvPr>
        </p:nvSpPr>
        <p:spPr/>
        <p:txBody>
          <a:bodyPr/>
          <a:lstStyle/>
          <a:p>
            <a:r>
              <a:rPr lang="en-US" dirty="0"/>
              <a:t>Motivation and Summary</a:t>
            </a:r>
          </a:p>
        </p:txBody>
      </p:sp>
      <p:sp>
        <p:nvSpPr>
          <p:cNvPr id="3" name="Content Placeholder 2">
            <a:extLst>
              <a:ext uri="{FF2B5EF4-FFF2-40B4-BE49-F238E27FC236}">
                <a16:creationId xmlns:a16="http://schemas.microsoft.com/office/drawing/2014/main" id="{6412D89B-E192-4B7C-B30B-7B940F544687}"/>
              </a:ext>
            </a:extLst>
          </p:cNvPr>
          <p:cNvSpPr>
            <a:spLocks noGrp="1"/>
          </p:cNvSpPr>
          <p:nvPr>
            <p:ph idx="1"/>
          </p:nvPr>
        </p:nvSpPr>
        <p:spPr/>
        <p:txBody>
          <a:bodyPr/>
          <a:lstStyle/>
          <a:p>
            <a:r>
              <a:rPr lang="en-US" dirty="0"/>
              <a:t>Assumptions that COVID-19 has caused major and/or long-term disruptions in the US Economy</a:t>
            </a:r>
          </a:p>
          <a:p>
            <a:r>
              <a:rPr lang="en-US"/>
              <a:t>Selected </a:t>
            </a:r>
            <a:r>
              <a:rPr lang="en-US" dirty="0"/>
              <a:t>3 major areas to explore:</a:t>
            </a:r>
          </a:p>
          <a:p>
            <a:pPr lvl="1"/>
            <a:r>
              <a:rPr lang="en-US" dirty="0"/>
              <a:t>Unemployment rate vs COVID-19 deaths</a:t>
            </a:r>
          </a:p>
          <a:p>
            <a:pPr lvl="1"/>
            <a:r>
              <a:rPr lang="en-US" dirty="0"/>
              <a:t>Real estate</a:t>
            </a:r>
          </a:p>
          <a:p>
            <a:pPr lvl="1"/>
            <a:r>
              <a:rPr lang="en-US" dirty="0"/>
              <a:t>Personal Consumption Expenditure</a:t>
            </a:r>
          </a:p>
        </p:txBody>
      </p:sp>
    </p:spTree>
    <p:extLst>
      <p:ext uri="{BB962C8B-B14F-4D97-AF65-F5344CB8AC3E}">
        <p14:creationId xmlns:p14="http://schemas.microsoft.com/office/powerpoint/2010/main" val="1795395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1F41E-99FB-4170-9D5D-DC2DD9A99821}"/>
              </a:ext>
            </a:extLst>
          </p:cNvPr>
          <p:cNvSpPr>
            <a:spLocks noGrp="1"/>
          </p:cNvSpPr>
          <p:nvPr>
            <p:ph type="title"/>
          </p:nvPr>
        </p:nvSpPr>
        <p:spPr/>
        <p:txBody>
          <a:bodyPr/>
          <a:lstStyle/>
          <a:p>
            <a:r>
              <a:rPr lang="en-US" dirty="0"/>
              <a:t>Questions and Data</a:t>
            </a:r>
          </a:p>
        </p:txBody>
      </p:sp>
      <p:sp>
        <p:nvSpPr>
          <p:cNvPr id="3" name="Content Placeholder 2">
            <a:extLst>
              <a:ext uri="{FF2B5EF4-FFF2-40B4-BE49-F238E27FC236}">
                <a16:creationId xmlns:a16="http://schemas.microsoft.com/office/drawing/2014/main" id="{E5A42FE9-BFF8-48D1-9366-00B3793162D7}"/>
              </a:ext>
            </a:extLst>
          </p:cNvPr>
          <p:cNvSpPr>
            <a:spLocks noGrp="1"/>
          </p:cNvSpPr>
          <p:nvPr>
            <p:ph idx="1"/>
          </p:nvPr>
        </p:nvSpPr>
        <p:spPr/>
        <p:txBody>
          <a:bodyPr/>
          <a:lstStyle/>
          <a:p>
            <a:r>
              <a:rPr lang="en-US" dirty="0"/>
              <a:t>How did Covid-19 cases affect:</a:t>
            </a:r>
          </a:p>
          <a:p>
            <a:pPr lvl="1"/>
            <a:r>
              <a:rPr lang="en-US" dirty="0"/>
              <a:t>US unemployment rates:</a:t>
            </a:r>
          </a:p>
          <a:p>
            <a:pPr lvl="2"/>
            <a:r>
              <a:rPr lang="en-US" dirty="0"/>
              <a:t>How correlated are unemployment rates to COVID-19 deaths?</a:t>
            </a:r>
          </a:p>
          <a:p>
            <a:pPr lvl="1"/>
            <a:r>
              <a:rPr lang="en-US" dirty="0"/>
              <a:t>Real estate</a:t>
            </a:r>
          </a:p>
          <a:p>
            <a:pPr lvl="2"/>
            <a:r>
              <a:rPr lang="en-US" dirty="0"/>
              <a:t>How has COVID-19 affected the amount of real estate listings and mortgages?</a:t>
            </a:r>
          </a:p>
          <a:p>
            <a:pPr lvl="1"/>
            <a:r>
              <a:rPr lang="en-US" dirty="0"/>
              <a:t>Personal consumption expenditures</a:t>
            </a:r>
          </a:p>
          <a:p>
            <a:pPr lvl="2"/>
            <a:r>
              <a:rPr lang="en-US" dirty="0"/>
              <a:t>How correlated are personal consumption expenditures and the amount of COVID-19 cases?</a:t>
            </a:r>
          </a:p>
        </p:txBody>
      </p:sp>
    </p:spTree>
    <p:extLst>
      <p:ext uri="{BB962C8B-B14F-4D97-AF65-F5344CB8AC3E}">
        <p14:creationId xmlns:p14="http://schemas.microsoft.com/office/powerpoint/2010/main" val="3646619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A8C02-F934-4531-8241-83B8870CF8D8}"/>
              </a:ext>
            </a:extLst>
          </p:cNvPr>
          <p:cNvSpPr>
            <a:spLocks noGrp="1"/>
          </p:cNvSpPr>
          <p:nvPr>
            <p:ph type="title"/>
          </p:nvPr>
        </p:nvSpPr>
        <p:spPr/>
        <p:txBody>
          <a:bodyPr/>
          <a:lstStyle/>
          <a:p>
            <a:r>
              <a:rPr lang="en-US" dirty="0"/>
              <a:t>Data Cleanup and Exploration</a:t>
            </a:r>
          </a:p>
        </p:txBody>
      </p:sp>
      <p:sp>
        <p:nvSpPr>
          <p:cNvPr id="3" name="Content Placeholder 2">
            <a:extLst>
              <a:ext uri="{FF2B5EF4-FFF2-40B4-BE49-F238E27FC236}">
                <a16:creationId xmlns:a16="http://schemas.microsoft.com/office/drawing/2014/main" id="{AA7E7324-7157-4527-B62F-EC5824F8BA94}"/>
              </a:ext>
            </a:extLst>
          </p:cNvPr>
          <p:cNvSpPr>
            <a:spLocks noGrp="1"/>
          </p:cNvSpPr>
          <p:nvPr>
            <p:ph idx="1"/>
          </p:nvPr>
        </p:nvSpPr>
        <p:spPr/>
        <p:txBody>
          <a:bodyPr>
            <a:normAutofit/>
          </a:bodyPr>
          <a:lstStyle/>
          <a:p>
            <a:r>
              <a:rPr lang="en-US" dirty="0"/>
              <a:t>Sources:</a:t>
            </a:r>
          </a:p>
          <a:p>
            <a:pPr marL="457200" lvl="2">
              <a:lnSpc>
                <a:spcPct val="95000"/>
              </a:lnSpc>
              <a:spcBef>
                <a:spcPts val="1400"/>
              </a:spcBef>
              <a:spcAft>
                <a:spcPts val="200"/>
              </a:spcAft>
              <a:buSzPct val="80000"/>
              <a:buFont typeface="Arial" pitchFamily="34" charset="0"/>
              <a:buChar char="•"/>
            </a:pPr>
            <a:r>
              <a:rPr lang="en-US" sz="1600" spc="10" dirty="0">
                <a:solidFill>
                  <a:schemeClr val="tx1"/>
                </a:solidFill>
              </a:rPr>
              <a:t>COVID Case Rates by Location (CDC)</a:t>
            </a:r>
          </a:p>
          <a:p>
            <a:pPr marL="457200" lvl="2">
              <a:lnSpc>
                <a:spcPct val="95000"/>
              </a:lnSpc>
              <a:spcBef>
                <a:spcPts val="1400"/>
              </a:spcBef>
              <a:spcAft>
                <a:spcPts val="200"/>
              </a:spcAft>
              <a:buSzPct val="80000"/>
              <a:buFont typeface="Arial" pitchFamily="34" charset="0"/>
              <a:buChar char="•"/>
            </a:pPr>
            <a:r>
              <a:rPr lang="en-US" sz="1600" spc="10" dirty="0">
                <a:solidFill>
                  <a:schemeClr val="tx1"/>
                </a:solidFill>
              </a:rPr>
              <a:t>COVID Death Rates by Age and Place (CDC)</a:t>
            </a:r>
          </a:p>
          <a:p>
            <a:pPr marL="457200" lvl="2">
              <a:lnSpc>
                <a:spcPct val="95000"/>
              </a:lnSpc>
              <a:spcBef>
                <a:spcPts val="1400"/>
              </a:spcBef>
              <a:spcAft>
                <a:spcPts val="200"/>
              </a:spcAft>
              <a:buSzPct val="80000"/>
              <a:buFont typeface="Arial" pitchFamily="34" charset="0"/>
              <a:buChar char="•"/>
            </a:pPr>
            <a:r>
              <a:rPr lang="en-US" sz="1600" spc="10" dirty="0">
                <a:solidFill>
                  <a:schemeClr val="tx1"/>
                </a:solidFill>
              </a:rPr>
              <a:t>Unemployment Data (BLS)</a:t>
            </a:r>
          </a:p>
          <a:p>
            <a:pPr marL="457200" lvl="2">
              <a:lnSpc>
                <a:spcPct val="95000"/>
              </a:lnSpc>
              <a:spcBef>
                <a:spcPts val="1400"/>
              </a:spcBef>
              <a:spcAft>
                <a:spcPts val="200"/>
              </a:spcAft>
              <a:buSzPct val="80000"/>
              <a:buFont typeface="Arial" pitchFamily="34" charset="0"/>
              <a:buChar char="•"/>
            </a:pPr>
            <a:r>
              <a:rPr lang="en-US" sz="1600" spc="10" dirty="0">
                <a:solidFill>
                  <a:schemeClr val="tx1"/>
                </a:solidFill>
              </a:rPr>
              <a:t>Personal Consumption by Month (BEA)</a:t>
            </a:r>
          </a:p>
          <a:p>
            <a:pPr lvl="1"/>
            <a:endParaRPr lang="en-US" sz="1600" dirty="0"/>
          </a:p>
          <a:p>
            <a:pPr lvl="2"/>
            <a:endParaRPr lang="en-US" sz="1600" dirty="0"/>
          </a:p>
          <a:p>
            <a:r>
              <a:rPr lang="en-US" dirty="0"/>
              <a:t>Cleanup process:</a:t>
            </a:r>
          </a:p>
          <a:p>
            <a:pPr lvl="1"/>
            <a:r>
              <a:rPr lang="en-US" dirty="0"/>
              <a:t>Pandas: Parsing, column name changes, dropping nulls, normalizing data types</a:t>
            </a:r>
          </a:p>
          <a:p>
            <a:pPr lvl="1"/>
            <a:r>
              <a:rPr lang="en-US" dirty="0"/>
              <a:t>Excel manual manipulation for difficult formatting</a:t>
            </a:r>
          </a:p>
          <a:p>
            <a:pPr lvl="1"/>
            <a:endParaRPr lang="en-US" dirty="0"/>
          </a:p>
        </p:txBody>
      </p:sp>
    </p:spTree>
    <p:extLst>
      <p:ext uri="{BB962C8B-B14F-4D97-AF65-F5344CB8AC3E}">
        <p14:creationId xmlns:p14="http://schemas.microsoft.com/office/powerpoint/2010/main" val="3233880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F05D4-4742-4CE5-8F71-AD019650F656}"/>
              </a:ext>
            </a:extLst>
          </p:cNvPr>
          <p:cNvSpPr>
            <a:spLocks noGrp="1"/>
          </p:cNvSpPr>
          <p:nvPr>
            <p:ph type="title"/>
          </p:nvPr>
        </p:nvSpPr>
        <p:spPr>
          <a:xfrm>
            <a:off x="1261872" y="365760"/>
            <a:ext cx="9692640" cy="1325562"/>
          </a:xfrm>
        </p:spPr>
        <p:txBody>
          <a:bodyPr vert="horz" lIns="91440" tIns="45720" rIns="91440" bIns="45720" rtlCol="0">
            <a:normAutofit/>
          </a:bodyPr>
          <a:lstStyle/>
          <a:p>
            <a:r>
              <a:rPr lang="en-US" dirty="0"/>
              <a:t>Data Analysis: COVID Case Changes over Time</a:t>
            </a:r>
          </a:p>
        </p:txBody>
      </p:sp>
      <p:sp>
        <p:nvSpPr>
          <p:cNvPr id="23" name="Content Placeholder 22">
            <a:extLst>
              <a:ext uri="{FF2B5EF4-FFF2-40B4-BE49-F238E27FC236}">
                <a16:creationId xmlns:a16="http://schemas.microsoft.com/office/drawing/2014/main" id="{CA3D864D-D8F2-4493-8C7C-360B768B1ED2}"/>
              </a:ext>
            </a:extLst>
          </p:cNvPr>
          <p:cNvSpPr>
            <a:spLocks noGrp="1"/>
          </p:cNvSpPr>
          <p:nvPr>
            <p:ph idx="1"/>
          </p:nvPr>
        </p:nvSpPr>
        <p:spPr>
          <a:xfrm>
            <a:off x="1261872" y="1933575"/>
            <a:ext cx="4401509" cy="4246562"/>
          </a:xfrm>
        </p:spPr>
        <p:txBody>
          <a:bodyPr>
            <a:normAutofit/>
          </a:bodyPr>
          <a:lstStyle/>
          <a:p>
            <a:r>
              <a:rPr lang="en-US" dirty="0"/>
              <a:t>Increase from Jan 2020 through Feb 2021</a:t>
            </a:r>
          </a:p>
          <a:p>
            <a:r>
              <a:rPr lang="en-US" dirty="0"/>
              <a:t>Three peaks and one major peak December 2020</a:t>
            </a:r>
          </a:p>
        </p:txBody>
      </p:sp>
      <p:pic>
        <p:nvPicPr>
          <p:cNvPr id="5" name="Content Placeholder 4" descr="Chart, line chart&#10;&#10;Description automatically generated">
            <a:extLst>
              <a:ext uri="{FF2B5EF4-FFF2-40B4-BE49-F238E27FC236}">
                <a16:creationId xmlns:a16="http://schemas.microsoft.com/office/drawing/2014/main" id="{FABA7FE5-6615-45DC-B3E5-5403836D86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2022671"/>
            <a:ext cx="4807287" cy="3461680"/>
          </a:xfrm>
          <a:prstGeom prst="rect">
            <a:avLst/>
          </a:prstGeom>
        </p:spPr>
      </p:pic>
    </p:spTree>
    <p:extLst>
      <p:ext uri="{BB962C8B-B14F-4D97-AF65-F5344CB8AC3E}">
        <p14:creationId xmlns:p14="http://schemas.microsoft.com/office/powerpoint/2010/main" val="332740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C821A41-B071-4210-9C46-92B4F5B14902}"/>
              </a:ext>
            </a:extLst>
          </p:cNvPr>
          <p:cNvSpPr>
            <a:spLocks noGrp="1"/>
          </p:cNvSpPr>
          <p:nvPr/>
        </p:nvSpPr>
        <p:spPr>
          <a:xfrm>
            <a:off x="1200732" y="199698"/>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Data Analysis: Unemployment</a:t>
            </a:r>
          </a:p>
        </p:txBody>
      </p:sp>
      <p:sp>
        <p:nvSpPr>
          <p:cNvPr id="7" name="Content Placeholder 2">
            <a:extLst>
              <a:ext uri="{FF2B5EF4-FFF2-40B4-BE49-F238E27FC236}">
                <a16:creationId xmlns:a16="http://schemas.microsoft.com/office/drawing/2014/main" id="{8D84D9E7-2CE0-45EF-9DAF-A7A2A0FFDE05}"/>
              </a:ext>
            </a:extLst>
          </p:cNvPr>
          <p:cNvSpPr>
            <a:spLocks noGrp="1"/>
          </p:cNvSpPr>
          <p:nvPr/>
        </p:nvSpPr>
        <p:spPr>
          <a:xfrm>
            <a:off x="1200732" y="1662738"/>
            <a:ext cx="859536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1400" dirty="0"/>
              <a:t>Unemployment increase from Jan to Dec 2020</a:t>
            </a:r>
          </a:p>
          <a:p>
            <a:r>
              <a:rPr lang="en-US" sz="1400" dirty="0"/>
              <a:t>Spike in March showing correlation with the effect of COVID across the US</a:t>
            </a:r>
          </a:p>
          <a:p>
            <a:r>
              <a:rPr lang="en-US" sz="1400" dirty="0"/>
              <a:t>One major peak in April</a:t>
            </a:r>
          </a:p>
          <a:p>
            <a:r>
              <a:rPr lang="en-US" sz="1400" dirty="0"/>
              <a:t>Depicted in blue is the % or deaths due to COVID vs total deaths in the US. We can see three clear waves across 2020, first one in April, second in July and a third one in November.</a:t>
            </a:r>
          </a:p>
          <a:p>
            <a:r>
              <a:rPr lang="en-US" sz="1400" dirty="0"/>
              <a:t>In yellow, the evolution of the % of unemployment across the US during 2020 	</a:t>
            </a:r>
          </a:p>
          <a:p>
            <a:pPr lvl="1"/>
            <a:endParaRPr lang="en-US" sz="1200" dirty="0"/>
          </a:p>
        </p:txBody>
      </p:sp>
      <p:pic>
        <p:nvPicPr>
          <p:cNvPr id="8" name="Picture 7" descr="Chart, line chart&#10;&#10;Description automatically generated">
            <a:extLst>
              <a:ext uri="{FF2B5EF4-FFF2-40B4-BE49-F238E27FC236}">
                <a16:creationId xmlns:a16="http://schemas.microsoft.com/office/drawing/2014/main" id="{E3804405-869A-304A-9DEF-892BE935F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5417" y="3773077"/>
            <a:ext cx="4355851" cy="2885226"/>
          </a:xfrm>
          <a:prstGeom prst="rect">
            <a:avLst/>
          </a:prstGeom>
        </p:spPr>
      </p:pic>
      <p:pic>
        <p:nvPicPr>
          <p:cNvPr id="9" name="Picture 8" descr="Table&#10;&#10;Description automatically generated">
            <a:extLst>
              <a:ext uri="{FF2B5EF4-FFF2-40B4-BE49-F238E27FC236}">
                <a16:creationId xmlns:a16="http://schemas.microsoft.com/office/drawing/2014/main" id="{DDBDF83B-5777-2C41-9A69-DBA7D7C1C9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0732" y="4514979"/>
            <a:ext cx="4355851" cy="811922"/>
          </a:xfrm>
          <a:prstGeom prst="rect">
            <a:avLst/>
          </a:prstGeom>
        </p:spPr>
      </p:pic>
    </p:spTree>
    <p:extLst>
      <p:ext uri="{BB962C8B-B14F-4D97-AF65-F5344CB8AC3E}">
        <p14:creationId xmlns:p14="http://schemas.microsoft.com/office/powerpoint/2010/main" val="2384899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F9E79-29A5-469F-9B98-922DA30A0C78}"/>
              </a:ext>
            </a:extLst>
          </p:cNvPr>
          <p:cNvSpPr>
            <a:spLocks noGrp="1"/>
          </p:cNvSpPr>
          <p:nvPr>
            <p:ph type="title"/>
          </p:nvPr>
        </p:nvSpPr>
        <p:spPr/>
        <p:txBody>
          <a:bodyPr/>
          <a:lstStyle/>
          <a:p>
            <a:r>
              <a:rPr lang="en-US" dirty="0"/>
              <a:t>Data Analysis: Real Estate &amp; Mortgage)</a:t>
            </a:r>
          </a:p>
        </p:txBody>
      </p:sp>
      <p:pic>
        <p:nvPicPr>
          <p:cNvPr id="5" name="Content Placeholder 12">
            <a:extLst>
              <a:ext uri="{FF2B5EF4-FFF2-40B4-BE49-F238E27FC236}">
                <a16:creationId xmlns:a16="http://schemas.microsoft.com/office/drawing/2014/main" id="{9FD7F4BB-B1A3-47E0-8BB1-015F85DC498C}"/>
              </a:ext>
            </a:extLst>
          </p:cNvPr>
          <p:cNvPicPr>
            <a:picLocks noChangeAspect="1"/>
          </p:cNvPicPr>
          <p:nvPr/>
        </p:nvPicPr>
        <p:blipFill>
          <a:blip r:embed="rId2"/>
          <a:stretch>
            <a:fillRect/>
          </a:stretch>
        </p:blipFill>
        <p:spPr>
          <a:xfrm>
            <a:off x="3764756" y="1719937"/>
            <a:ext cx="3300412" cy="2033032"/>
          </a:xfrm>
          <a:prstGeom prst="rect">
            <a:avLst/>
          </a:prstGeom>
        </p:spPr>
      </p:pic>
      <p:pic>
        <p:nvPicPr>
          <p:cNvPr id="6" name="Picture 5">
            <a:extLst>
              <a:ext uri="{FF2B5EF4-FFF2-40B4-BE49-F238E27FC236}">
                <a16:creationId xmlns:a16="http://schemas.microsoft.com/office/drawing/2014/main" id="{DC3B052E-FEBD-4E85-88A0-77D76161C32F}"/>
              </a:ext>
            </a:extLst>
          </p:cNvPr>
          <p:cNvPicPr>
            <a:picLocks noChangeAspect="1"/>
          </p:cNvPicPr>
          <p:nvPr/>
        </p:nvPicPr>
        <p:blipFill>
          <a:blip r:embed="rId3"/>
          <a:stretch>
            <a:fillRect/>
          </a:stretch>
        </p:blipFill>
        <p:spPr>
          <a:xfrm>
            <a:off x="157163" y="3966349"/>
            <a:ext cx="6376894" cy="2771775"/>
          </a:xfrm>
          <a:prstGeom prst="rect">
            <a:avLst/>
          </a:prstGeom>
        </p:spPr>
      </p:pic>
      <p:sp>
        <p:nvSpPr>
          <p:cNvPr id="7" name="TextBox 6">
            <a:extLst>
              <a:ext uri="{FF2B5EF4-FFF2-40B4-BE49-F238E27FC236}">
                <a16:creationId xmlns:a16="http://schemas.microsoft.com/office/drawing/2014/main" id="{C2820DC3-2740-4B14-8BCC-0BE2EAE56DDA}"/>
              </a:ext>
            </a:extLst>
          </p:cNvPr>
          <p:cNvSpPr txBox="1"/>
          <p:nvPr/>
        </p:nvSpPr>
        <p:spPr>
          <a:xfrm>
            <a:off x="157163" y="1691323"/>
            <a:ext cx="3300412" cy="1200329"/>
          </a:xfrm>
          <a:prstGeom prst="rect">
            <a:avLst/>
          </a:prstGeom>
          <a:noFill/>
        </p:spPr>
        <p:txBody>
          <a:bodyPr wrap="square" rtlCol="0">
            <a:spAutoFit/>
          </a:bodyPr>
          <a:lstStyle/>
          <a:p>
            <a:r>
              <a:rPr lang="en-US" dirty="0"/>
              <a:t>Increase in housing listing and prices through out 2020.</a:t>
            </a:r>
          </a:p>
          <a:p>
            <a:r>
              <a:rPr lang="en-US" dirty="0"/>
              <a:t>Slight decrease in listings through out Dec. </a:t>
            </a:r>
          </a:p>
        </p:txBody>
      </p:sp>
      <p:pic>
        <p:nvPicPr>
          <p:cNvPr id="8" name="Picture 7">
            <a:extLst>
              <a:ext uri="{FF2B5EF4-FFF2-40B4-BE49-F238E27FC236}">
                <a16:creationId xmlns:a16="http://schemas.microsoft.com/office/drawing/2014/main" id="{D68BBDD5-E7BA-452B-96B9-FF875D65C284}"/>
              </a:ext>
            </a:extLst>
          </p:cNvPr>
          <p:cNvPicPr>
            <a:picLocks noChangeAspect="1"/>
          </p:cNvPicPr>
          <p:nvPr/>
        </p:nvPicPr>
        <p:blipFill>
          <a:blip r:embed="rId4"/>
          <a:stretch>
            <a:fillRect/>
          </a:stretch>
        </p:blipFill>
        <p:spPr>
          <a:xfrm>
            <a:off x="7372349" y="1437249"/>
            <a:ext cx="3186111" cy="2315720"/>
          </a:xfrm>
          <a:prstGeom prst="rect">
            <a:avLst/>
          </a:prstGeom>
        </p:spPr>
      </p:pic>
      <p:sp>
        <p:nvSpPr>
          <p:cNvPr id="9" name="TextBox 8">
            <a:extLst>
              <a:ext uri="{FF2B5EF4-FFF2-40B4-BE49-F238E27FC236}">
                <a16:creationId xmlns:a16="http://schemas.microsoft.com/office/drawing/2014/main" id="{8F655318-2424-4A87-B33F-BFB18834D8B8}"/>
              </a:ext>
            </a:extLst>
          </p:cNvPr>
          <p:cNvSpPr txBox="1"/>
          <p:nvPr/>
        </p:nvSpPr>
        <p:spPr>
          <a:xfrm>
            <a:off x="7245760" y="4551708"/>
            <a:ext cx="3439287" cy="646331"/>
          </a:xfrm>
          <a:prstGeom prst="rect">
            <a:avLst/>
          </a:prstGeom>
          <a:noFill/>
        </p:spPr>
        <p:txBody>
          <a:bodyPr wrap="square" rtlCol="0">
            <a:spAutoFit/>
          </a:bodyPr>
          <a:lstStyle/>
          <a:p>
            <a:r>
              <a:rPr lang="en-US" dirty="0"/>
              <a:t>Notable increase in mortgage debt in 2020.</a:t>
            </a:r>
          </a:p>
        </p:txBody>
      </p:sp>
    </p:spTree>
    <p:extLst>
      <p:ext uri="{BB962C8B-B14F-4D97-AF65-F5344CB8AC3E}">
        <p14:creationId xmlns:p14="http://schemas.microsoft.com/office/powerpoint/2010/main" val="3460266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B9993-C601-4FE7-B349-6C6B37D89893}"/>
              </a:ext>
            </a:extLst>
          </p:cNvPr>
          <p:cNvSpPr>
            <a:spLocks noGrp="1"/>
          </p:cNvSpPr>
          <p:nvPr>
            <p:ph type="title"/>
          </p:nvPr>
        </p:nvSpPr>
        <p:spPr>
          <a:xfrm>
            <a:off x="804671" y="365760"/>
            <a:ext cx="4835635" cy="1805940"/>
          </a:xfrm>
        </p:spPr>
        <p:txBody>
          <a:bodyPr>
            <a:normAutofit/>
          </a:bodyPr>
          <a:lstStyle/>
          <a:p>
            <a:r>
              <a:rPr lang="en-US" sz="3400"/>
              <a:t>Data Analysis: Personal Consumption Expenditure</a:t>
            </a:r>
          </a:p>
        </p:txBody>
      </p:sp>
      <p:sp>
        <p:nvSpPr>
          <p:cNvPr id="11" name="Content Placeholder 10">
            <a:extLst>
              <a:ext uri="{FF2B5EF4-FFF2-40B4-BE49-F238E27FC236}">
                <a16:creationId xmlns:a16="http://schemas.microsoft.com/office/drawing/2014/main" id="{4B2465BA-C068-4369-AC84-96D60D1EBFF8}"/>
              </a:ext>
            </a:extLst>
          </p:cNvPr>
          <p:cNvSpPr>
            <a:spLocks noGrp="1"/>
          </p:cNvSpPr>
          <p:nvPr>
            <p:ph idx="1"/>
          </p:nvPr>
        </p:nvSpPr>
        <p:spPr>
          <a:xfrm>
            <a:off x="804671" y="2314575"/>
            <a:ext cx="4824603" cy="3865562"/>
          </a:xfrm>
        </p:spPr>
        <p:txBody>
          <a:bodyPr>
            <a:normAutofit/>
          </a:bodyPr>
          <a:lstStyle/>
          <a:p>
            <a:r>
              <a:rPr lang="en-US" dirty="0"/>
              <a:t>Expecting cases to directly cause personal expenditures to decrease as case counts increase</a:t>
            </a:r>
          </a:p>
          <a:p>
            <a:r>
              <a:rPr lang="en-US" dirty="0"/>
              <a:t>One notable dip in April 2020 when most businesses were forced to shut down</a:t>
            </a:r>
          </a:p>
          <a:p>
            <a:r>
              <a:rPr lang="en-US" dirty="0"/>
              <a:t>Overall, low positive correlation</a:t>
            </a:r>
          </a:p>
          <a:p>
            <a:endParaRPr lang="en-US" dirty="0"/>
          </a:p>
          <a:p>
            <a:endParaRPr lang="en-US" dirty="0"/>
          </a:p>
        </p:txBody>
      </p:sp>
      <p:pic>
        <p:nvPicPr>
          <p:cNvPr id="7" name="Picture 6" descr="Chart, bar chart&#10;&#10;Description automatically generated">
            <a:extLst>
              <a:ext uri="{FF2B5EF4-FFF2-40B4-BE49-F238E27FC236}">
                <a16:creationId xmlns:a16="http://schemas.microsoft.com/office/drawing/2014/main" id="{96247DB3-1906-4B61-8F74-DF2F230F69A5}"/>
              </a:ext>
            </a:extLst>
          </p:cNvPr>
          <p:cNvPicPr>
            <a:picLocks noChangeAspect="1"/>
          </p:cNvPicPr>
          <p:nvPr/>
        </p:nvPicPr>
        <p:blipFill rotWithShape="1">
          <a:blip r:embed="rId2">
            <a:extLst>
              <a:ext uri="{28A0092B-C50C-407E-A947-70E740481C1C}">
                <a14:useLocalDpi xmlns:a14="http://schemas.microsoft.com/office/drawing/2010/main" val="0"/>
              </a:ext>
            </a:extLst>
          </a:blip>
          <a:srcRect l="2077" r="-2" b="-2"/>
          <a:stretch/>
        </p:blipFill>
        <p:spPr>
          <a:xfrm>
            <a:off x="6095999" y="10"/>
            <a:ext cx="5075239" cy="3355932"/>
          </a:xfrm>
          <a:prstGeom prst="rect">
            <a:avLst/>
          </a:prstGeom>
        </p:spPr>
      </p:pic>
      <p:pic>
        <p:nvPicPr>
          <p:cNvPr id="9" name="Picture 8">
            <a:extLst>
              <a:ext uri="{FF2B5EF4-FFF2-40B4-BE49-F238E27FC236}">
                <a16:creationId xmlns:a16="http://schemas.microsoft.com/office/drawing/2014/main" id="{F83C4262-6DB9-4B32-9093-4A1124EA7FD2}"/>
              </a:ext>
            </a:extLst>
          </p:cNvPr>
          <p:cNvPicPr>
            <a:picLocks noChangeAspect="1"/>
          </p:cNvPicPr>
          <p:nvPr/>
        </p:nvPicPr>
        <p:blipFill>
          <a:blip r:embed="rId3"/>
          <a:stretch>
            <a:fillRect/>
          </a:stretch>
        </p:blipFill>
        <p:spPr>
          <a:xfrm>
            <a:off x="924264" y="4844110"/>
            <a:ext cx="4112631" cy="1146143"/>
          </a:xfrm>
          <a:prstGeom prst="rect">
            <a:avLst/>
          </a:prstGeom>
        </p:spPr>
      </p:pic>
      <p:pic>
        <p:nvPicPr>
          <p:cNvPr id="4" name="Picture 3">
            <a:extLst>
              <a:ext uri="{FF2B5EF4-FFF2-40B4-BE49-F238E27FC236}">
                <a16:creationId xmlns:a16="http://schemas.microsoft.com/office/drawing/2014/main" id="{F8CFA894-6F57-4C8D-892A-443D22253A5C}"/>
              </a:ext>
            </a:extLst>
          </p:cNvPr>
          <p:cNvPicPr>
            <a:picLocks noChangeAspect="1"/>
          </p:cNvPicPr>
          <p:nvPr/>
        </p:nvPicPr>
        <p:blipFill>
          <a:blip r:embed="rId4"/>
          <a:stretch>
            <a:fillRect/>
          </a:stretch>
        </p:blipFill>
        <p:spPr>
          <a:xfrm>
            <a:off x="5652369" y="3355942"/>
            <a:ext cx="5518869" cy="3256718"/>
          </a:xfrm>
          <a:prstGeom prst="rect">
            <a:avLst/>
          </a:prstGeom>
        </p:spPr>
      </p:pic>
    </p:spTree>
    <p:extLst>
      <p:ext uri="{BB962C8B-B14F-4D97-AF65-F5344CB8AC3E}">
        <p14:creationId xmlns:p14="http://schemas.microsoft.com/office/powerpoint/2010/main" val="798896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A769-05E7-40F8-898C-EC2C3A2879C8}"/>
              </a:ext>
            </a:extLst>
          </p:cNvPr>
          <p:cNvSpPr>
            <a:spLocks noGrp="1"/>
          </p:cNvSpPr>
          <p:nvPr>
            <p:ph type="title"/>
          </p:nvPr>
        </p:nvSpPr>
        <p:spPr/>
        <p:txBody>
          <a:bodyPr/>
          <a:lstStyle/>
          <a:p>
            <a:r>
              <a:rPr lang="en-US" dirty="0"/>
              <a:t>Findings and Conclusions</a:t>
            </a:r>
          </a:p>
        </p:txBody>
      </p:sp>
      <p:sp>
        <p:nvSpPr>
          <p:cNvPr id="3" name="Content Placeholder 2">
            <a:extLst>
              <a:ext uri="{FF2B5EF4-FFF2-40B4-BE49-F238E27FC236}">
                <a16:creationId xmlns:a16="http://schemas.microsoft.com/office/drawing/2014/main" id="{C447155F-51B3-4ED8-A4EA-932B2485D2B1}"/>
              </a:ext>
            </a:extLst>
          </p:cNvPr>
          <p:cNvSpPr>
            <a:spLocks noGrp="1"/>
          </p:cNvSpPr>
          <p:nvPr>
            <p:ph idx="1"/>
          </p:nvPr>
        </p:nvSpPr>
        <p:spPr/>
        <p:txBody>
          <a:bodyPr>
            <a:normAutofit/>
          </a:bodyPr>
          <a:lstStyle/>
          <a:p>
            <a:r>
              <a:rPr lang="en-US" dirty="0"/>
              <a:t>Unemployment:</a:t>
            </a:r>
          </a:p>
          <a:p>
            <a:pPr lvl="1"/>
            <a:r>
              <a:rPr lang="en-US" dirty="0"/>
              <a:t>2020 started with a 3.5% unemployment across all economic sectors in the US and climbed up to 14.8% at the top of the first wave of COVID in April. From that point on, we can appreciate a steady decrease until the end of the year down to 6.7%.</a:t>
            </a:r>
          </a:p>
          <a:p>
            <a:pPr lvl="1"/>
            <a:r>
              <a:rPr lang="en-US" dirty="0"/>
              <a:t>In subsequent waves, unemployment rates did not climb at the same rate as COVID deaths.</a:t>
            </a:r>
          </a:p>
          <a:p>
            <a:r>
              <a:rPr lang="en-US" dirty="0"/>
              <a:t>Real Estate and Mortgage:</a:t>
            </a:r>
          </a:p>
          <a:p>
            <a:pPr lvl="1"/>
            <a:r>
              <a:rPr lang="en-US" dirty="0"/>
              <a:t>Most changes shown in the real estate analysis were directly impacted by the rules and regulations set by the CDC and the govt to curb the high rising COVID cases as well as protect most individuals from facing evictions and foreclosures due to unpaid rents and mortgages.</a:t>
            </a:r>
          </a:p>
          <a:p>
            <a:r>
              <a:rPr lang="en-US" dirty="0"/>
              <a:t>Personal Consumption Expenditure:</a:t>
            </a:r>
          </a:p>
          <a:p>
            <a:pPr lvl="1"/>
            <a:r>
              <a:rPr lang="en-US" dirty="0"/>
              <a:t>Did not show long-term decreases as expected or decreases directly related with COVID case counts</a:t>
            </a:r>
          </a:p>
        </p:txBody>
      </p:sp>
    </p:spTree>
    <p:extLst>
      <p:ext uri="{BB962C8B-B14F-4D97-AF65-F5344CB8AC3E}">
        <p14:creationId xmlns:p14="http://schemas.microsoft.com/office/powerpoint/2010/main" val="1458736403"/>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98</TotalTime>
  <Words>602</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Schoolbook</vt:lpstr>
      <vt:lpstr>Wingdings 2</vt:lpstr>
      <vt:lpstr>View</vt:lpstr>
      <vt:lpstr>Economic Effects of COVID-19</vt:lpstr>
      <vt:lpstr>Motivation and Summary</vt:lpstr>
      <vt:lpstr>Questions and Data</vt:lpstr>
      <vt:lpstr>Data Cleanup and Exploration</vt:lpstr>
      <vt:lpstr>Data Analysis: COVID Case Changes over Time</vt:lpstr>
      <vt:lpstr>PowerPoint Presentation</vt:lpstr>
      <vt:lpstr>Data Analysis: Real Estate &amp; Mortgage)</vt:lpstr>
      <vt:lpstr>Data Analysis: Personal Consumption Expenditure</vt:lpstr>
      <vt:lpstr>Findings and Conclusions</vt:lpstr>
      <vt:lpstr>PowerPoint Presentation</vt:lpstr>
      <vt:lpstr>Postmortem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Title</dc:title>
  <dc:creator>priscilla.wong.y@gmail.com</dc:creator>
  <cp:lastModifiedBy>priscilla.wong.y@gmail.com</cp:lastModifiedBy>
  <cp:revision>14</cp:revision>
  <dcterms:created xsi:type="dcterms:W3CDTF">2021-04-06T02:28:04Z</dcterms:created>
  <dcterms:modified xsi:type="dcterms:W3CDTF">2021-04-13T00:29:35Z</dcterms:modified>
</cp:coreProperties>
</file>