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392CA-5748-4909-B145-5BA32B67DFA0}">
  <a:tblStyle styleId="{294392CA-5748-4909-B145-5BA32B67DFA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203d060b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a203d060b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203d060b3_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203d060b3_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a203d060b3_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a203d060b3_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a203d060b3_6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a203d060b3_6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203d060b3_6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203d060b3_6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a203d060b3_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a203d060b3_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203d060b3_6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203d060b3_6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203d060b3_6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a203d060b3_6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a203d060b3_6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a203d060b3_6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203d060b3_6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a203d060b3_6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a2cace5211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a2cace5211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 about how popular IoT devices are - everyone here owns an IoT device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how can we determine whether the device communications has been tampered with or not?</a:t>
            </a:r>
            <a:br>
              <a:rPr lang="en">
                <a:solidFill>
                  <a:schemeClr val="dk1"/>
                </a:solidFill>
              </a:rPr>
            </a:br>
            <a:r>
              <a:rPr lang="en">
                <a:solidFill>
                  <a:schemeClr val="dk1"/>
                </a:solidFill>
              </a:rPr>
              <a:t>In comes IDS - talk about the 2 types briefly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why they are not perfect because diversity in networks. Mostly anomaly based -&gt; Research Problem</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203d060b3_6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a203d060b3_6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203d060b3_6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203d060b3_6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a23eec7da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a23eec7da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368f8521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368f8521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23eec7d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23eec7d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23eec7d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23eec7d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23eec7da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a23eec7da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23eec7d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23eec7d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ec88e3b14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ec88e3b14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a2cace5211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a2cace5211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Signature based only works if the exact signature is already present in the DB</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Anomaly based</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High False Positive rate</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Difficulty in automatically distinguishing between benign and malicious traffic</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Difficulty in adapting to dynamic environments especially with ever-changing networks</a:t>
            </a:r>
            <a:endParaRPr sz="900">
              <a:solidFill>
                <a:schemeClr val="dk1"/>
              </a:solidFill>
              <a:latin typeface="Georgia"/>
              <a:ea typeface="Georgia"/>
              <a:cs typeface="Georgia"/>
              <a:sym typeface="Georgia"/>
            </a:endParaRPr>
          </a:p>
          <a:p>
            <a:pPr indent="0" lvl="0" marL="457200" rtl="0" algn="l">
              <a:spcBef>
                <a:spcPts val="0"/>
              </a:spcBef>
              <a:spcAft>
                <a:spcPts val="0"/>
              </a:spcAft>
              <a:buClr>
                <a:schemeClr val="dk1"/>
              </a:buClr>
              <a:buSzPts val="1100"/>
              <a:buFont typeface="Arial"/>
              <a:buNone/>
            </a:pPr>
            <a:r>
              <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Most solutions are Machine Learning based where 80% of data is used for training and 20% is used for testing but in the same dataset</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These models work very well when the training and test environments are the same </a:t>
            </a:r>
            <a:endParaRPr sz="900">
              <a:solidFill>
                <a:schemeClr val="dk1"/>
              </a:solidFill>
              <a:latin typeface="Georgia"/>
              <a:ea typeface="Georgia"/>
              <a:cs typeface="Georgia"/>
              <a:sym typeface="Georgia"/>
            </a:endParaRPr>
          </a:p>
          <a:p>
            <a:pPr indent="-285750" lvl="0" marL="457200" rtl="0" algn="l">
              <a:spcBef>
                <a:spcPts val="0"/>
              </a:spcBef>
              <a:spcAft>
                <a:spcPts val="0"/>
              </a:spcAft>
              <a:buClr>
                <a:schemeClr val="dk1"/>
              </a:buClr>
              <a:buSzPts val="900"/>
              <a:buFont typeface="Georgia"/>
              <a:buChar char="●"/>
            </a:pPr>
            <a:r>
              <a:rPr lang="en" sz="900">
                <a:solidFill>
                  <a:schemeClr val="dk1"/>
                </a:solidFill>
                <a:latin typeface="Georgia"/>
                <a:ea typeface="Georgia"/>
                <a:cs typeface="Georgia"/>
                <a:sym typeface="Georgia"/>
              </a:rPr>
              <a:t>If there is a slight change in the network, the model doesn’t work properly</a:t>
            </a:r>
            <a:endParaRPr sz="900">
              <a:solidFill>
                <a:schemeClr val="dk1"/>
              </a:solidFill>
              <a:latin typeface="Georgia"/>
              <a:ea typeface="Georgia"/>
              <a:cs typeface="Georgia"/>
              <a:sym typeface="Georgi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23eec7da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23eec7da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The diversity of devices and communication protocols within IoT networks complicates the task of identifying compromised devices, particularly as the number of connected devices increases. While similar research has been conducted in the past, this study aims to address the challenge of misclassifications when training and testing IDS models in different environments. Our primary objective is to generate robust features that can excel in training and testing environments distinct from one another. </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23eec7da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23eec7da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203d060b3_6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203d060b3_6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The diversity of devices and communication protocols within IoT networks complicates the task of identifying compromised devices, particularly as the number of connected devices increases. While similar research has been conducted in the past, this study aims to address the challenge of misclassifications when training and testing IDS models in different environments. Our primary objective is to generate robust features that can excel in training and testing environments distinct from one another.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203d060b3_6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203d060b3_6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The diversity of devices and communication protocols within IoT networks complicates the task of identifying compromised devices, particularly as the number of connected devices increases. While similar research has been conducted in the past, this study aims to address the challenge of misclassifications when training and testing IDS models in different environments. Our primary objective is to generate robust features that can excel in training and testing environments distinct from one another.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203d060b3_6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203d060b3_6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900">
                <a:solidFill>
                  <a:schemeClr val="dk1"/>
                </a:solidFill>
              </a:rPr>
              <a:t>The diversity of devices and communication protocols within IoT networks complicates the task of identifying compromised devices, particularly as the number of connected devices increases. While similar research has been conducted in the past, this study aims to address the challenge of misclassifications when training and testing IDS models in different environments. Our primary objective is to generate robust features that can excel in training and testing environments distinct from one another. </a:t>
            </a:r>
            <a:endParaRPr sz="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a23eec7da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a23eec7da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0" Type="http://schemas.openxmlformats.org/officeDocument/2006/relationships/image" Target="../media/image22.png"/><Relationship Id="rId11" Type="http://schemas.openxmlformats.org/officeDocument/2006/relationships/image" Target="../media/image23.png"/><Relationship Id="rId22" Type="http://schemas.openxmlformats.org/officeDocument/2006/relationships/image" Target="../media/image26.png"/><Relationship Id="rId10" Type="http://schemas.openxmlformats.org/officeDocument/2006/relationships/image" Target="../media/image18.png"/><Relationship Id="rId21" Type="http://schemas.openxmlformats.org/officeDocument/2006/relationships/image" Target="../media/image41.png"/><Relationship Id="rId13" Type="http://schemas.openxmlformats.org/officeDocument/2006/relationships/image" Target="../media/image20.png"/><Relationship Id="rId12" Type="http://schemas.openxmlformats.org/officeDocument/2006/relationships/image" Target="../media/image21.png"/><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5.png"/><Relationship Id="rId15" Type="http://schemas.openxmlformats.org/officeDocument/2006/relationships/image" Target="../media/image19.png"/><Relationship Id="rId14" Type="http://schemas.openxmlformats.org/officeDocument/2006/relationships/image" Target="../media/image17.png"/><Relationship Id="rId17" Type="http://schemas.openxmlformats.org/officeDocument/2006/relationships/image" Target="../media/image24.png"/><Relationship Id="rId16" Type="http://schemas.openxmlformats.org/officeDocument/2006/relationships/image" Target="../media/image29.png"/><Relationship Id="rId5" Type="http://schemas.openxmlformats.org/officeDocument/2006/relationships/image" Target="../media/image6.png"/><Relationship Id="rId19" Type="http://schemas.openxmlformats.org/officeDocument/2006/relationships/image" Target="../media/image25.png"/><Relationship Id="rId6" Type="http://schemas.openxmlformats.org/officeDocument/2006/relationships/image" Target="../media/image4.png"/><Relationship Id="rId18" Type="http://schemas.openxmlformats.org/officeDocument/2006/relationships/image" Target="../media/image27.png"/><Relationship Id="rId7" Type="http://schemas.openxmlformats.org/officeDocument/2006/relationships/image" Target="../media/image9.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3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3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3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png"/><Relationship Id="rId11" Type="http://schemas.openxmlformats.org/officeDocument/2006/relationships/image" Target="../media/image14.png"/><Relationship Id="rId10" Type="http://schemas.openxmlformats.org/officeDocument/2006/relationships/image" Target="../media/image2.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0.png"/><Relationship Id="rId7" Type="http://schemas.openxmlformats.org/officeDocument/2006/relationships/image" Target="../media/image5.png"/><Relationship Id="rId8"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8179800" cy="307800"/>
          </a:xfrm>
          <a:prstGeom prst="rect">
            <a:avLst/>
          </a:prstGeom>
          <a:noFill/>
          <a:ln>
            <a:noFill/>
          </a:ln>
        </p:spPr>
        <p:txBody>
          <a:bodyPr anchorCtr="0" anchor="t" bIns="91425" lIns="91425" spcFirstLastPara="1" rIns="91425" wrap="square" tIns="91425">
            <a:spAutoFit/>
          </a:bodyPr>
          <a:lstStyle/>
          <a:p>
            <a:pPr indent="0" lvl="0" marL="0" marR="7470514" rtl="0" algn="r">
              <a:spcBef>
                <a:spcPts val="0"/>
              </a:spcBef>
              <a:spcAft>
                <a:spcPts val="0"/>
              </a:spcAft>
              <a:buNone/>
            </a:pPr>
            <a:r>
              <a:t/>
            </a:r>
            <a:endParaRPr sz="800">
              <a:solidFill>
                <a:srgbClr val="EE220C"/>
              </a:solidFill>
              <a:latin typeface="Georgia"/>
              <a:ea typeface="Georgia"/>
              <a:cs typeface="Georgia"/>
              <a:sym typeface="Georgia"/>
            </a:endParaRPr>
          </a:p>
        </p:txBody>
      </p:sp>
      <p:sp>
        <p:nvSpPr>
          <p:cNvPr id="55" name="Google Shape;55;p13"/>
          <p:cNvSpPr txBox="1"/>
          <p:nvPr/>
        </p:nvSpPr>
        <p:spPr>
          <a:xfrm>
            <a:off x="847350" y="1036650"/>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Enhancing IoT Security: Intrusion Detection System Using Machine Learning for Cross-Environment Attack Identification</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56" name="Google Shape;56;p13"/>
          <p:cNvSpPr txBox="1"/>
          <p:nvPr/>
        </p:nvSpPr>
        <p:spPr>
          <a:xfrm>
            <a:off x="14100" y="2740800"/>
            <a:ext cx="91158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Georgia"/>
                <a:ea typeface="Georgia"/>
                <a:cs typeface="Georgia"/>
                <a:sym typeface="Georgia"/>
              </a:rPr>
              <a:t>CSE509 : System Security Project Presentation</a:t>
            </a:r>
            <a:endParaRPr sz="1800">
              <a:solidFill>
                <a:schemeClr val="dk1"/>
              </a:solidFill>
              <a:latin typeface="Georgia"/>
              <a:ea typeface="Georgia"/>
              <a:cs typeface="Georgia"/>
              <a:sym typeface="Georgia"/>
            </a:endParaRPr>
          </a:p>
        </p:txBody>
      </p:sp>
      <p:sp>
        <p:nvSpPr>
          <p:cNvPr id="57" name="Google Shape;57;p13"/>
          <p:cNvSpPr txBox="1"/>
          <p:nvPr/>
        </p:nvSpPr>
        <p:spPr>
          <a:xfrm>
            <a:off x="28150" y="3776275"/>
            <a:ext cx="91440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Georgia"/>
                <a:ea typeface="Georgia"/>
                <a:cs typeface="Georgia"/>
                <a:sym typeface="Georgia"/>
              </a:rPr>
              <a:t>Priscilla Kyei Danso, P.A.C. Abisheka, Sagor Sikdar, G M Tasnim Alam</a:t>
            </a:r>
            <a:endParaRPr b="1" sz="2200">
              <a:solidFill>
                <a:schemeClr val="dk1"/>
              </a:solidFill>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nvSpPr>
        <p:spPr>
          <a:xfrm>
            <a:off x="734075" y="-108050"/>
            <a:ext cx="7399800" cy="50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Our Approach - </a:t>
            </a:r>
            <a:r>
              <a:rPr b="1" lang="en" sz="1600">
                <a:solidFill>
                  <a:schemeClr val="dk2"/>
                </a:solidFill>
                <a:latin typeface="Georgia"/>
                <a:ea typeface="Georgia"/>
                <a:cs typeface="Georgia"/>
                <a:sym typeface="Georgia"/>
              </a:rPr>
              <a:t>Underlying concept</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000">
              <a:solidFill>
                <a:schemeClr val="dk2"/>
              </a:solidFill>
              <a:latin typeface="Georgia"/>
              <a:ea typeface="Georgia"/>
              <a:cs typeface="Georgia"/>
              <a:sym typeface="Georgia"/>
            </a:endParaRPr>
          </a:p>
        </p:txBody>
      </p:sp>
      <p:sp>
        <p:nvSpPr>
          <p:cNvPr id="145" name="Google Shape;14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2"/>
          <p:cNvSpPr txBox="1"/>
          <p:nvPr/>
        </p:nvSpPr>
        <p:spPr>
          <a:xfrm>
            <a:off x="-505575" y="490247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pic>
        <p:nvPicPr>
          <p:cNvPr id="147" name="Google Shape;147;p22"/>
          <p:cNvPicPr preferRelativeResize="0"/>
          <p:nvPr/>
        </p:nvPicPr>
        <p:blipFill>
          <a:blip r:embed="rId3">
            <a:alphaModFix/>
          </a:blip>
          <a:stretch>
            <a:fillRect/>
          </a:stretch>
        </p:blipFill>
        <p:spPr>
          <a:xfrm>
            <a:off x="265575" y="693750"/>
            <a:ext cx="729500" cy="736509"/>
          </a:xfrm>
          <a:prstGeom prst="rect">
            <a:avLst/>
          </a:prstGeom>
          <a:noFill/>
          <a:ln>
            <a:noFill/>
          </a:ln>
        </p:spPr>
      </p:pic>
      <p:pic>
        <p:nvPicPr>
          <p:cNvPr id="148" name="Google Shape;148;p22"/>
          <p:cNvPicPr preferRelativeResize="0"/>
          <p:nvPr/>
        </p:nvPicPr>
        <p:blipFill>
          <a:blip r:embed="rId4">
            <a:alphaModFix/>
          </a:blip>
          <a:stretch>
            <a:fillRect/>
          </a:stretch>
        </p:blipFill>
        <p:spPr>
          <a:xfrm>
            <a:off x="252353" y="1486141"/>
            <a:ext cx="755952" cy="195338"/>
          </a:xfrm>
          <a:prstGeom prst="rect">
            <a:avLst/>
          </a:prstGeom>
          <a:noFill/>
          <a:ln>
            <a:noFill/>
          </a:ln>
        </p:spPr>
      </p:pic>
      <p:pic>
        <p:nvPicPr>
          <p:cNvPr id="149" name="Google Shape;149;p22"/>
          <p:cNvPicPr preferRelativeResize="0"/>
          <p:nvPr/>
        </p:nvPicPr>
        <p:blipFill>
          <a:blip r:embed="rId5">
            <a:alphaModFix/>
          </a:blip>
          <a:stretch>
            <a:fillRect/>
          </a:stretch>
        </p:blipFill>
        <p:spPr>
          <a:xfrm>
            <a:off x="2623778" y="693750"/>
            <a:ext cx="1419924" cy="618850"/>
          </a:xfrm>
          <a:prstGeom prst="rect">
            <a:avLst/>
          </a:prstGeom>
          <a:noFill/>
          <a:ln>
            <a:noFill/>
          </a:ln>
        </p:spPr>
      </p:pic>
      <p:pic>
        <p:nvPicPr>
          <p:cNvPr id="150" name="Google Shape;150;p22"/>
          <p:cNvPicPr preferRelativeResize="0"/>
          <p:nvPr/>
        </p:nvPicPr>
        <p:blipFill>
          <a:blip r:embed="rId6">
            <a:alphaModFix/>
          </a:blip>
          <a:stretch>
            <a:fillRect/>
          </a:stretch>
        </p:blipFill>
        <p:spPr>
          <a:xfrm>
            <a:off x="5150075" y="693749"/>
            <a:ext cx="729500" cy="729500"/>
          </a:xfrm>
          <a:prstGeom prst="rect">
            <a:avLst/>
          </a:prstGeom>
          <a:noFill/>
          <a:ln>
            <a:noFill/>
          </a:ln>
        </p:spPr>
      </p:pic>
      <p:pic>
        <p:nvPicPr>
          <p:cNvPr id="151" name="Google Shape;151;p22"/>
          <p:cNvPicPr preferRelativeResize="0"/>
          <p:nvPr/>
        </p:nvPicPr>
        <p:blipFill>
          <a:blip r:embed="rId7">
            <a:alphaModFix/>
          </a:blip>
          <a:stretch>
            <a:fillRect/>
          </a:stretch>
        </p:blipFill>
        <p:spPr>
          <a:xfrm>
            <a:off x="5150075" y="1450737"/>
            <a:ext cx="729500" cy="222767"/>
          </a:xfrm>
          <a:prstGeom prst="rect">
            <a:avLst/>
          </a:prstGeom>
          <a:noFill/>
          <a:ln>
            <a:noFill/>
          </a:ln>
        </p:spPr>
      </p:pic>
      <p:pic>
        <p:nvPicPr>
          <p:cNvPr id="152" name="Google Shape;152;p22"/>
          <p:cNvPicPr preferRelativeResize="0"/>
          <p:nvPr/>
        </p:nvPicPr>
        <p:blipFill>
          <a:blip r:embed="rId8">
            <a:alphaModFix/>
          </a:blip>
          <a:stretch>
            <a:fillRect/>
          </a:stretch>
        </p:blipFill>
        <p:spPr>
          <a:xfrm flipH="1" rot="10800000">
            <a:off x="252350" y="1732649"/>
            <a:ext cx="6447724" cy="31475"/>
          </a:xfrm>
          <a:prstGeom prst="rect">
            <a:avLst/>
          </a:prstGeom>
          <a:noFill/>
          <a:ln>
            <a:noFill/>
          </a:ln>
        </p:spPr>
      </p:pic>
      <p:pic>
        <p:nvPicPr>
          <p:cNvPr id="153" name="Google Shape;153;p22"/>
          <p:cNvPicPr preferRelativeResize="0"/>
          <p:nvPr/>
        </p:nvPicPr>
        <p:blipFill>
          <a:blip r:embed="rId9">
            <a:alphaModFix/>
          </a:blip>
          <a:stretch>
            <a:fillRect/>
          </a:stretch>
        </p:blipFill>
        <p:spPr>
          <a:xfrm flipH="1">
            <a:off x="6742921" y="418413"/>
            <a:ext cx="27432" cy="1280176"/>
          </a:xfrm>
          <a:prstGeom prst="rect">
            <a:avLst/>
          </a:prstGeom>
          <a:noFill/>
          <a:ln>
            <a:noFill/>
          </a:ln>
        </p:spPr>
      </p:pic>
      <p:sp>
        <p:nvSpPr>
          <p:cNvPr id="154" name="Google Shape;154;p22"/>
          <p:cNvSpPr txBox="1"/>
          <p:nvPr/>
        </p:nvSpPr>
        <p:spPr>
          <a:xfrm>
            <a:off x="6870550" y="456500"/>
            <a:ext cx="2100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Montserrat"/>
                <a:ea typeface="Montserrat"/>
                <a:cs typeface="Montserrat"/>
                <a:sym typeface="Montserrat"/>
              </a:rPr>
              <a:t>D = Data source</a:t>
            </a:r>
            <a:endParaRPr i="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The data in both domains are considered different but related</a:t>
            </a:r>
            <a:r>
              <a:rPr lang="en">
                <a:latin typeface="Georgia"/>
                <a:ea typeface="Georgia"/>
                <a:cs typeface="Georgia"/>
                <a:sym typeface="Georgia"/>
              </a:rPr>
              <a:t> </a:t>
            </a:r>
            <a:endParaRPr>
              <a:latin typeface="Georgia"/>
              <a:ea typeface="Georgia"/>
              <a:cs typeface="Georgia"/>
              <a:sym typeface="Georgia"/>
            </a:endParaRPr>
          </a:p>
        </p:txBody>
      </p:sp>
      <p:pic>
        <p:nvPicPr>
          <p:cNvPr id="155" name="Google Shape;155;p22"/>
          <p:cNvPicPr preferRelativeResize="0"/>
          <p:nvPr/>
        </p:nvPicPr>
        <p:blipFill>
          <a:blip r:embed="rId9">
            <a:alphaModFix/>
          </a:blip>
          <a:stretch>
            <a:fillRect/>
          </a:stretch>
        </p:blipFill>
        <p:spPr>
          <a:xfrm>
            <a:off x="8974847" y="360951"/>
            <a:ext cx="27425" cy="1284450"/>
          </a:xfrm>
          <a:prstGeom prst="rect">
            <a:avLst/>
          </a:prstGeom>
          <a:noFill/>
          <a:ln>
            <a:noFill/>
          </a:ln>
        </p:spPr>
      </p:pic>
      <p:pic>
        <p:nvPicPr>
          <p:cNvPr id="156" name="Google Shape;156;p22"/>
          <p:cNvPicPr preferRelativeResize="0"/>
          <p:nvPr/>
        </p:nvPicPr>
        <p:blipFill>
          <a:blip r:embed="rId10">
            <a:alphaModFix/>
          </a:blip>
          <a:stretch>
            <a:fillRect/>
          </a:stretch>
        </p:blipFill>
        <p:spPr>
          <a:xfrm>
            <a:off x="252275" y="1805625"/>
            <a:ext cx="641300" cy="618849"/>
          </a:xfrm>
          <a:prstGeom prst="rect">
            <a:avLst/>
          </a:prstGeom>
          <a:noFill/>
          <a:ln>
            <a:noFill/>
          </a:ln>
        </p:spPr>
      </p:pic>
      <p:pic>
        <p:nvPicPr>
          <p:cNvPr id="157" name="Google Shape;157;p22"/>
          <p:cNvPicPr preferRelativeResize="0"/>
          <p:nvPr/>
        </p:nvPicPr>
        <p:blipFill>
          <a:blip r:embed="rId11">
            <a:alphaModFix/>
          </a:blip>
          <a:stretch>
            <a:fillRect/>
          </a:stretch>
        </p:blipFill>
        <p:spPr>
          <a:xfrm>
            <a:off x="208176" y="2465975"/>
            <a:ext cx="729500" cy="207150"/>
          </a:xfrm>
          <a:prstGeom prst="rect">
            <a:avLst/>
          </a:prstGeom>
          <a:noFill/>
          <a:ln>
            <a:noFill/>
          </a:ln>
        </p:spPr>
      </p:pic>
      <p:pic>
        <p:nvPicPr>
          <p:cNvPr id="158" name="Google Shape;158;p22"/>
          <p:cNvPicPr preferRelativeResize="0"/>
          <p:nvPr/>
        </p:nvPicPr>
        <p:blipFill>
          <a:blip r:embed="rId12">
            <a:alphaModFix/>
          </a:blip>
          <a:stretch>
            <a:fillRect/>
          </a:stretch>
        </p:blipFill>
        <p:spPr>
          <a:xfrm>
            <a:off x="2465788" y="1973682"/>
            <a:ext cx="1419924" cy="508631"/>
          </a:xfrm>
          <a:prstGeom prst="rect">
            <a:avLst/>
          </a:prstGeom>
          <a:noFill/>
          <a:ln>
            <a:noFill/>
          </a:ln>
        </p:spPr>
      </p:pic>
      <p:pic>
        <p:nvPicPr>
          <p:cNvPr id="159" name="Google Shape;159;p22"/>
          <p:cNvPicPr preferRelativeResize="0"/>
          <p:nvPr/>
        </p:nvPicPr>
        <p:blipFill>
          <a:blip r:embed="rId13">
            <a:alphaModFix/>
          </a:blip>
          <a:stretch>
            <a:fillRect/>
          </a:stretch>
        </p:blipFill>
        <p:spPr>
          <a:xfrm>
            <a:off x="5047124" y="1764125"/>
            <a:ext cx="641300" cy="618861"/>
          </a:xfrm>
          <a:prstGeom prst="rect">
            <a:avLst/>
          </a:prstGeom>
          <a:noFill/>
          <a:ln>
            <a:noFill/>
          </a:ln>
        </p:spPr>
      </p:pic>
      <p:pic>
        <p:nvPicPr>
          <p:cNvPr id="160" name="Google Shape;160;p22"/>
          <p:cNvPicPr preferRelativeResize="0"/>
          <p:nvPr/>
        </p:nvPicPr>
        <p:blipFill>
          <a:blip r:embed="rId14">
            <a:alphaModFix/>
          </a:blip>
          <a:stretch>
            <a:fillRect/>
          </a:stretch>
        </p:blipFill>
        <p:spPr>
          <a:xfrm>
            <a:off x="5047124" y="2415049"/>
            <a:ext cx="729500" cy="244763"/>
          </a:xfrm>
          <a:prstGeom prst="rect">
            <a:avLst/>
          </a:prstGeom>
          <a:noFill/>
          <a:ln>
            <a:noFill/>
          </a:ln>
        </p:spPr>
      </p:pic>
      <p:pic>
        <p:nvPicPr>
          <p:cNvPr id="161" name="Google Shape;161;p22"/>
          <p:cNvPicPr preferRelativeResize="0"/>
          <p:nvPr/>
        </p:nvPicPr>
        <p:blipFill>
          <a:blip r:embed="rId15">
            <a:alphaModFix/>
          </a:blip>
          <a:stretch>
            <a:fillRect/>
          </a:stretch>
        </p:blipFill>
        <p:spPr>
          <a:xfrm>
            <a:off x="340137" y="2789214"/>
            <a:ext cx="465553" cy="618850"/>
          </a:xfrm>
          <a:prstGeom prst="rect">
            <a:avLst/>
          </a:prstGeom>
          <a:noFill/>
          <a:ln>
            <a:noFill/>
          </a:ln>
        </p:spPr>
      </p:pic>
      <p:pic>
        <p:nvPicPr>
          <p:cNvPr id="162" name="Google Shape;162;p22"/>
          <p:cNvPicPr preferRelativeResize="0"/>
          <p:nvPr/>
        </p:nvPicPr>
        <p:blipFill>
          <a:blip r:embed="rId16">
            <a:alphaModFix/>
          </a:blip>
          <a:stretch>
            <a:fillRect/>
          </a:stretch>
        </p:blipFill>
        <p:spPr>
          <a:xfrm>
            <a:off x="-1091375" y="3333288"/>
            <a:ext cx="3799089" cy="618850"/>
          </a:xfrm>
          <a:prstGeom prst="rect">
            <a:avLst/>
          </a:prstGeom>
          <a:noFill/>
          <a:ln>
            <a:noFill/>
          </a:ln>
        </p:spPr>
      </p:pic>
      <p:sp>
        <p:nvSpPr>
          <p:cNvPr id="163" name="Google Shape;163;p22"/>
          <p:cNvSpPr txBox="1"/>
          <p:nvPr/>
        </p:nvSpPr>
        <p:spPr>
          <a:xfrm>
            <a:off x="-40850" y="285550"/>
            <a:ext cx="15240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Georgia"/>
                <a:ea typeface="Georgia"/>
                <a:cs typeface="Georgia"/>
                <a:sym typeface="Georgia"/>
              </a:rPr>
              <a:t>Source</a:t>
            </a:r>
            <a:endParaRPr b="1" sz="1800">
              <a:solidFill>
                <a:schemeClr val="dk1"/>
              </a:solidFill>
              <a:latin typeface="Georgia"/>
              <a:ea typeface="Georgia"/>
              <a:cs typeface="Georgia"/>
              <a:sym typeface="Georgia"/>
            </a:endParaRPr>
          </a:p>
        </p:txBody>
      </p:sp>
      <p:sp>
        <p:nvSpPr>
          <p:cNvPr id="164" name="Google Shape;164;p22"/>
          <p:cNvSpPr txBox="1"/>
          <p:nvPr/>
        </p:nvSpPr>
        <p:spPr>
          <a:xfrm>
            <a:off x="4752825" y="285550"/>
            <a:ext cx="1524000" cy="44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Georgia"/>
                <a:ea typeface="Georgia"/>
                <a:cs typeface="Georgia"/>
                <a:sym typeface="Georgia"/>
              </a:rPr>
              <a:t>Target</a:t>
            </a:r>
            <a:endParaRPr b="1" sz="1800">
              <a:solidFill>
                <a:schemeClr val="dk1"/>
              </a:solidFill>
              <a:latin typeface="Georgia"/>
              <a:ea typeface="Georgia"/>
              <a:cs typeface="Georgia"/>
              <a:sym typeface="Georgia"/>
            </a:endParaRPr>
          </a:p>
        </p:txBody>
      </p:sp>
      <p:pic>
        <p:nvPicPr>
          <p:cNvPr id="165" name="Google Shape;165;p22"/>
          <p:cNvPicPr preferRelativeResize="0"/>
          <p:nvPr/>
        </p:nvPicPr>
        <p:blipFill>
          <a:blip r:embed="rId8">
            <a:alphaModFix/>
          </a:blip>
          <a:stretch>
            <a:fillRect/>
          </a:stretch>
        </p:blipFill>
        <p:spPr>
          <a:xfrm flipH="1" rot="10800000">
            <a:off x="180650" y="2687500"/>
            <a:ext cx="6569277" cy="32050"/>
          </a:xfrm>
          <a:prstGeom prst="rect">
            <a:avLst/>
          </a:prstGeom>
          <a:noFill/>
          <a:ln>
            <a:noFill/>
          </a:ln>
        </p:spPr>
      </p:pic>
      <p:pic>
        <p:nvPicPr>
          <p:cNvPr id="166" name="Google Shape;166;p22"/>
          <p:cNvPicPr preferRelativeResize="0"/>
          <p:nvPr/>
        </p:nvPicPr>
        <p:blipFill>
          <a:blip r:embed="rId8">
            <a:alphaModFix/>
          </a:blip>
          <a:stretch>
            <a:fillRect/>
          </a:stretch>
        </p:blipFill>
        <p:spPr>
          <a:xfrm flipH="1" rot="10800000">
            <a:off x="62350" y="3842950"/>
            <a:ext cx="6687575" cy="32150"/>
          </a:xfrm>
          <a:prstGeom prst="rect">
            <a:avLst/>
          </a:prstGeom>
          <a:noFill/>
          <a:ln>
            <a:noFill/>
          </a:ln>
        </p:spPr>
      </p:pic>
      <p:pic>
        <p:nvPicPr>
          <p:cNvPr id="167" name="Google Shape;167;p22"/>
          <p:cNvPicPr preferRelativeResize="0"/>
          <p:nvPr/>
        </p:nvPicPr>
        <p:blipFill>
          <a:blip r:embed="rId17">
            <a:alphaModFix/>
          </a:blip>
          <a:stretch>
            <a:fillRect/>
          </a:stretch>
        </p:blipFill>
        <p:spPr>
          <a:xfrm>
            <a:off x="252275" y="3932691"/>
            <a:ext cx="465550" cy="672934"/>
          </a:xfrm>
          <a:prstGeom prst="rect">
            <a:avLst/>
          </a:prstGeom>
          <a:noFill/>
          <a:ln>
            <a:noFill/>
          </a:ln>
        </p:spPr>
      </p:pic>
      <p:pic>
        <p:nvPicPr>
          <p:cNvPr id="168" name="Google Shape;168;p22"/>
          <p:cNvPicPr preferRelativeResize="0"/>
          <p:nvPr/>
        </p:nvPicPr>
        <p:blipFill>
          <a:blip r:embed="rId18">
            <a:alphaModFix/>
          </a:blip>
          <a:stretch>
            <a:fillRect/>
          </a:stretch>
        </p:blipFill>
        <p:spPr>
          <a:xfrm>
            <a:off x="-89251" y="4515825"/>
            <a:ext cx="1620813" cy="508500"/>
          </a:xfrm>
          <a:prstGeom prst="rect">
            <a:avLst/>
          </a:prstGeom>
          <a:noFill/>
          <a:ln>
            <a:noFill/>
          </a:ln>
        </p:spPr>
      </p:pic>
      <p:pic>
        <p:nvPicPr>
          <p:cNvPr id="169" name="Google Shape;169;p22"/>
          <p:cNvPicPr preferRelativeResize="0"/>
          <p:nvPr/>
        </p:nvPicPr>
        <p:blipFill>
          <a:blip r:embed="rId19">
            <a:alphaModFix/>
          </a:blip>
          <a:stretch>
            <a:fillRect/>
          </a:stretch>
        </p:blipFill>
        <p:spPr>
          <a:xfrm>
            <a:off x="4874563" y="3904425"/>
            <a:ext cx="986415" cy="729500"/>
          </a:xfrm>
          <a:prstGeom prst="rect">
            <a:avLst/>
          </a:prstGeom>
          <a:noFill/>
          <a:ln>
            <a:noFill/>
          </a:ln>
        </p:spPr>
      </p:pic>
      <p:pic>
        <p:nvPicPr>
          <p:cNvPr id="170" name="Google Shape;170;p22"/>
          <p:cNvPicPr preferRelativeResize="0"/>
          <p:nvPr/>
        </p:nvPicPr>
        <p:blipFill>
          <a:blip r:embed="rId20">
            <a:alphaModFix/>
          </a:blip>
          <a:stretch>
            <a:fillRect/>
          </a:stretch>
        </p:blipFill>
        <p:spPr>
          <a:xfrm>
            <a:off x="3644358" y="4515825"/>
            <a:ext cx="3446844" cy="441900"/>
          </a:xfrm>
          <a:prstGeom prst="rect">
            <a:avLst/>
          </a:prstGeom>
          <a:noFill/>
          <a:ln>
            <a:noFill/>
          </a:ln>
        </p:spPr>
      </p:pic>
      <p:pic>
        <p:nvPicPr>
          <p:cNvPr id="171" name="Google Shape;171;p22"/>
          <p:cNvPicPr preferRelativeResize="0"/>
          <p:nvPr/>
        </p:nvPicPr>
        <p:blipFill>
          <a:blip r:embed="rId21">
            <a:alphaModFix/>
          </a:blip>
          <a:stretch>
            <a:fillRect/>
          </a:stretch>
        </p:blipFill>
        <p:spPr>
          <a:xfrm>
            <a:off x="5139725" y="2751625"/>
            <a:ext cx="548700" cy="729379"/>
          </a:xfrm>
          <a:prstGeom prst="rect">
            <a:avLst/>
          </a:prstGeom>
          <a:noFill/>
          <a:ln>
            <a:noFill/>
          </a:ln>
        </p:spPr>
      </p:pic>
      <p:pic>
        <p:nvPicPr>
          <p:cNvPr id="172" name="Google Shape;172;p22"/>
          <p:cNvPicPr preferRelativeResize="0"/>
          <p:nvPr/>
        </p:nvPicPr>
        <p:blipFill>
          <a:blip r:embed="rId22">
            <a:alphaModFix/>
          </a:blip>
          <a:stretch>
            <a:fillRect/>
          </a:stretch>
        </p:blipFill>
        <p:spPr>
          <a:xfrm>
            <a:off x="3468221" y="3359076"/>
            <a:ext cx="3799099" cy="567287"/>
          </a:xfrm>
          <a:prstGeom prst="rect">
            <a:avLst/>
          </a:prstGeom>
          <a:noFill/>
          <a:ln>
            <a:noFill/>
          </a:ln>
        </p:spPr>
      </p:pic>
      <p:pic>
        <p:nvPicPr>
          <p:cNvPr id="173" name="Google Shape;173;p22"/>
          <p:cNvPicPr preferRelativeResize="0"/>
          <p:nvPr/>
        </p:nvPicPr>
        <p:blipFill>
          <a:blip r:embed="rId9">
            <a:alphaModFix/>
          </a:blip>
          <a:stretch>
            <a:fillRect/>
          </a:stretch>
        </p:blipFill>
        <p:spPr>
          <a:xfrm flipH="1">
            <a:off x="6742925" y="1791600"/>
            <a:ext cx="27425" cy="909350"/>
          </a:xfrm>
          <a:prstGeom prst="rect">
            <a:avLst/>
          </a:prstGeom>
          <a:noFill/>
          <a:ln>
            <a:noFill/>
          </a:ln>
        </p:spPr>
      </p:pic>
      <p:sp>
        <p:nvSpPr>
          <p:cNvPr id="174" name="Google Shape;174;p22"/>
          <p:cNvSpPr txBox="1"/>
          <p:nvPr/>
        </p:nvSpPr>
        <p:spPr>
          <a:xfrm>
            <a:off x="6849850" y="1722925"/>
            <a:ext cx="210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latin typeface="Montserrat"/>
                <a:ea typeface="Montserrat"/>
                <a:cs typeface="Montserrat"/>
                <a:sym typeface="Montserrat"/>
              </a:rPr>
              <a:t>T </a:t>
            </a:r>
            <a:r>
              <a:rPr i="1" lang="en">
                <a:latin typeface="Montserrat"/>
                <a:ea typeface="Montserrat"/>
                <a:cs typeface="Montserrat"/>
                <a:sym typeface="Montserrat"/>
              </a:rPr>
              <a:t>= Task</a:t>
            </a:r>
            <a:endParaRPr i="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Task performed in both domains are equal</a:t>
            </a:r>
            <a:endParaRPr>
              <a:latin typeface="Montserrat"/>
              <a:ea typeface="Montserrat"/>
              <a:cs typeface="Montserrat"/>
              <a:sym typeface="Montserrat"/>
            </a:endParaRPr>
          </a:p>
        </p:txBody>
      </p:sp>
      <p:sp>
        <p:nvSpPr>
          <p:cNvPr id="175" name="Google Shape;175;p22"/>
          <p:cNvSpPr txBox="1"/>
          <p:nvPr/>
        </p:nvSpPr>
        <p:spPr>
          <a:xfrm>
            <a:off x="6761050" y="2899138"/>
            <a:ext cx="227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Target domain has no label during training</a:t>
            </a:r>
            <a:endParaRPr>
              <a:latin typeface="Montserrat"/>
              <a:ea typeface="Montserrat"/>
              <a:cs typeface="Montserrat"/>
              <a:sym typeface="Montserrat"/>
            </a:endParaRPr>
          </a:p>
        </p:txBody>
      </p:sp>
      <p:sp>
        <p:nvSpPr>
          <p:cNvPr id="176" name="Google Shape;176;p22"/>
          <p:cNvSpPr txBox="1"/>
          <p:nvPr/>
        </p:nvSpPr>
        <p:spPr>
          <a:xfrm>
            <a:off x="6770350" y="3949100"/>
            <a:ext cx="227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ontserrat"/>
                <a:ea typeface="Montserrat"/>
                <a:cs typeface="Montserrat"/>
                <a:sym typeface="Montserrat"/>
              </a:rPr>
              <a:t>Use trained model in source to predict the label in the target domain</a:t>
            </a:r>
            <a:endParaRPr>
              <a:latin typeface="Montserrat"/>
              <a:ea typeface="Montserrat"/>
              <a:cs typeface="Montserrat"/>
              <a:sym typeface="Montserrat"/>
            </a:endParaRPr>
          </a:p>
        </p:txBody>
      </p:sp>
      <p:pic>
        <p:nvPicPr>
          <p:cNvPr id="177" name="Google Shape;177;p22"/>
          <p:cNvPicPr preferRelativeResize="0"/>
          <p:nvPr/>
        </p:nvPicPr>
        <p:blipFill>
          <a:blip r:embed="rId8">
            <a:alphaModFix/>
          </a:blip>
          <a:stretch>
            <a:fillRect/>
          </a:stretch>
        </p:blipFill>
        <p:spPr>
          <a:xfrm flipH="1" rot="10800000">
            <a:off x="62350" y="4902475"/>
            <a:ext cx="6687575" cy="32150"/>
          </a:xfrm>
          <a:prstGeom prst="rect">
            <a:avLst/>
          </a:prstGeom>
          <a:noFill/>
          <a:ln>
            <a:noFill/>
          </a:ln>
        </p:spPr>
      </p:pic>
      <p:pic>
        <p:nvPicPr>
          <p:cNvPr id="178" name="Google Shape;178;p22"/>
          <p:cNvPicPr preferRelativeResize="0"/>
          <p:nvPr/>
        </p:nvPicPr>
        <p:blipFill>
          <a:blip r:embed="rId9">
            <a:alphaModFix/>
          </a:blip>
          <a:stretch>
            <a:fillRect/>
          </a:stretch>
        </p:blipFill>
        <p:spPr>
          <a:xfrm flipH="1">
            <a:off x="6742925" y="2803374"/>
            <a:ext cx="27425" cy="1005825"/>
          </a:xfrm>
          <a:prstGeom prst="rect">
            <a:avLst/>
          </a:prstGeom>
          <a:noFill/>
          <a:ln>
            <a:noFill/>
          </a:ln>
        </p:spPr>
      </p:pic>
      <p:pic>
        <p:nvPicPr>
          <p:cNvPr id="179" name="Google Shape;179;p22"/>
          <p:cNvPicPr preferRelativeResize="0"/>
          <p:nvPr/>
        </p:nvPicPr>
        <p:blipFill>
          <a:blip r:embed="rId9">
            <a:alphaModFix/>
          </a:blip>
          <a:stretch>
            <a:fillRect/>
          </a:stretch>
        </p:blipFill>
        <p:spPr>
          <a:xfrm flipH="1" rot="5400000">
            <a:off x="7843647" y="2745747"/>
            <a:ext cx="27432" cy="2216725"/>
          </a:xfrm>
          <a:prstGeom prst="rect">
            <a:avLst/>
          </a:prstGeom>
          <a:noFill/>
          <a:ln>
            <a:noFill/>
          </a:ln>
        </p:spPr>
      </p:pic>
      <p:pic>
        <p:nvPicPr>
          <p:cNvPr id="180" name="Google Shape;180;p22"/>
          <p:cNvPicPr preferRelativeResize="0"/>
          <p:nvPr/>
        </p:nvPicPr>
        <p:blipFill>
          <a:blip r:embed="rId9">
            <a:alphaModFix/>
          </a:blip>
          <a:stretch>
            <a:fillRect/>
          </a:stretch>
        </p:blipFill>
        <p:spPr>
          <a:xfrm rot="5400000">
            <a:off x="7843275" y="1633800"/>
            <a:ext cx="28175" cy="2152075"/>
          </a:xfrm>
          <a:prstGeom prst="rect">
            <a:avLst/>
          </a:prstGeom>
          <a:noFill/>
          <a:ln>
            <a:noFill/>
          </a:ln>
        </p:spPr>
      </p:pic>
      <p:pic>
        <p:nvPicPr>
          <p:cNvPr id="181" name="Google Shape;181;p22"/>
          <p:cNvPicPr preferRelativeResize="0"/>
          <p:nvPr/>
        </p:nvPicPr>
        <p:blipFill>
          <a:blip r:embed="rId9">
            <a:alphaModFix/>
          </a:blip>
          <a:stretch>
            <a:fillRect/>
          </a:stretch>
        </p:blipFill>
        <p:spPr>
          <a:xfrm flipH="1">
            <a:off x="8974850" y="2797974"/>
            <a:ext cx="27425" cy="1005825"/>
          </a:xfrm>
          <a:prstGeom prst="rect">
            <a:avLst/>
          </a:prstGeom>
          <a:noFill/>
          <a:ln>
            <a:noFill/>
          </a:ln>
        </p:spPr>
      </p:pic>
      <p:pic>
        <p:nvPicPr>
          <p:cNvPr id="182" name="Google Shape;182;p22"/>
          <p:cNvPicPr preferRelativeResize="0"/>
          <p:nvPr/>
        </p:nvPicPr>
        <p:blipFill>
          <a:blip r:embed="rId9">
            <a:alphaModFix/>
          </a:blip>
          <a:stretch>
            <a:fillRect/>
          </a:stretch>
        </p:blipFill>
        <p:spPr>
          <a:xfrm flipH="1">
            <a:off x="8974850" y="1718762"/>
            <a:ext cx="27425" cy="1005825"/>
          </a:xfrm>
          <a:prstGeom prst="rect">
            <a:avLst/>
          </a:prstGeom>
          <a:noFill/>
          <a:ln>
            <a:noFill/>
          </a:ln>
        </p:spPr>
      </p:pic>
      <p:pic>
        <p:nvPicPr>
          <p:cNvPr id="183" name="Google Shape;183;p22"/>
          <p:cNvPicPr preferRelativeResize="0"/>
          <p:nvPr/>
        </p:nvPicPr>
        <p:blipFill>
          <a:blip r:embed="rId9">
            <a:alphaModFix/>
          </a:blip>
          <a:stretch>
            <a:fillRect/>
          </a:stretch>
        </p:blipFill>
        <p:spPr>
          <a:xfrm flipH="1" rot="5400000">
            <a:off x="7815650" y="607687"/>
            <a:ext cx="27432" cy="2258568"/>
          </a:xfrm>
          <a:prstGeom prst="rect">
            <a:avLst/>
          </a:prstGeom>
          <a:noFill/>
          <a:ln>
            <a:noFill/>
          </a:ln>
        </p:spPr>
      </p:pic>
      <p:pic>
        <p:nvPicPr>
          <p:cNvPr id="184" name="Google Shape;184;p22"/>
          <p:cNvPicPr preferRelativeResize="0"/>
          <p:nvPr/>
        </p:nvPicPr>
        <p:blipFill>
          <a:blip r:embed="rId9">
            <a:alphaModFix/>
          </a:blip>
          <a:stretch>
            <a:fillRect/>
          </a:stretch>
        </p:blipFill>
        <p:spPr>
          <a:xfrm flipH="1">
            <a:off x="8974850" y="3904424"/>
            <a:ext cx="27425" cy="1005825"/>
          </a:xfrm>
          <a:prstGeom prst="rect">
            <a:avLst/>
          </a:prstGeom>
          <a:noFill/>
          <a:ln>
            <a:noFill/>
          </a:ln>
        </p:spPr>
      </p:pic>
      <p:pic>
        <p:nvPicPr>
          <p:cNvPr id="185" name="Google Shape;185;p22"/>
          <p:cNvPicPr preferRelativeResize="0"/>
          <p:nvPr/>
        </p:nvPicPr>
        <p:blipFill>
          <a:blip r:embed="rId9">
            <a:alphaModFix/>
          </a:blip>
          <a:stretch>
            <a:fillRect/>
          </a:stretch>
        </p:blipFill>
        <p:spPr>
          <a:xfrm flipH="1" rot="5400000">
            <a:off x="7886434" y="3843947"/>
            <a:ext cx="27432" cy="2216725"/>
          </a:xfrm>
          <a:prstGeom prst="rect">
            <a:avLst/>
          </a:prstGeom>
          <a:noFill/>
          <a:ln>
            <a:noFill/>
          </a:ln>
        </p:spPr>
      </p:pic>
      <p:pic>
        <p:nvPicPr>
          <p:cNvPr id="186" name="Google Shape;186;p22"/>
          <p:cNvPicPr preferRelativeResize="0"/>
          <p:nvPr/>
        </p:nvPicPr>
        <p:blipFill>
          <a:blip r:embed="rId9">
            <a:alphaModFix/>
          </a:blip>
          <a:stretch>
            <a:fillRect/>
          </a:stretch>
        </p:blipFill>
        <p:spPr>
          <a:xfrm flipH="1">
            <a:off x="6742925" y="3969537"/>
            <a:ext cx="27425" cy="1005825"/>
          </a:xfrm>
          <a:prstGeom prst="rect">
            <a:avLst/>
          </a:prstGeom>
          <a:noFill/>
          <a:ln>
            <a:noFill/>
          </a:ln>
        </p:spPr>
      </p:pic>
      <p:sp>
        <p:nvSpPr>
          <p:cNvPr id="187" name="Google Shape;187;p22"/>
          <p:cNvSpPr txBox="1"/>
          <p:nvPr/>
        </p:nvSpPr>
        <p:spPr>
          <a:xfrm>
            <a:off x="1752825" y="308115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eorgia"/>
                <a:ea typeface="Georgia"/>
                <a:cs typeface="Georgia"/>
                <a:sym typeface="Georgia"/>
              </a:rPr>
              <a:t>No label in target</a:t>
            </a:r>
            <a:endParaRPr>
              <a:latin typeface="Georgia"/>
              <a:ea typeface="Georgia"/>
              <a:cs typeface="Georgia"/>
              <a:sym typeface="Georgia"/>
            </a:endParaRPr>
          </a:p>
        </p:txBody>
      </p:sp>
      <p:sp>
        <p:nvSpPr>
          <p:cNvPr id="188" name="Google Shape;188;p22"/>
          <p:cNvSpPr txBox="1"/>
          <p:nvPr/>
        </p:nvSpPr>
        <p:spPr>
          <a:xfrm>
            <a:off x="1618225" y="4188688"/>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Georgia"/>
                <a:ea typeface="Georgia"/>
                <a:cs typeface="Georgia"/>
                <a:sym typeface="Georgia"/>
              </a:rPr>
              <a:t>Predict Target label</a:t>
            </a:r>
            <a:endParaRPr>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Attack Types</a:t>
            </a:r>
            <a:endParaRPr b="1" sz="1800">
              <a:solidFill>
                <a:schemeClr val="dk1"/>
              </a:solidFill>
              <a:latin typeface="Georgia"/>
              <a:ea typeface="Georgia"/>
              <a:cs typeface="Georgia"/>
              <a:sym typeface="Georgia"/>
            </a:endParaRPr>
          </a:p>
        </p:txBody>
      </p:sp>
      <p:sp>
        <p:nvSpPr>
          <p:cNvPr id="194" name="Google Shape;19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5" name="Google Shape;195;p23"/>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196" name="Google Shape;196;p23"/>
          <p:cNvSpPr txBox="1"/>
          <p:nvPr/>
        </p:nvSpPr>
        <p:spPr>
          <a:xfrm>
            <a:off x="713050" y="1466400"/>
            <a:ext cx="4278600" cy="271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We are working with 4 attack types</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Benign</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DOS (Syn Flood)</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Torii</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Mirai</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197" name="Google Shape;197;p23"/>
          <p:cNvPicPr preferRelativeResize="0"/>
          <p:nvPr/>
        </p:nvPicPr>
        <p:blipFill>
          <a:blip r:embed="rId3">
            <a:alphaModFix/>
          </a:blip>
          <a:stretch>
            <a:fillRect/>
          </a:stretch>
        </p:blipFill>
        <p:spPr>
          <a:xfrm>
            <a:off x="4796375" y="1368413"/>
            <a:ext cx="3969876" cy="2381926"/>
          </a:xfrm>
          <a:prstGeom prst="rect">
            <a:avLst/>
          </a:prstGeom>
          <a:noFill/>
          <a:ln>
            <a:noFill/>
          </a:ln>
        </p:spPr>
      </p:pic>
      <p:sp>
        <p:nvSpPr>
          <p:cNvPr id="198" name="Google Shape;198;p23"/>
          <p:cNvSpPr txBox="1"/>
          <p:nvPr/>
        </p:nvSpPr>
        <p:spPr>
          <a:xfrm>
            <a:off x="5588950" y="375035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https://www.wallarm.com/what/iot-attack</a:t>
            </a:r>
            <a:endParaRPr sz="6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24"/>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Benign</a:t>
            </a:r>
            <a:endParaRPr b="1" sz="1800">
              <a:solidFill>
                <a:schemeClr val="dk1"/>
              </a:solidFill>
              <a:latin typeface="Georgia"/>
              <a:ea typeface="Georgia"/>
              <a:cs typeface="Georgia"/>
              <a:sym typeface="Georgia"/>
            </a:endParaRPr>
          </a:p>
        </p:txBody>
      </p:sp>
      <p:sp>
        <p:nvSpPr>
          <p:cNvPr id="204" name="Google Shape;2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4"/>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06" name="Google Shape;206;p24"/>
          <p:cNvSpPr txBox="1"/>
          <p:nvPr/>
        </p:nvSpPr>
        <p:spPr>
          <a:xfrm>
            <a:off x="713050" y="1466400"/>
            <a:ext cx="4934400" cy="280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 benign cyber activity or entity refers to actions or elements that are </a:t>
            </a:r>
            <a:r>
              <a:rPr b="1" lang="en" sz="1800">
                <a:solidFill>
                  <a:schemeClr val="dk1"/>
                </a:solidFill>
                <a:latin typeface="Georgia"/>
                <a:ea typeface="Georgia"/>
                <a:cs typeface="Georgia"/>
                <a:sym typeface="Georgia"/>
              </a:rPr>
              <a:t>non-malicious</a:t>
            </a:r>
            <a:r>
              <a:rPr lang="en" sz="1800">
                <a:solidFill>
                  <a:schemeClr val="dk1"/>
                </a:solidFill>
                <a:latin typeface="Georgia"/>
                <a:ea typeface="Georgia"/>
                <a:cs typeface="Georgia"/>
                <a:sym typeface="Georgia"/>
              </a:rPr>
              <a:t> or pose </a:t>
            </a:r>
            <a:r>
              <a:rPr b="1" lang="en" sz="1800">
                <a:solidFill>
                  <a:schemeClr val="dk1"/>
                </a:solidFill>
                <a:latin typeface="Georgia"/>
                <a:ea typeface="Georgia"/>
                <a:cs typeface="Georgia"/>
                <a:sym typeface="Georgia"/>
              </a:rPr>
              <a:t>no threat</a:t>
            </a:r>
            <a:r>
              <a:rPr lang="en" sz="1800">
                <a:solidFill>
                  <a:schemeClr val="dk1"/>
                </a:solidFill>
                <a:latin typeface="Georgia"/>
                <a:ea typeface="Georgia"/>
                <a:cs typeface="Georgia"/>
                <a:sym typeface="Georgia"/>
              </a:rPr>
              <a:t> to a system or network.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encompasses normal, routine, or harmless activities within cyberspace that do not aim to cause harm or disruption.</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207" name="Google Shape;207;p24"/>
          <p:cNvPicPr preferRelativeResize="0"/>
          <p:nvPr/>
        </p:nvPicPr>
        <p:blipFill>
          <a:blip r:embed="rId3">
            <a:alphaModFix/>
          </a:blip>
          <a:stretch>
            <a:fillRect/>
          </a:stretch>
        </p:blipFill>
        <p:spPr>
          <a:xfrm>
            <a:off x="6494675" y="1780588"/>
            <a:ext cx="1582300" cy="1582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25"/>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DOS (Syn Flood)</a:t>
            </a:r>
            <a:endParaRPr b="1" sz="1800">
              <a:solidFill>
                <a:schemeClr val="dk1"/>
              </a:solidFill>
              <a:latin typeface="Georgia"/>
              <a:ea typeface="Georgia"/>
              <a:cs typeface="Georgia"/>
              <a:sym typeface="Georgia"/>
            </a:endParaRPr>
          </a:p>
        </p:txBody>
      </p:sp>
      <p:sp>
        <p:nvSpPr>
          <p:cNvPr id="213" name="Google Shape;21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5"/>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15" name="Google Shape;215;p25"/>
          <p:cNvSpPr txBox="1"/>
          <p:nvPr/>
        </p:nvSpPr>
        <p:spPr>
          <a:xfrm>
            <a:off x="713050" y="1466400"/>
            <a:ext cx="5366100" cy="257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is a type of cyber attack that targets the initiation of a TCP handshake.</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involves overwhelming a server with a flood of connection requests (SYN packets)</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The attacker doesn't complete the handshake, leaving the server waiting for confirmation.</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This flood of half-open connections exhausts the server's resources</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216" name="Google Shape;216;p25"/>
          <p:cNvPicPr preferRelativeResize="0"/>
          <p:nvPr/>
        </p:nvPicPr>
        <p:blipFill>
          <a:blip r:embed="rId3">
            <a:alphaModFix/>
          </a:blip>
          <a:stretch>
            <a:fillRect/>
          </a:stretch>
        </p:blipFill>
        <p:spPr>
          <a:xfrm>
            <a:off x="6231550" y="1530588"/>
            <a:ext cx="2453726" cy="2082325"/>
          </a:xfrm>
          <a:prstGeom prst="rect">
            <a:avLst/>
          </a:prstGeom>
          <a:noFill/>
          <a:ln>
            <a:noFill/>
          </a:ln>
        </p:spPr>
      </p:pic>
      <p:sp>
        <p:nvSpPr>
          <p:cNvPr id="217" name="Google Shape;217;p25"/>
          <p:cNvSpPr txBox="1"/>
          <p:nvPr/>
        </p:nvSpPr>
        <p:spPr>
          <a:xfrm>
            <a:off x="6231550" y="362270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https://www.flaticon.com/free-icon/rejection_2191154</a:t>
            </a:r>
            <a:endParaRPr sz="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26"/>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Torii</a:t>
            </a:r>
            <a:endParaRPr b="1" sz="1800">
              <a:solidFill>
                <a:schemeClr val="dk1"/>
              </a:solidFill>
              <a:latin typeface="Georgia"/>
              <a:ea typeface="Georgia"/>
              <a:cs typeface="Georgia"/>
              <a:sym typeface="Georgia"/>
            </a:endParaRPr>
          </a:p>
        </p:txBody>
      </p:sp>
      <p:sp>
        <p:nvSpPr>
          <p:cNvPr id="223" name="Google Shape;22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4" name="Google Shape;224;p26"/>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25" name="Google Shape;225;p26"/>
          <p:cNvSpPr txBox="1"/>
          <p:nvPr/>
        </p:nvSpPr>
        <p:spPr>
          <a:xfrm>
            <a:off x="713050" y="1466400"/>
            <a:ext cx="5366100" cy="2579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is a sophisticated and stealthy IoT botnet malware that targets various architectures, including </a:t>
            </a:r>
            <a:r>
              <a:rPr b="1" lang="en" sz="1800">
                <a:solidFill>
                  <a:schemeClr val="dk1"/>
                </a:solidFill>
                <a:latin typeface="Georgia"/>
                <a:ea typeface="Georgia"/>
                <a:cs typeface="Georgia"/>
                <a:sym typeface="Georgia"/>
              </a:rPr>
              <a:t>IoT devices</a:t>
            </a:r>
            <a:r>
              <a:rPr lang="en" sz="1800">
                <a:solidFill>
                  <a:schemeClr val="dk1"/>
                </a:solidFill>
                <a:latin typeface="Georgia"/>
                <a:ea typeface="Georgia"/>
                <a:cs typeface="Georgia"/>
                <a:sym typeface="Georgia"/>
              </a:rPr>
              <a:t> and enterprise servers</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a:t>
            </a:r>
            <a:r>
              <a:rPr lang="en" sz="1800">
                <a:solidFill>
                  <a:schemeClr val="dk1"/>
                </a:solidFill>
                <a:latin typeface="Georgia"/>
                <a:ea typeface="Georgia"/>
                <a:cs typeface="Georgia"/>
                <a:sym typeface="Georgia"/>
              </a:rPr>
              <a:t>provides attackers with </a:t>
            </a:r>
            <a:r>
              <a:rPr b="1" lang="en" sz="1800">
                <a:solidFill>
                  <a:schemeClr val="dk1"/>
                </a:solidFill>
                <a:latin typeface="Georgia"/>
                <a:ea typeface="Georgia"/>
                <a:cs typeface="Georgia"/>
                <a:sym typeface="Georgia"/>
              </a:rPr>
              <a:t>remote control</a:t>
            </a:r>
            <a:r>
              <a:rPr lang="en" sz="1800">
                <a:solidFill>
                  <a:schemeClr val="dk1"/>
                </a:solidFill>
                <a:latin typeface="Georgia"/>
                <a:ea typeface="Georgia"/>
                <a:cs typeface="Georgia"/>
                <a:sym typeface="Georgia"/>
              </a:rPr>
              <a:t>, </a:t>
            </a:r>
            <a:r>
              <a:rPr b="1" lang="en" sz="1800">
                <a:solidFill>
                  <a:schemeClr val="dk1"/>
                </a:solidFill>
                <a:latin typeface="Georgia"/>
                <a:ea typeface="Georgia"/>
                <a:cs typeface="Georgia"/>
                <a:sym typeface="Georgia"/>
              </a:rPr>
              <a:t>data exfiltration</a:t>
            </a:r>
            <a:r>
              <a:rPr lang="en" sz="1800">
                <a:solidFill>
                  <a:schemeClr val="dk1"/>
                </a:solidFill>
                <a:latin typeface="Georgia"/>
                <a:ea typeface="Georgia"/>
                <a:cs typeface="Georgia"/>
                <a:sym typeface="Georgia"/>
              </a:rPr>
              <a:t>, and the ability to run </a:t>
            </a:r>
            <a:r>
              <a:rPr b="1" lang="en" sz="1800">
                <a:solidFill>
                  <a:schemeClr val="dk1"/>
                </a:solidFill>
                <a:latin typeface="Georgia"/>
                <a:ea typeface="Georgia"/>
                <a:cs typeface="Georgia"/>
                <a:sym typeface="Georgia"/>
              </a:rPr>
              <a:t>arbitrary commands</a:t>
            </a:r>
            <a:r>
              <a:rPr lang="en" sz="1800">
                <a:solidFill>
                  <a:schemeClr val="dk1"/>
                </a:solidFill>
                <a:latin typeface="Georgia"/>
                <a:ea typeface="Georgia"/>
                <a:cs typeface="Georgia"/>
                <a:sym typeface="Georgia"/>
              </a:rPr>
              <a:t> on infected devices</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226" name="Google Shape;226;p26"/>
          <p:cNvPicPr preferRelativeResize="0"/>
          <p:nvPr/>
        </p:nvPicPr>
        <p:blipFill>
          <a:blip r:embed="rId3">
            <a:alphaModFix/>
          </a:blip>
          <a:stretch>
            <a:fillRect/>
          </a:stretch>
        </p:blipFill>
        <p:spPr>
          <a:xfrm>
            <a:off x="6079150" y="1363488"/>
            <a:ext cx="2760051" cy="2209417"/>
          </a:xfrm>
          <a:prstGeom prst="rect">
            <a:avLst/>
          </a:prstGeom>
          <a:noFill/>
          <a:ln>
            <a:noFill/>
          </a:ln>
        </p:spPr>
      </p:pic>
      <p:sp>
        <p:nvSpPr>
          <p:cNvPr id="227" name="Google Shape;227;p26"/>
          <p:cNvSpPr txBox="1"/>
          <p:nvPr/>
        </p:nvSpPr>
        <p:spPr>
          <a:xfrm>
            <a:off x="6231550" y="362270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https://www.flaticon.com/free-icon/cyber-attack_9094815</a:t>
            </a:r>
            <a:endParaRPr sz="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27"/>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Mirai</a:t>
            </a:r>
            <a:endParaRPr b="1" sz="1800">
              <a:solidFill>
                <a:schemeClr val="dk1"/>
              </a:solidFill>
              <a:latin typeface="Georgia"/>
              <a:ea typeface="Georgia"/>
              <a:cs typeface="Georgia"/>
              <a:sym typeface="Georgia"/>
            </a:endParaRPr>
          </a:p>
        </p:txBody>
      </p:sp>
      <p:sp>
        <p:nvSpPr>
          <p:cNvPr id="233" name="Google Shape;23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7"/>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35" name="Google Shape;235;p27"/>
          <p:cNvSpPr txBox="1"/>
          <p:nvPr/>
        </p:nvSpPr>
        <p:spPr>
          <a:xfrm>
            <a:off x="713050" y="1466400"/>
            <a:ext cx="5366100" cy="1699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Mirai is a type of malware that targets </a:t>
            </a:r>
            <a:r>
              <a:rPr b="1" lang="en" sz="1800">
                <a:solidFill>
                  <a:schemeClr val="dk1"/>
                </a:solidFill>
                <a:latin typeface="Georgia"/>
                <a:ea typeface="Georgia"/>
                <a:cs typeface="Georgia"/>
                <a:sym typeface="Georgia"/>
              </a:rPr>
              <a:t>IoT devices</a:t>
            </a:r>
            <a:endParaRPr b="1"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It functions by exploiting weak security measures in these devices, infecting them to form a </a:t>
            </a:r>
            <a:r>
              <a:rPr b="1" lang="en" sz="1800">
                <a:solidFill>
                  <a:schemeClr val="dk1"/>
                </a:solidFill>
                <a:latin typeface="Georgia"/>
                <a:ea typeface="Georgia"/>
                <a:cs typeface="Georgia"/>
                <a:sym typeface="Georgia"/>
              </a:rPr>
              <a:t>botnet</a:t>
            </a:r>
            <a:r>
              <a:rPr lang="en" sz="1800">
                <a:solidFill>
                  <a:schemeClr val="dk1"/>
                </a:solidFill>
                <a:latin typeface="Georgia"/>
                <a:ea typeface="Georgia"/>
                <a:cs typeface="Georgia"/>
                <a:sym typeface="Georgia"/>
              </a:rPr>
              <a:t>.</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236" name="Google Shape;236;p27"/>
          <p:cNvPicPr preferRelativeResize="0"/>
          <p:nvPr/>
        </p:nvPicPr>
        <p:blipFill>
          <a:blip r:embed="rId3">
            <a:alphaModFix/>
          </a:blip>
          <a:stretch>
            <a:fillRect/>
          </a:stretch>
        </p:blipFill>
        <p:spPr>
          <a:xfrm>
            <a:off x="6007175" y="1241725"/>
            <a:ext cx="2760050" cy="2427331"/>
          </a:xfrm>
          <a:prstGeom prst="rect">
            <a:avLst/>
          </a:prstGeom>
          <a:noFill/>
          <a:ln>
            <a:noFill/>
          </a:ln>
        </p:spPr>
      </p:pic>
      <p:sp>
        <p:nvSpPr>
          <p:cNvPr id="237" name="Google Shape;237;p27"/>
          <p:cNvSpPr txBox="1"/>
          <p:nvPr/>
        </p:nvSpPr>
        <p:spPr>
          <a:xfrm>
            <a:off x="6231550" y="362270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https://www.flaticon.com/free-icon/botnet_2974496</a:t>
            </a:r>
            <a:endParaRPr sz="6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nvSpPr>
        <p:spPr>
          <a:xfrm>
            <a:off x="872100" y="243600"/>
            <a:ext cx="7399800" cy="7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Data</a:t>
            </a:r>
            <a:r>
              <a:rPr b="1" lang="en" sz="2400">
                <a:solidFill>
                  <a:schemeClr val="dk1"/>
                </a:solidFill>
                <a:latin typeface="Georgia"/>
                <a:ea typeface="Georgia"/>
                <a:cs typeface="Georgia"/>
                <a:sym typeface="Georgia"/>
              </a:rPr>
              <a:t> Set</a:t>
            </a:r>
            <a:endParaRPr b="1" sz="1800">
              <a:solidFill>
                <a:schemeClr val="dk1"/>
              </a:solidFill>
              <a:latin typeface="Georgia"/>
              <a:ea typeface="Georgia"/>
              <a:cs typeface="Georgia"/>
              <a:sym typeface="Georgia"/>
            </a:endParaRPr>
          </a:p>
        </p:txBody>
      </p:sp>
      <p:sp>
        <p:nvSpPr>
          <p:cNvPr id="243" name="Google Shape;24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28"/>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45" name="Google Shape;245;p28"/>
          <p:cNvSpPr txBox="1"/>
          <p:nvPr/>
        </p:nvSpPr>
        <p:spPr>
          <a:xfrm>
            <a:off x="713050" y="1466400"/>
            <a:ext cx="4209600" cy="246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CIC IoT Dataset 2023</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MedBIoT Dataset</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IoT Dataset 2023</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IoT Network Intrusion Dataset 2019</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pic>
        <p:nvPicPr>
          <p:cNvPr id="246" name="Google Shape;246;p28"/>
          <p:cNvPicPr preferRelativeResize="0"/>
          <p:nvPr/>
        </p:nvPicPr>
        <p:blipFill>
          <a:blip r:embed="rId3">
            <a:alphaModFix/>
          </a:blip>
          <a:stretch>
            <a:fillRect/>
          </a:stretch>
        </p:blipFill>
        <p:spPr>
          <a:xfrm>
            <a:off x="5551325" y="1213500"/>
            <a:ext cx="3048157" cy="2716499"/>
          </a:xfrm>
          <a:prstGeom prst="rect">
            <a:avLst/>
          </a:prstGeom>
          <a:noFill/>
          <a:ln>
            <a:noFill/>
          </a:ln>
        </p:spPr>
      </p:pic>
      <p:sp>
        <p:nvSpPr>
          <p:cNvPr id="247" name="Google Shape;247;p28"/>
          <p:cNvSpPr txBox="1"/>
          <p:nvPr/>
        </p:nvSpPr>
        <p:spPr>
          <a:xfrm>
            <a:off x="5551325" y="381940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https://www.flaticon.com/free-icon/data-warehouse_12663252</a:t>
            </a:r>
            <a:endParaRPr sz="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CIC IoT Dataset</a:t>
            </a:r>
            <a:endParaRPr b="1" sz="1800">
              <a:solidFill>
                <a:schemeClr val="dk1"/>
              </a:solidFill>
              <a:latin typeface="Georgia"/>
              <a:ea typeface="Georgia"/>
              <a:cs typeface="Georgia"/>
              <a:sym typeface="Georgia"/>
            </a:endParaRPr>
          </a:p>
        </p:txBody>
      </p:sp>
      <p:sp>
        <p:nvSpPr>
          <p:cNvPr id="253" name="Google Shape;25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29"/>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55" name="Google Shape;255;p29"/>
          <p:cNvSpPr txBox="1"/>
          <p:nvPr/>
        </p:nvSpPr>
        <p:spPr>
          <a:xfrm>
            <a:off x="713050" y="1466400"/>
            <a:ext cx="7762200" cy="271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D2D2D"/>
              </a:buClr>
              <a:buSzPts val="1800"/>
              <a:buFont typeface="Georgia"/>
              <a:buChar char="●"/>
            </a:pPr>
            <a:r>
              <a:rPr lang="en" sz="1800">
                <a:solidFill>
                  <a:srgbClr val="2D2D2D"/>
                </a:solidFill>
                <a:highlight>
                  <a:srgbClr val="FFFFFF"/>
                </a:highlight>
                <a:latin typeface="Georgia"/>
                <a:ea typeface="Georgia"/>
                <a:cs typeface="Georgia"/>
                <a:sym typeface="Georgia"/>
              </a:rPr>
              <a:t>Created by Canadian Institute of Cyber Security</a:t>
            </a:r>
            <a:endParaRPr sz="1800">
              <a:solidFill>
                <a:srgbClr val="2D2D2D"/>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D2D2D"/>
              </a:buClr>
              <a:buSzPts val="1800"/>
              <a:buFont typeface="Georgia"/>
              <a:buChar char="●"/>
            </a:pPr>
            <a:r>
              <a:rPr b="1" lang="en" sz="1800">
                <a:solidFill>
                  <a:srgbClr val="2D2D2D"/>
                </a:solidFill>
                <a:highlight>
                  <a:srgbClr val="FFFFFF"/>
                </a:highlight>
                <a:latin typeface="Georgia"/>
                <a:ea typeface="Georgia"/>
                <a:cs typeface="Georgia"/>
                <a:sym typeface="Georgia"/>
              </a:rPr>
              <a:t>33 attacks are executed in an IoT topology composed of 105 devices. These attacks are classified into seven categories.</a:t>
            </a:r>
            <a:endParaRPr b="1" sz="1800">
              <a:solidFill>
                <a:srgbClr val="2D2D2D"/>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D2D2D"/>
              </a:buClr>
              <a:buSzPts val="1800"/>
              <a:buChar char="●"/>
            </a:pPr>
            <a:r>
              <a:rPr b="1" lang="en" sz="1800">
                <a:solidFill>
                  <a:srgbClr val="2D2D2D"/>
                </a:solidFill>
                <a:highlight>
                  <a:srgbClr val="FFFFFF"/>
                </a:highlight>
                <a:latin typeface="Georgia"/>
                <a:ea typeface="Georgia"/>
                <a:cs typeface="Georgia"/>
                <a:sym typeface="Georgia"/>
              </a:rPr>
              <a:t>PCAP:</a:t>
            </a:r>
            <a:r>
              <a:rPr lang="en" sz="1800">
                <a:solidFill>
                  <a:srgbClr val="2D2D2D"/>
                </a:solidFill>
                <a:highlight>
                  <a:srgbClr val="FFFFFF"/>
                </a:highlight>
                <a:latin typeface="Georgia"/>
                <a:ea typeface="Georgia"/>
                <a:cs typeface="Georgia"/>
                <a:sym typeface="Georgia"/>
              </a:rPr>
              <a:t> Contains the original traffic captured during the attacks as .pcp files</a:t>
            </a:r>
            <a:endParaRPr sz="1800">
              <a:solidFill>
                <a:srgbClr val="2D2D2D"/>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D2D2D"/>
              </a:buClr>
              <a:buSzPts val="1800"/>
              <a:buChar char="●"/>
            </a:pPr>
            <a:r>
              <a:rPr b="1" lang="en" sz="1800">
                <a:solidFill>
                  <a:srgbClr val="2D2D2D"/>
                </a:solidFill>
                <a:highlight>
                  <a:srgbClr val="FFFFFF"/>
                </a:highlight>
                <a:latin typeface="Georgia"/>
                <a:ea typeface="Georgia"/>
                <a:cs typeface="Georgia"/>
                <a:sym typeface="Georgia"/>
              </a:rPr>
              <a:t>CSV:</a:t>
            </a:r>
            <a:r>
              <a:rPr lang="en" sz="1800">
                <a:solidFill>
                  <a:srgbClr val="2D2D2D"/>
                </a:solidFill>
                <a:highlight>
                  <a:srgbClr val="FFFFFF"/>
                </a:highlight>
                <a:latin typeface="Georgia"/>
                <a:ea typeface="Georgia"/>
                <a:cs typeface="Georgia"/>
                <a:sym typeface="Georgia"/>
              </a:rPr>
              <a:t> Contains features extracted from the original files to be used in the Machine Learning (ML) evaluation (.csv files)</a:t>
            </a:r>
            <a:endParaRPr sz="1800">
              <a:solidFill>
                <a:srgbClr val="2D2D2D"/>
              </a:solidFill>
              <a:highlight>
                <a:srgbClr val="FFFFFF"/>
              </a:highlight>
              <a:latin typeface="Georgia"/>
              <a:ea typeface="Georgia"/>
              <a:cs typeface="Georgia"/>
              <a:sym typeface="Georgia"/>
            </a:endParaRPr>
          </a:p>
          <a:p>
            <a:pPr indent="0" lvl="0" marL="457200" rtl="0" algn="l">
              <a:spcBef>
                <a:spcPts val="190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0"/>
          <p:cNvSpPr txBox="1"/>
          <p:nvPr/>
        </p:nvSpPr>
        <p:spPr>
          <a:xfrm>
            <a:off x="807050" y="298025"/>
            <a:ext cx="73998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MedBIoT</a:t>
            </a:r>
            <a:endParaRPr b="1" sz="1800">
              <a:solidFill>
                <a:schemeClr val="dk1"/>
              </a:solidFill>
              <a:latin typeface="Georgia"/>
              <a:ea typeface="Georgia"/>
              <a:cs typeface="Georgia"/>
              <a:sym typeface="Georgia"/>
            </a:endParaRPr>
          </a:p>
        </p:txBody>
      </p:sp>
      <p:sp>
        <p:nvSpPr>
          <p:cNvPr id="261" name="Google Shape;26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0"/>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63" name="Google Shape;263;p30"/>
          <p:cNvSpPr txBox="1"/>
          <p:nvPr/>
        </p:nvSpPr>
        <p:spPr>
          <a:xfrm>
            <a:off x="690900" y="1207500"/>
            <a:ext cx="7762200" cy="328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D2D2D"/>
              </a:buClr>
              <a:buSzPts val="1800"/>
              <a:buFont typeface="Georgia"/>
              <a:buChar char="●"/>
            </a:pPr>
            <a:r>
              <a:rPr lang="en" sz="1800">
                <a:solidFill>
                  <a:srgbClr val="2D2D2D"/>
                </a:solidFill>
                <a:highlight>
                  <a:srgbClr val="FFFFFF"/>
                </a:highlight>
                <a:latin typeface="Georgia"/>
                <a:ea typeface="Georgia"/>
                <a:cs typeface="Georgia"/>
                <a:sym typeface="Georgia"/>
              </a:rPr>
              <a:t>Created</a:t>
            </a:r>
            <a:r>
              <a:rPr lang="en" sz="1800">
                <a:solidFill>
                  <a:srgbClr val="2D2D2D"/>
                </a:solidFill>
                <a:highlight>
                  <a:srgbClr val="FFFFFF"/>
                </a:highlight>
                <a:latin typeface="Georgia"/>
                <a:ea typeface="Georgia"/>
                <a:cs typeface="Georgia"/>
                <a:sym typeface="Georgia"/>
              </a:rPr>
              <a:t> by a research group in TALTech</a:t>
            </a:r>
            <a:endParaRPr sz="1800">
              <a:solidFill>
                <a:srgbClr val="2D2D2D"/>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D2D2D"/>
              </a:buClr>
              <a:buSzPts val="1800"/>
              <a:buFont typeface="Georgia"/>
              <a:buChar char="●"/>
            </a:pPr>
            <a:r>
              <a:rPr lang="en" sz="1800">
                <a:solidFill>
                  <a:srgbClr val="444444"/>
                </a:solidFill>
                <a:latin typeface="Georgia"/>
                <a:ea typeface="Georgia"/>
                <a:cs typeface="Georgia"/>
                <a:sym typeface="Georgia"/>
              </a:rPr>
              <a:t>Combination of real and emulated IoT devices in a medium-sized network (i.e., 83 devices). </a:t>
            </a:r>
            <a:endParaRPr sz="1800">
              <a:solidFill>
                <a:srgbClr val="444444"/>
              </a:solidFill>
              <a:latin typeface="Georgia"/>
              <a:ea typeface="Georgia"/>
              <a:cs typeface="Georgia"/>
              <a:sym typeface="Georgia"/>
            </a:endParaRPr>
          </a:p>
          <a:p>
            <a:pPr indent="-342900" lvl="0" marL="457200" rtl="0" algn="l">
              <a:lnSpc>
                <a:spcPct val="115000"/>
              </a:lnSpc>
              <a:spcBef>
                <a:spcPts val="0"/>
              </a:spcBef>
              <a:spcAft>
                <a:spcPts val="0"/>
              </a:spcAft>
              <a:buClr>
                <a:srgbClr val="2D2D2D"/>
              </a:buClr>
              <a:buSzPts val="1800"/>
              <a:buFont typeface="Georgia"/>
              <a:buChar char="●"/>
            </a:pPr>
            <a:r>
              <a:rPr lang="en" sz="1800">
                <a:solidFill>
                  <a:srgbClr val="444444"/>
                </a:solidFill>
                <a:latin typeface="Georgia"/>
                <a:ea typeface="Georgia"/>
                <a:cs typeface="Georgia"/>
                <a:sym typeface="Georgia"/>
              </a:rPr>
              <a:t>Actual malware was deployed, providing real malware network data. Three prominent botnet malware were deployed: </a:t>
            </a:r>
            <a:r>
              <a:rPr b="1" lang="en" sz="1800">
                <a:solidFill>
                  <a:srgbClr val="444444"/>
                </a:solidFill>
                <a:latin typeface="Georgia"/>
                <a:ea typeface="Georgia"/>
                <a:cs typeface="Georgia"/>
                <a:sym typeface="Georgia"/>
              </a:rPr>
              <a:t>Mirai</a:t>
            </a:r>
            <a:r>
              <a:rPr lang="en" sz="1800">
                <a:solidFill>
                  <a:srgbClr val="444444"/>
                </a:solidFill>
                <a:latin typeface="Georgia"/>
                <a:ea typeface="Georgia"/>
                <a:cs typeface="Georgia"/>
                <a:sym typeface="Georgia"/>
              </a:rPr>
              <a:t>, </a:t>
            </a:r>
            <a:r>
              <a:rPr b="1" lang="en" sz="1800">
                <a:solidFill>
                  <a:srgbClr val="444444"/>
                </a:solidFill>
                <a:latin typeface="Georgia"/>
                <a:ea typeface="Georgia"/>
                <a:cs typeface="Georgia"/>
                <a:sym typeface="Georgia"/>
              </a:rPr>
              <a:t>BashLite</a:t>
            </a:r>
            <a:r>
              <a:rPr lang="en" sz="1800">
                <a:solidFill>
                  <a:srgbClr val="444444"/>
                </a:solidFill>
                <a:latin typeface="Georgia"/>
                <a:ea typeface="Georgia"/>
                <a:cs typeface="Georgia"/>
                <a:sym typeface="Georgia"/>
              </a:rPr>
              <a:t>, and </a:t>
            </a:r>
            <a:r>
              <a:rPr b="1" lang="en" sz="1800">
                <a:solidFill>
                  <a:srgbClr val="444444"/>
                </a:solidFill>
                <a:latin typeface="Georgia"/>
                <a:ea typeface="Georgia"/>
                <a:cs typeface="Georgia"/>
                <a:sym typeface="Georgia"/>
              </a:rPr>
              <a:t>Torii</a:t>
            </a:r>
            <a:r>
              <a:rPr lang="en" sz="1800">
                <a:solidFill>
                  <a:srgbClr val="444444"/>
                </a:solidFill>
                <a:latin typeface="Georgia"/>
                <a:ea typeface="Georgia"/>
                <a:cs typeface="Georgia"/>
                <a:sym typeface="Georgia"/>
              </a:rPr>
              <a:t>.</a:t>
            </a:r>
            <a:endParaRPr sz="1800">
              <a:solidFill>
                <a:srgbClr val="444444"/>
              </a:solidFill>
              <a:latin typeface="Georgia"/>
              <a:ea typeface="Georgia"/>
              <a:cs typeface="Georgia"/>
              <a:sym typeface="Georgia"/>
            </a:endParaRPr>
          </a:p>
          <a:p>
            <a:pPr indent="-342900" lvl="0" marL="457200" rtl="0" algn="l">
              <a:lnSpc>
                <a:spcPct val="115000"/>
              </a:lnSpc>
              <a:spcBef>
                <a:spcPts val="0"/>
              </a:spcBef>
              <a:spcAft>
                <a:spcPts val="0"/>
              </a:spcAft>
              <a:buClr>
                <a:srgbClr val="444444"/>
              </a:buClr>
              <a:buSzPts val="1800"/>
              <a:buFont typeface="Georgia"/>
              <a:buChar char="●"/>
            </a:pPr>
            <a:r>
              <a:rPr lang="en" sz="1800">
                <a:solidFill>
                  <a:srgbClr val="444444"/>
                </a:solidFill>
                <a:latin typeface="Georgia"/>
                <a:ea typeface="Georgia"/>
                <a:cs typeface="Georgia"/>
                <a:sym typeface="Georgia"/>
              </a:rPr>
              <a:t>This data set is suitable for </a:t>
            </a:r>
            <a:r>
              <a:rPr b="1" lang="en" sz="1800">
                <a:solidFill>
                  <a:srgbClr val="444444"/>
                </a:solidFill>
                <a:latin typeface="Georgia"/>
                <a:ea typeface="Georgia"/>
                <a:cs typeface="Georgia"/>
                <a:sym typeface="Georgia"/>
              </a:rPr>
              <a:t>IoT botnet</a:t>
            </a:r>
            <a:r>
              <a:rPr lang="en" sz="1800">
                <a:solidFill>
                  <a:srgbClr val="444444"/>
                </a:solidFill>
                <a:latin typeface="Georgia"/>
                <a:ea typeface="Georgia"/>
                <a:cs typeface="Georgia"/>
                <a:sym typeface="Georgia"/>
              </a:rPr>
              <a:t> research in general and </a:t>
            </a:r>
            <a:r>
              <a:rPr b="1" lang="en" sz="1800">
                <a:solidFill>
                  <a:srgbClr val="444444"/>
                </a:solidFill>
                <a:latin typeface="Georgia"/>
                <a:ea typeface="Georgia"/>
                <a:cs typeface="Georgia"/>
                <a:sym typeface="Georgia"/>
              </a:rPr>
              <a:t>intrusion detection systems</a:t>
            </a:r>
            <a:endParaRPr b="1" sz="1800">
              <a:solidFill>
                <a:srgbClr val="444444"/>
              </a:solidFill>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IoT Dataset</a:t>
            </a:r>
            <a:endParaRPr b="1" sz="1800">
              <a:solidFill>
                <a:schemeClr val="dk1"/>
              </a:solidFill>
              <a:latin typeface="Georgia"/>
              <a:ea typeface="Georgia"/>
              <a:cs typeface="Georgia"/>
              <a:sym typeface="Georgia"/>
            </a:endParaRPr>
          </a:p>
        </p:txBody>
      </p:sp>
      <p:sp>
        <p:nvSpPr>
          <p:cNvPr id="269" name="Google Shape;269;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1"/>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71" name="Google Shape;271;p31"/>
          <p:cNvSpPr txBox="1"/>
          <p:nvPr/>
        </p:nvSpPr>
        <p:spPr>
          <a:xfrm>
            <a:off x="713050" y="1466400"/>
            <a:ext cx="7762200" cy="2113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D2D2D"/>
              </a:buClr>
              <a:buSzPts val="1800"/>
              <a:buFont typeface="Georgia"/>
              <a:buChar char="●"/>
            </a:pPr>
            <a:r>
              <a:rPr lang="en" sz="1800">
                <a:solidFill>
                  <a:schemeClr val="dk1"/>
                </a:solidFill>
                <a:highlight>
                  <a:srgbClr val="FFFFFF"/>
                </a:highlight>
                <a:latin typeface="Georgia"/>
                <a:ea typeface="Georgia"/>
                <a:cs typeface="Georgia"/>
                <a:sym typeface="Georgia"/>
              </a:rPr>
              <a:t>This dataset was created as part of the Avast AIC laboratory with the funding of Avast Software</a:t>
            </a:r>
            <a:endParaRPr sz="1200">
              <a:solidFill>
                <a:schemeClr val="dk1"/>
              </a:solidFill>
              <a:highlight>
                <a:srgbClr val="FFFFFF"/>
              </a:highlight>
            </a:endParaRPr>
          </a:p>
          <a:p>
            <a:pPr indent="-342900" lvl="0" marL="457200" rtl="0" algn="l">
              <a:lnSpc>
                <a:spcPct val="115000"/>
              </a:lnSpc>
              <a:spcBef>
                <a:spcPts val="0"/>
              </a:spcBef>
              <a:spcAft>
                <a:spcPts val="0"/>
              </a:spcAft>
              <a:buClr>
                <a:srgbClr val="2D2D2D"/>
              </a:buClr>
              <a:buSzPts val="1800"/>
              <a:buFont typeface="Georgia"/>
              <a:buChar char="●"/>
            </a:pPr>
            <a:r>
              <a:rPr lang="en" sz="1800">
                <a:solidFill>
                  <a:schemeClr val="dk1"/>
                </a:solidFill>
                <a:highlight>
                  <a:srgbClr val="FFFFFF"/>
                </a:highlight>
                <a:latin typeface="Georgia"/>
                <a:ea typeface="Georgia"/>
                <a:cs typeface="Georgia"/>
                <a:sym typeface="Georgia"/>
              </a:rPr>
              <a:t>It has </a:t>
            </a:r>
            <a:r>
              <a:rPr b="1" lang="en" sz="1800">
                <a:solidFill>
                  <a:schemeClr val="dk1"/>
                </a:solidFill>
                <a:highlight>
                  <a:srgbClr val="FFFFFF"/>
                </a:highlight>
                <a:latin typeface="Georgia"/>
                <a:ea typeface="Georgia"/>
                <a:cs typeface="Georgia"/>
                <a:sym typeface="Georgia"/>
              </a:rPr>
              <a:t>20 malware</a:t>
            </a:r>
            <a:r>
              <a:rPr lang="en" sz="1800">
                <a:solidFill>
                  <a:schemeClr val="dk1"/>
                </a:solidFill>
                <a:highlight>
                  <a:srgbClr val="FFFFFF"/>
                </a:highlight>
                <a:latin typeface="Georgia"/>
                <a:ea typeface="Georgia"/>
                <a:cs typeface="Georgia"/>
                <a:sym typeface="Georgia"/>
              </a:rPr>
              <a:t> captures executed in IoT devices, and </a:t>
            </a:r>
            <a:r>
              <a:rPr b="1" lang="en" sz="1800">
                <a:solidFill>
                  <a:schemeClr val="dk1"/>
                </a:solidFill>
                <a:highlight>
                  <a:srgbClr val="FFFFFF"/>
                </a:highlight>
                <a:latin typeface="Georgia"/>
                <a:ea typeface="Georgia"/>
                <a:cs typeface="Georgia"/>
                <a:sym typeface="Georgia"/>
              </a:rPr>
              <a:t>3 captures </a:t>
            </a:r>
            <a:r>
              <a:rPr lang="en" sz="1800">
                <a:solidFill>
                  <a:schemeClr val="dk1"/>
                </a:solidFill>
                <a:highlight>
                  <a:srgbClr val="FFFFFF"/>
                </a:highlight>
                <a:latin typeface="Georgia"/>
                <a:ea typeface="Georgia"/>
                <a:cs typeface="Georgia"/>
                <a:sym typeface="Georgia"/>
              </a:rPr>
              <a:t>for benign IoT devices traffic.</a:t>
            </a:r>
            <a:endParaRPr sz="1800">
              <a:solidFill>
                <a:schemeClr val="dk1"/>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chemeClr val="dk1"/>
              </a:buClr>
              <a:buSzPts val="1800"/>
              <a:buFont typeface="Georgia"/>
              <a:buChar char="●"/>
            </a:pPr>
            <a:r>
              <a:rPr lang="en" sz="1800">
                <a:solidFill>
                  <a:schemeClr val="dk1"/>
                </a:solidFill>
                <a:highlight>
                  <a:srgbClr val="FFFFFF"/>
                </a:highlight>
                <a:latin typeface="Georgia"/>
                <a:ea typeface="Georgia"/>
                <a:cs typeface="Georgia"/>
                <a:sym typeface="Georgia"/>
              </a:rPr>
              <a:t>We will be using this dataset as a source for Torii.</a:t>
            </a:r>
            <a:endParaRPr sz="1800">
              <a:solidFill>
                <a:schemeClr val="dk1"/>
              </a:solidFill>
              <a:highlight>
                <a:srgbClr val="FFFFFF"/>
              </a:highlight>
              <a:latin typeface="Georgia"/>
              <a:ea typeface="Georgia"/>
              <a:cs typeface="Georgia"/>
              <a:sym typeface="Georgia"/>
            </a:endParaRPr>
          </a:p>
          <a:p>
            <a:pPr indent="0" lvl="0" marL="457200" rtl="0" algn="l">
              <a:spcBef>
                <a:spcPts val="190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643050" y="846175"/>
            <a:ext cx="78579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As of 2023, there are approximately 15.14 billion connected Internet of Things (IoT) devices</a:t>
            </a:r>
            <a:endParaRPr b="1" sz="1800">
              <a:solidFill>
                <a:schemeClr val="dk1"/>
              </a:solidFill>
              <a:latin typeface="Georgia"/>
              <a:ea typeface="Georgia"/>
              <a:cs typeface="Georgia"/>
              <a:sym typeface="Georgia"/>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65" name="Google Shape;65;p14"/>
          <p:cNvSpPr txBox="1"/>
          <p:nvPr/>
        </p:nvSpPr>
        <p:spPr>
          <a:xfrm>
            <a:off x="690900" y="2708875"/>
            <a:ext cx="7762200" cy="143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IoT devices play a crucial role in our life, but how do we know if our device communications are tampered with or not?</a:t>
            </a:r>
            <a:endParaRPr sz="18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nvSpPr>
        <p:spPr>
          <a:xfrm>
            <a:off x="807050" y="298025"/>
            <a:ext cx="7399800" cy="64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IoT NID</a:t>
            </a:r>
            <a:endParaRPr b="1" sz="1800">
              <a:solidFill>
                <a:schemeClr val="dk1"/>
              </a:solidFill>
              <a:latin typeface="Georgia"/>
              <a:ea typeface="Georgia"/>
              <a:cs typeface="Georgia"/>
              <a:sym typeface="Georgia"/>
            </a:endParaRPr>
          </a:p>
        </p:txBody>
      </p:sp>
      <p:sp>
        <p:nvSpPr>
          <p:cNvPr id="277" name="Google Shape;27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32"/>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279" name="Google Shape;279;p32"/>
          <p:cNvSpPr txBox="1"/>
          <p:nvPr/>
        </p:nvSpPr>
        <p:spPr>
          <a:xfrm>
            <a:off x="690900" y="1207500"/>
            <a:ext cx="7762200" cy="289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Featuring </a:t>
            </a:r>
            <a:r>
              <a:rPr b="1" lang="en" sz="1800">
                <a:solidFill>
                  <a:srgbClr val="212529"/>
                </a:solidFill>
                <a:highlight>
                  <a:srgbClr val="FFFFFF"/>
                </a:highlight>
                <a:latin typeface="Georgia"/>
                <a:ea typeface="Georgia"/>
                <a:cs typeface="Georgia"/>
                <a:sym typeface="Georgia"/>
              </a:rPr>
              <a:t>SKT NGU smart home </a:t>
            </a:r>
            <a:r>
              <a:rPr lang="en" sz="1800">
                <a:solidFill>
                  <a:srgbClr val="212529"/>
                </a:solidFill>
                <a:highlight>
                  <a:srgbClr val="FFFFFF"/>
                </a:highlight>
                <a:latin typeface="Georgia"/>
                <a:ea typeface="Georgia"/>
                <a:cs typeface="Georgia"/>
                <a:sym typeface="Georgia"/>
              </a:rPr>
              <a:t>device and an </a:t>
            </a:r>
            <a:r>
              <a:rPr b="1" lang="en" sz="1800">
                <a:solidFill>
                  <a:srgbClr val="212529"/>
                </a:solidFill>
                <a:highlight>
                  <a:srgbClr val="FFFFFF"/>
                </a:highlight>
                <a:latin typeface="Georgia"/>
                <a:ea typeface="Georgia"/>
                <a:cs typeface="Georgia"/>
                <a:sym typeface="Georgia"/>
              </a:rPr>
              <a:t>EZVIZ Wi-Fi camera.</a:t>
            </a:r>
            <a:endParaRPr b="1" sz="1800">
              <a:solidFill>
                <a:srgbClr val="212529"/>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The dataset consists of </a:t>
            </a:r>
            <a:r>
              <a:rPr b="1" lang="en" sz="1800">
                <a:solidFill>
                  <a:srgbClr val="212529"/>
                </a:solidFill>
                <a:highlight>
                  <a:srgbClr val="FFFFFF"/>
                </a:highlight>
                <a:latin typeface="Georgia"/>
                <a:ea typeface="Georgia"/>
                <a:cs typeface="Georgia"/>
                <a:sym typeface="Georgia"/>
              </a:rPr>
              <a:t>42 raw</a:t>
            </a:r>
            <a:r>
              <a:rPr lang="en" sz="1800">
                <a:solidFill>
                  <a:srgbClr val="212529"/>
                </a:solidFill>
                <a:highlight>
                  <a:srgbClr val="FFFFFF"/>
                </a:highlight>
                <a:latin typeface="Georgia"/>
                <a:ea typeface="Georgia"/>
                <a:cs typeface="Georgia"/>
                <a:sym typeface="Georgia"/>
              </a:rPr>
              <a:t> network packet files (pcap) at different time points.</a:t>
            </a:r>
            <a:endParaRPr sz="1800">
              <a:solidFill>
                <a:srgbClr val="212529"/>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The IoTID20 dataset's development led to the final version comprising </a:t>
            </a:r>
            <a:r>
              <a:rPr b="1" lang="en" sz="1800">
                <a:solidFill>
                  <a:srgbClr val="212529"/>
                </a:solidFill>
                <a:highlight>
                  <a:srgbClr val="FFFFFF"/>
                </a:highlight>
                <a:latin typeface="Georgia"/>
                <a:ea typeface="Georgia"/>
                <a:cs typeface="Georgia"/>
                <a:sym typeface="Georgia"/>
              </a:rPr>
              <a:t>83 network features</a:t>
            </a:r>
            <a:r>
              <a:rPr lang="en" sz="1800">
                <a:solidFill>
                  <a:srgbClr val="212529"/>
                </a:solidFill>
                <a:highlight>
                  <a:srgbClr val="FFFFFF"/>
                </a:highlight>
                <a:latin typeface="Georgia"/>
                <a:ea typeface="Georgia"/>
                <a:cs typeface="Georgia"/>
                <a:sym typeface="Georgia"/>
              </a:rPr>
              <a:t> and three label features.</a:t>
            </a:r>
            <a:endParaRPr sz="1800">
              <a:solidFill>
                <a:srgbClr val="212529"/>
              </a:solidFill>
              <a:highlight>
                <a:srgbClr val="FFFFFF"/>
              </a:highlight>
              <a:latin typeface="Georgia"/>
              <a:ea typeface="Georgia"/>
              <a:cs typeface="Georgia"/>
              <a:sym typeface="Georgia"/>
            </a:endParaRPr>
          </a:p>
          <a:p>
            <a:pPr indent="-342900" lvl="0" marL="457200" rtl="0" algn="l">
              <a:lnSpc>
                <a:spcPct val="115000"/>
              </a:lnSpc>
              <a:spcBef>
                <a:spcPts val="0"/>
              </a:spcBef>
              <a:spcAft>
                <a:spcPts val="0"/>
              </a:spcAft>
              <a:buClr>
                <a:srgbClr val="212529"/>
              </a:buClr>
              <a:buSzPts val="1800"/>
              <a:buFont typeface="Georgia"/>
              <a:buChar char="●"/>
            </a:pPr>
            <a:r>
              <a:rPr lang="en" sz="1800">
                <a:solidFill>
                  <a:srgbClr val="212529"/>
                </a:solidFill>
                <a:highlight>
                  <a:srgbClr val="FFFFFF"/>
                </a:highlight>
                <a:latin typeface="Georgia"/>
                <a:ea typeface="Georgia"/>
                <a:cs typeface="Georgia"/>
                <a:sym typeface="Georgia"/>
              </a:rPr>
              <a:t>We are going to use this dataset as a target dataset for </a:t>
            </a:r>
            <a:r>
              <a:rPr b="1" lang="en" sz="1800">
                <a:solidFill>
                  <a:srgbClr val="212529"/>
                </a:solidFill>
                <a:highlight>
                  <a:srgbClr val="FFFFFF"/>
                </a:highlight>
                <a:latin typeface="Georgia"/>
                <a:ea typeface="Georgia"/>
                <a:cs typeface="Georgia"/>
                <a:sym typeface="Georgia"/>
              </a:rPr>
              <a:t>Mirai</a:t>
            </a:r>
            <a:r>
              <a:rPr lang="en" sz="1800">
                <a:solidFill>
                  <a:srgbClr val="212529"/>
                </a:solidFill>
                <a:highlight>
                  <a:srgbClr val="FFFFFF"/>
                </a:highlight>
                <a:latin typeface="Georgia"/>
                <a:ea typeface="Georgia"/>
                <a:cs typeface="Georgia"/>
                <a:sym typeface="Georgia"/>
              </a:rPr>
              <a:t> and </a:t>
            </a:r>
            <a:r>
              <a:rPr b="1" lang="en" sz="1800">
                <a:solidFill>
                  <a:srgbClr val="212529"/>
                </a:solidFill>
                <a:highlight>
                  <a:srgbClr val="FFFFFF"/>
                </a:highlight>
                <a:latin typeface="Georgia"/>
                <a:ea typeface="Georgia"/>
                <a:cs typeface="Georgia"/>
                <a:sym typeface="Georgia"/>
              </a:rPr>
              <a:t>DOS (Syn Flood)</a:t>
            </a:r>
            <a:endParaRPr b="1" sz="1800">
              <a:solidFill>
                <a:srgbClr val="212529"/>
              </a:solidFill>
              <a:highlight>
                <a:srgbClr val="FFFFFF"/>
              </a:highlight>
              <a:latin typeface="Georgia"/>
              <a:ea typeface="Georgia"/>
              <a:cs typeface="Georgia"/>
              <a:sym typeface="Georgia"/>
            </a:endParaRPr>
          </a:p>
          <a:p>
            <a:pPr indent="0" lvl="0" marL="457200" rtl="0" algn="l">
              <a:spcBef>
                <a:spcPts val="190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nvSpPr>
        <p:spPr>
          <a:xfrm>
            <a:off x="807050" y="298025"/>
            <a:ext cx="7399800" cy="71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Source &amp; Target</a:t>
            </a:r>
            <a:endParaRPr b="1" sz="1800">
              <a:solidFill>
                <a:schemeClr val="dk1"/>
              </a:solidFill>
              <a:latin typeface="Georgia"/>
              <a:ea typeface="Georgia"/>
              <a:cs typeface="Georgia"/>
              <a:sym typeface="Georgia"/>
            </a:endParaRPr>
          </a:p>
        </p:txBody>
      </p:sp>
      <p:sp>
        <p:nvSpPr>
          <p:cNvPr id="285" name="Google Shape;28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6" name="Google Shape;286;p33"/>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graphicFrame>
        <p:nvGraphicFramePr>
          <p:cNvPr id="287" name="Google Shape;287;p33"/>
          <p:cNvGraphicFramePr/>
          <p:nvPr/>
        </p:nvGraphicFramePr>
        <p:xfrm>
          <a:off x="617775" y="1052588"/>
          <a:ext cx="3000000" cy="3000000"/>
        </p:xfrm>
        <a:graphic>
          <a:graphicData uri="http://schemas.openxmlformats.org/drawingml/2006/table">
            <a:tbl>
              <a:tblPr>
                <a:noFill/>
                <a:tableStyleId>{294392CA-5748-4909-B145-5BA32B67DFA0}</a:tableStyleId>
              </a:tblPr>
              <a:tblGrid>
                <a:gridCol w="1388625"/>
                <a:gridCol w="1388625"/>
                <a:gridCol w="1388625"/>
              </a:tblGrid>
              <a:tr h="629325">
                <a:tc>
                  <a:txBody>
                    <a:bodyPr/>
                    <a:lstStyle/>
                    <a:p>
                      <a:pPr indent="0" lvl="0" marL="0" rtl="0" algn="l">
                        <a:spcBef>
                          <a:spcPts val="0"/>
                        </a:spcBef>
                        <a:spcAft>
                          <a:spcPts val="0"/>
                        </a:spcAft>
                        <a:buNone/>
                      </a:pPr>
                      <a:r>
                        <a:rPr b="1" lang="en" sz="1300">
                          <a:latin typeface="Georgia"/>
                          <a:ea typeface="Georgia"/>
                          <a:cs typeface="Georgia"/>
                          <a:sym typeface="Georgia"/>
                        </a:rPr>
                        <a:t>Attack Type</a:t>
                      </a:r>
                      <a:endParaRPr b="1" sz="1300">
                        <a:latin typeface="Georgia"/>
                        <a:ea typeface="Georgia"/>
                        <a:cs typeface="Georgia"/>
                        <a:sym typeface="Georgia"/>
                      </a:endParaRPr>
                    </a:p>
                  </a:txBody>
                  <a:tcPr marT="91425" marB="91425" marR="91425" marL="91425">
                    <a:lnL cap="flat" cmpd="sng" w="19050">
                      <a:solidFill>
                        <a:srgbClr val="9E9E9E"/>
                      </a:solidFill>
                      <a:prstDash val="solid"/>
                      <a:round/>
                      <a:headEnd len="sm" w="sm" type="none"/>
                      <a:tailEnd len="sm" w="sm" type="none"/>
                    </a:lnL>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Georgia"/>
                          <a:ea typeface="Georgia"/>
                          <a:cs typeface="Georgia"/>
                          <a:sym typeface="Georgia"/>
                        </a:rPr>
                        <a:t>Source</a:t>
                      </a:r>
                      <a:endParaRPr b="1" sz="1300">
                        <a:latin typeface="Georgia"/>
                        <a:ea typeface="Georgia"/>
                        <a:cs typeface="Georgia"/>
                        <a:sym typeface="Georgia"/>
                      </a:endParaRPr>
                    </a:p>
                  </a:txBody>
                  <a:tcPr marT="91425" marB="91425" marR="91425" marL="91425">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latin typeface="Georgia"/>
                          <a:ea typeface="Georgia"/>
                          <a:cs typeface="Georgia"/>
                          <a:sym typeface="Georgia"/>
                        </a:rPr>
                        <a:t>Target</a:t>
                      </a:r>
                      <a:endParaRPr b="1" sz="1300">
                        <a:latin typeface="Georgia"/>
                        <a:ea typeface="Georgia"/>
                        <a:cs typeface="Georgia"/>
                        <a:sym typeface="Georgia"/>
                      </a:endParaRPr>
                    </a:p>
                  </a:txBody>
                  <a:tcPr marT="91425" marB="91425" marR="91425" marL="91425">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29325">
                <a:tc>
                  <a:txBody>
                    <a:bodyPr/>
                    <a:lstStyle/>
                    <a:p>
                      <a:pPr indent="0" lvl="0" marL="0" rtl="0" algn="l">
                        <a:spcBef>
                          <a:spcPts val="0"/>
                        </a:spcBef>
                        <a:spcAft>
                          <a:spcPts val="0"/>
                        </a:spcAft>
                        <a:buNone/>
                      </a:pPr>
                      <a:r>
                        <a:rPr lang="en" sz="1300">
                          <a:latin typeface="Georgia"/>
                          <a:ea typeface="Georgia"/>
                          <a:cs typeface="Georgia"/>
                          <a:sym typeface="Georgia"/>
                        </a:rPr>
                        <a:t>Benign</a:t>
                      </a:r>
                      <a:endParaRPr sz="1300">
                        <a:latin typeface="Georgia"/>
                        <a:ea typeface="Georgia"/>
                        <a:cs typeface="Georgia"/>
                        <a:sym typeface="Georgia"/>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CIC IoT 2023</a:t>
                      </a:r>
                      <a:endParaRPr sz="900">
                        <a:latin typeface="Georgia"/>
                        <a:ea typeface="Georgia"/>
                        <a:cs typeface="Georgia"/>
                        <a:sym typeface="Georgia"/>
                      </a:endParaRPr>
                    </a:p>
                  </a:txBody>
                  <a:tcPr marT="91425" marB="91425" marR="91425" marL="91425">
                    <a:lnT cap="flat" cmpd="sng" w="19050">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IoT 2023</a:t>
                      </a:r>
                      <a:endParaRPr sz="900">
                        <a:latin typeface="Georgia"/>
                        <a:ea typeface="Georgia"/>
                        <a:cs typeface="Georgia"/>
                        <a:sym typeface="Georgia"/>
                      </a:endParaRPr>
                    </a:p>
                  </a:txBody>
                  <a:tcPr marT="91425" marB="91425" marR="91425" marL="91425">
                    <a:lnT cap="flat" cmpd="sng" w="19050">
                      <a:solidFill>
                        <a:srgbClr val="9E9E9E"/>
                      </a:solidFill>
                      <a:prstDash val="solid"/>
                      <a:round/>
                      <a:headEnd len="sm" w="sm" type="none"/>
                      <a:tailEnd len="sm" w="sm" type="none"/>
                    </a:lnT>
                  </a:tcPr>
                </a:tc>
              </a:tr>
              <a:tr h="865325">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DOS Syn Flood</a:t>
                      </a:r>
                      <a:endParaRPr sz="13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CIC IoT 2023</a:t>
                      </a:r>
                      <a:endParaRPr sz="1300">
                        <a:solidFill>
                          <a:schemeClr val="dk1"/>
                        </a:solidFill>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IoT Network Intrusion 2019</a:t>
                      </a:r>
                      <a:endParaRPr sz="900">
                        <a:latin typeface="Georgia"/>
                        <a:ea typeface="Georgia"/>
                        <a:cs typeface="Georgia"/>
                        <a:sym typeface="Georgia"/>
                      </a:endParaRPr>
                    </a:p>
                  </a:txBody>
                  <a:tcPr marT="91425" marB="91425" marR="91425" marL="91425"/>
                </a:tc>
              </a:tr>
              <a:tr h="865325">
                <a:tc>
                  <a:txBody>
                    <a:bodyPr/>
                    <a:lstStyle/>
                    <a:p>
                      <a:pPr indent="0" lvl="0" marL="0" rtl="0" algn="l">
                        <a:spcBef>
                          <a:spcPts val="0"/>
                        </a:spcBef>
                        <a:spcAft>
                          <a:spcPts val="0"/>
                        </a:spcAft>
                        <a:buNone/>
                      </a:pPr>
                      <a:r>
                        <a:rPr lang="en" sz="1300">
                          <a:latin typeface="Georgia"/>
                          <a:ea typeface="Georgia"/>
                          <a:cs typeface="Georgia"/>
                          <a:sym typeface="Georgia"/>
                        </a:rPr>
                        <a:t>Mirai</a:t>
                      </a:r>
                      <a:endParaRPr sz="13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CIC IoT 2023</a:t>
                      </a:r>
                      <a:endParaRPr sz="1300">
                        <a:solidFill>
                          <a:schemeClr val="dk1"/>
                        </a:solidFill>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IoT Network Intrusion 2019</a:t>
                      </a:r>
                      <a:endParaRPr sz="900">
                        <a:latin typeface="Georgia"/>
                        <a:ea typeface="Georgia"/>
                        <a:cs typeface="Georgia"/>
                        <a:sym typeface="Georgia"/>
                      </a:endParaRPr>
                    </a:p>
                  </a:txBody>
                  <a:tcPr marT="91425" marB="91425" marR="91425" marL="91425"/>
                </a:tc>
              </a:tr>
              <a:tr h="576875">
                <a:tc>
                  <a:txBody>
                    <a:bodyPr/>
                    <a:lstStyle/>
                    <a:p>
                      <a:pPr indent="0" lvl="0" marL="0" rtl="0" algn="l">
                        <a:spcBef>
                          <a:spcPts val="0"/>
                        </a:spcBef>
                        <a:spcAft>
                          <a:spcPts val="0"/>
                        </a:spcAft>
                        <a:buNone/>
                      </a:pPr>
                      <a:r>
                        <a:rPr lang="en" sz="1300">
                          <a:latin typeface="Georgia"/>
                          <a:ea typeface="Georgia"/>
                          <a:cs typeface="Georgia"/>
                          <a:sym typeface="Georgia"/>
                        </a:rPr>
                        <a:t>Torii</a:t>
                      </a:r>
                      <a:endParaRPr sz="13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IoT 2023</a:t>
                      </a:r>
                      <a:endParaRPr sz="1300">
                        <a:solidFill>
                          <a:schemeClr val="dk1"/>
                        </a:solidFill>
                        <a:latin typeface="Georgia"/>
                        <a:ea typeface="Georgia"/>
                        <a:cs typeface="Georgia"/>
                        <a:sym typeface="Georgia"/>
                      </a:endParaRPr>
                    </a:p>
                    <a:p>
                      <a:pPr indent="0" lvl="0" marL="0" rtl="0" algn="l">
                        <a:spcBef>
                          <a:spcPts val="0"/>
                        </a:spcBef>
                        <a:spcAft>
                          <a:spcPts val="0"/>
                        </a:spcAft>
                        <a:buNone/>
                      </a:pPr>
                      <a:r>
                        <a:t/>
                      </a:r>
                      <a:endParaRPr sz="900">
                        <a:latin typeface="Georgia"/>
                        <a:ea typeface="Georgia"/>
                        <a:cs typeface="Georgia"/>
                        <a:sym typeface="Georgia"/>
                      </a:endParaRPr>
                    </a:p>
                  </a:txBody>
                  <a:tcPr marT="91425" marB="91425" marR="91425" marL="91425"/>
                </a:tc>
                <a:tc>
                  <a:txBody>
                    <a:bodyPr/>
                    <a:lstStyle/>
                    <a:p>
                      <a:pPr indent="0" lvl="0" marL="0" rtl="0" algn="l">
                        <a:spcBef>
                          <a:spcPts val="0"/>
                        </a:spcBef>
                        <a:spcAft>
                          <a:spcPts val="0"/>
                        </a:spcAft>
                        <a:buNone/>
                      </a:pPr>
                      <a:r>
                        <a:rPr lang="en" sz="1300">
                          <a:solidFill>
                            <a:schemeClr val="dk1"/>
                          </a:solidFill>
                          <a:latin typeface="Georgia"/>
                          <a:ea typeface="Georgia"/>
                          <a:cs typeface="Georgia"/>
                          <a:sym typeface="Georgia"/>
                        </a:rPr>
                        <a:t>MedBIoT</a:t>
                      </a:r>
                      <a:endParaRPr sz="900">
                        <a:latin typeface="Georgia"/>
                        <a:ea typeface="Georgia"/>
                        <a:cs typeface="Georgia"/>
                        <a:sym typeface="Georgia"/>
                      </a:endParaRPr>
                    </a:p>
                  </a:txBody>
                  <a:tcPr marT="91425" marB="91425" marR="91425" marL="91425"/>
                </a:tc>
              </a:tr>
            </a:tbl>
          </a:graphicData>
        </a:graphic>
      </p:graphicFrame>
      <p:sp>
        <p:nvSpPr>
          <p:cNvPr id="288" name="Google Shape;288;p33"/>
          <p:cNvSpPr txBox="1"/>
          <p:nvPr/>
        </p:nvSpPr>
        <p:spPr>
          <a:xfrm>
            <a:off x="5171850" y="1179150"/>
            <a:ext cx="3451800" cy="30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The baseline model utilized:</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62 features</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3000 records for each attack type</a:t>
            </a:r>
            <a:endParaRPr sz="1800">
              <a:solidFill>
                <a:schemeClr val="dk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4"/>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Experimental Results</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294" name="Google Shape;29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4"/>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pic>
        <p:nvPicPr>
          <p:cNvPr id="296" name="Google Shape;296;p34"/>
          <p:cNvPicPr preferRelativeResize="0"/>
          <p:nvPr/>
        </p:nvPicPr>
        <p:blipFill>
          <a:blip r:embed="rId3">
            <a:alphaModFix/>
          </a:blip>
          <a:stretch>
            <a:fillRect/>
          </a:stretch>
        </p:blipFill>
        <p:spPr>
          <a:xfrm>
            <a:off x="219750" y="1152950"/>
            <a:ext cx="8441390" cy="28375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Deep Learning Approach</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302" name="Google Shape;30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3" name="Google Shape;303;p35"/>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304" name="Google Shape;304;p35"/>
          <p:cNvSpPr txBox="1"/>
          <p:nvPr/>
        </p:nvSpPr>
        <p:spPr>
          <a:xfrm>
            <a:off x="1235225" y="1213050"/>
            <a:ext cx="67941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1. Train deep learning based methods on the source domain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2. Leverage this pretrained model on the target domain for few shot learning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3. Use PCA for strategic sampling of input from the target domain for few-shot learning</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4. Fine-tune the pretrained model for the enhanced domain adaptation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nvSpPr>
        <p:spPr>
          <a:xfrm>
            <a:off x="807050" y="298025"/>
            <a:ext cx="7399800" cy="82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Improved Experimental </a:t>
            </a:r>
            <a:r>
              <a:rPr b="1" lang="en" sz="2400">
                <a:solidFill>
                  <a:schemeClr val="dk1"/>
                </a:solidFill>
                <a:latin typeface="Georgia"/>
                <a:ea typeface="Georgia"/>
                <a:cs typeface="Georgia"/>
                <a:sym typeface="Georgia"/>
              </a:rPr>
              <a:t>Results</a:t>
            </a:r>
            <a:endParaRPr b="1" sz="1800">
              <a:solidFill>
                <a:schemeClr val="dk1"/>
              </a:solidFill>
              <a:latin typeface="Georgia"/>
              <a:ea typeface="Georgia"/>
              <a:cs typeface="Georgia"/>
              <a:sym typeface="Georgia"/>
            </a:endParaRPr>
          </a:p>
        </p:txBody>
      </p:sp>
      <p:sp>
        <p:nvSpPr>
          <p:cNvPr id="310" name="Google Shape;31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36"/>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graphicFrame>
        <p:nvGraphicFramePr>
          <p:cNvPr id="312" name="Google Shape;312;p36"/>
          <p:cNvGraphicFramePr/>
          <p:nvPr/>
        </p:nvGraphicFramePr>
        <p:xfrm>
          <a:off x="887450" y="1242325"/>
          <a:ext cx="3000000" cy="3000000"/>
        </p:xfrm>
        <a:graphic>
          <a:graphicData uri="http://schemas.openxmlformats.org/drawingml/2006/table">
            <a:tbl>
              <a:tblPr>
                <a:noFill/>
                <a:tableStyleId>{294392CA-5748-4909-B145-5BA32B67DFA0}</a:tableStyleId>
              </a:tblPr>
              <a:tblGrid>
                <a:gridCol w="1447800"/>
                <a:gridCol w="1447800"/>
                <a:gridCol w="1447800"/>
                <a:gridCol w="1447800"/>
                <a:gridCol w="1447800"/>
              </a:tblGrid>
              <a:tr h="100000">
                <a:tc>
                  <a:txBody>
                    <a:bodyPr/>
                    <a:lstStyle/>
                    <a:p>
                      <a:pPr indent="0" lvl="0" marL="0" rtl="0" algn="l">
                        <a:spcBef>
                          <a:spcPts val="0"/>
                        </a:spcBef>
                        <a:spcAft>
                          <a:spcPts val="0"/>
                        </a:spcAft>
                        <a:buNone/>
                      </a:pPr>
                      <a:r>
                        <a:rPr lang="en"/>
                        <a:t>Deep Learning Approaches</a:t>
                      </a:r>
                      <a:endParaRPr/>
                    </a:p>
                  </a:txBody>
                  <a:tcPr marT="91425" marB="91425" marR="91425" marL="91425"/>
                </a:tc>
                <a:tc>
                  <a:txBody>
                    <a:bodyPr/>
                    <a:lstStyle/>
                    <a:p>
                      <a:pPr indent="0" lvl="0" marL="0" rtl="0" algn="ctr">
                        <a:spcBef>
                          <a:spcPts val="0"/>
                        </a:spcBef>
                        <a:spcAft>
                          <a:spcPts val="0"/>
                        </a:spcAft>
                        <a:buNone/>
                      </a:pPr>
                      <a:r>
                        <a:rPr lang="en"/>
                        <a:t>Accuracy(%)</a:t>
                      </a:r>
                      <a:endParaRPr/>
                    </a:p>
                  </a:txBody>
                  <a:tcPr marT="91425" marB="91425" marR="91425" marL="91425"/>
                </a:tc>
                <a:tc>
                  <a:txBody>
                    <a:bodyPr/>
                    <a:lstStyle/>
                    <a:p>
                      <a:pPr indent="0" lvl="0" marL="0" rtl="0" algn="ctr">
                        <a:spcBef>
                          <a:spcPts val="0"/>
                        </a:spcBef>
                        <a:spcAft>
                          <a:spcPts val="0"/>
                        </a:spcAft>
                        <a:buNone/>
                      </a:pPr>
                      <a:r>
                        <a:rPr lang="en"/>
                        <a:t>Precision(%)</a:t>
                      </a:r>
                      <a:endParaRPr/>
                    </a:p>
                  </a:txBody>
                  <a:tcPr marT="91425" marB="91425" marR="91425" marL="91425"/>
                </a:tc>
                <a:tc>
                  <a:txBody>
                    <a:bodyPr/>
                    <a:lstStyle/>
                    <a:p>
                      <a:pPr indent="0" lvl="0" marL="0" rtl="0" algn="ctr">
                        <a:spcBef>
                          <a:spcPts val="0"/>
                        </a:spcBef>
                        <a:spcAft>
                          <a:spcPts val="0"/>
                        </a:spcAft>
                        <a:buNone/>
                      </a:pPr>
                      <a:r>
                        <a:rPr lang="en"/>
                        <a:t>Recall(%)</a:t>
                      </a:r>
                      <a:endParaRPr/>
                    </a:p>
                  </a:txBody>
                  <a:tcPr marT="91425" marB="91425" marR="91425" marL="91425"/>
                </a:tc>
                <a:tc>
                  <a:txBody>
                    <a:bodyPr/>
                    <a:lstStyle/>
                    <a:p>
                      <a:pPr indent="0" lvl="0" marL="0" rtl="0" algn="ctr">
                        <a:spcBef>
                          <a:spcPts val="0"/>
                        </a:spcBef>
                        <a:spcAft>
                          <a:spcPts val="0"/>
                        </a:spcAft>
                        <a:buNone/>
                      </a:pPr>
                      <a:r>
                        <a:rPr lang="en"/>
                        <a:t>F1 Score</a:t>
                      </a:r>
                      <a:endParaRPr/>
                    </a:p>
                  </a:txBody>
                  <a:tcPr marT="91425" marB="91425" marR="91425" marL="91425"/>
                </a:tc>
              </a:tr>
              <a:tr h="381000">
                <a:tc>
                  <a:txBody>
                    <a:bodyPr/>
                    <a:lstStyle/>
                    <a:p>
                      <a:pPr indent="0" lvl="0" marL="0" rtl="0" algn="ctr">
                        <a:spcBef>
                          <a:spcPts val="0"/>
                        </a:spcBef>
                        <a:spcAft>
                          <a:spcPts val="0"/>
                        </a:spcAft>
                        <a:buNone/>
                      </a:pPr>
                      <a:r>
                        <a:rPr lang="en"/>
                        <a:t>LSTM</a:t>
                      </a:r>
                      <a:endParaRPr/>
                    </a:p>
                  </a:txBody>
                  <a:tcPr marT="91425" marB="91425" marR="91425" marL="91425"/>
                </a:tc>
                <a:tc>
                  <a:txBody>
                    <a:bodyPr/>
                    <a:lstStyle/>
                    <a:p>
                      <a:pPr indent="0" lvl="0" marL="0" rtl="0" algn="ctr">
                        <a:spcBef>
                          <a:spcPts val="0"/>
                        </a:spcBef>
                        <a:spcAft>
                          <a:spcPts val="0"/>
                        </a:spcAft>
                        <a:buNone/>
                      </a:pPr>
                      <a:r>
                        <a:rPr lang="en"/>
                        <a:t>31.13</a:t>
                      </a:r>
                      <a:endParaRPr/>
                    </a:p>
                  </a:txBody>
                  <a:tcPr marT="91425" marB="91425" marR="91425" marL="91425"/>
                </a:tc>
                <a:tc>
                  <a:txBody>
                    <a:bodyPr/>
                    <a:lstStyle/>
                    <a:p>
                      <a:pPr indent="0" lvl="0" marL="0" rtl="0" algn="ctr">
                        <a:spcBef>
                          <a:spcPts val="0"/>
                        </a:spcBef>
                        <a:spcAft>
                          <a:spcPts val="0"/>
                        </a:spcAft>
                        <a:buNone/>
                      </a:pPr>
                      <a:r>
                        <a:rPr lang="en"/>
                        <a:t>30.21</a:t>
                      </a:r>
                      <a:endParaRPr/>
                    </a:p>
                  </a:txBody>
                  <a:tcPr marT="91425" marB="91425" marR="91425" marL="91425"/>
                </a:tc>
                <a:tc>
                  <a:txBody>
                    <a:bodyPr/>
                    <a:lstStyle/>
                    <a:p>
                      <a:pPr indent="0" lvl="0" marL="0" rtl="0" algn="ctr">
                        <a:spcBef>
                          <a:spcPts val="0"/>
                        </a:spcBef>
                        <a:spcAft>
                          <a:spcPts val="0"/>
                        </a:spcAft>
                        <a:buNone/>
                      </a:pPr>
                      <a:r>
                        <a:rPr lang="en"/>
                        <a:t>31.84</a:t>
                      </a:r>
                      <a:endParaRPr/>
                    </a:p>
                  </a:txBody>
                  <a:tcPr marT="91425" marB="91425" marR="91425" marL="91425"/>
                </a:tc>
                <a:tc>
                  <a:txBody>
                    <a:bodyPr/>
                    <a:lstStyle/>
                    <a:p>
                      <a:pPr indent="0" lvl="0" marL="0" rtl="0" algn="ctr">
                        <a:spcBef>
                          <a:spcPts val="0"/>
                        </a:spcBef>
                        <a:spcAft>
                          <a:spcPts val="0"/>
                        </a:spcAft>
                        <a:buNone/>
                      </a:pPr>
                      <a:r>
                        <a:rPr lang="en"/>
                        <a:t>31</a:t>
                      </a:r>
                      <a:endParaRPr/>
                    </a:p>
                  </a:txBody>
                  <a:tcPr marT="91425" marB="91425" marR="91425" marL="91425"/>
                </a:tc>
              </a:tr>
              <a:tr h="381000">
                <a:tc>
                  <a:txBody>
                    <a:bodyPr/>
                    <a:lstStyle/>
                    <a:p>
                      <a:pPr indent="0" lvl="0" marL="0" rtl="0" algn="ctr">
                        <a:spcBef>
                          <a:spcPts val="0"/>
                        </a:spcBef>
                        <a:spcAft>
                          <a:spcPts val="0"/>
                        </a:spcAft>
                        <a:buNone/>
                      </a:pPr>
                      <a:r>
                        <a:rPr lang="en"/>
                        <a:t>LSTM + CNN</a:t>
                      </a:r>
                      <a:endParaRPr/>
                    </a:p>
                  </a:txBody>
                  <a:tcPr marT="91425" marB="91425" marR="91425" marL="91425"/>
                </a:tc>
                <a:tc>
                  <a:txBody>
                    <a:bodyPr/>
                    <a:lstStyle/>
                    <a:p>
                      <a:pPr indent="0" lvl="0" marL="0" rtl="0" algn="ctr">
                        <a:spcBef>
                          <a:spcPts val="0"/>
                        </a:spcBef>
                        <a:spcAft>
                          <a:spcPts val="0"/>
                        </a:spcAft>
                        <a:buNone/>
                      </a:pPr>
                      <a:r>
                        <a:rPr lang="en"/>
                        <a:t>33.47</a:t>
                      </a:r>
                      <a:endParaRPr/>
                    </a:p>
                  </a:txBody>
                  <a:tcPr marT="91425" marB="91425" marR="91425" marL="91425"/>
                </a:tc>
                <a:tc>
                  <a:txBody>
                    <a:bodyPr/>
                    <a:lstStyle/>
                    <a:p>
                      <a:pPr indent="0" lvl="0" marL="0" rtl="0" algn="ctr">
                        <a:spcBef>
                          <a:spcPts val="0"/>
                        </a:spcBef>
                        <a:spcAft>
                          <a:spcPts val="0"/>
                        </a:spcAft>
                        <a:buNone/>
                      </a:pPr>
                      <a:r>
                        <a:rPr lang="en"/>
                        <a:t>32.63</a:t>
                      </a:r>
                      <a:endParaRPr/>
                    </a:p>
                  </a:txBody>
                  <a:tcPr marT="91425" marB="91425" marR="91425" marL="91425"/>
                </a:tc>
                <a:tc>
                  <a:txBody>
                    <a:bodyPr/>
                    <a:lstStyle/>
                    <a:p>
                      <a:pPr indent="0" lvl="0" marL="0" rtl="0" algn="ctr">
                        <a:spcBef>
                          <a:spcPts val="0"/>
                        </a:spcBef>
                        <a:spcAft>
                          <a:spcPts val="0"/>
                        </a:spcAft>
                        <a:buNone/>
                      </a:pPr>
                      <a:r>
                        <a:rPr lang="en"/>
                        <a:t>33.17</a:t>
                      </a:r>
                      <a:endParaRPr/>
                    </a:p>
                  </a:txBody>
                  <a:tcPr marT="91425" marB="91425" marR="91425" marL="91425"/>
                </a:tc>
                <a:tc>
                  <a:txBody>
                    <a:bodyPr/>
                    <a:lstStyle/>
                    <a:p>
                      <a:pPr indent="0" lvl="0" marL="0" rtl="0" algn="ctr">
                        <a:spcBef>
                          <a:spcPts val="0"/>
                        </a:spcBef>
                        <a:spcAft>
                          <a:spcPts val="0"/>
                        </a:spcAft>
                        <a:buNone/>
                      </a:pPr>
                      <a:r>
                        <a:rPr lang="en"/>
                        <a:t>32.88</a:t>
                      </a:r>
                      <a:endParaRPr/>
                    </a:p>
                  </a:txBody>
                  <a:tcPr marT="91425" marB="91425" marR="91425" marL="91425"/>
                </a:tc>
              </a:tr>
            </a:tbl>
          </a:graphicData>
        </a:graphic>
      </p:graphicFrame>
      <p:sp>
        <p:nvSpPr>
          <p:cNvPr id="313" name="Google Shape;313;p36"/>
          <p:cNvSpPr txBox="1"/>
          <p:nvPr/>
        </p:nvSpPr>
        <p:spPr>
          <a:xfrm>
            <a:off x="1025650" y="3291425"/>
            <a:ext cx="503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For few shot learning, k = 5 was used.</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7"/>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Contribution and Novelty</a:t>
            </a:r>
            <a:endParaRPr b="1" sz="1800">
              <a:solidFill>
                <a:schemeClr val="dk1"/>
              </a:solidFill>
              <a:latin typeface="Georgia"/>
              <a:ea typeface="Georgia"/>
              <a:cs typeface="Georgia"/>
              <a:sym typeface="Georgia"/>
            </a:endParaRPr>
          </a:p>
        </p:txBody>
      </p:sp>
      <p:sp>
        <p:nvSpPr>
          <p:cNvPr id="319" name="Google Shape;31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37"/>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321" name="Google Shape;321;p37"/>
          <p:cNvSpPr txBox="1"/>
          <p:nvPr/>
        </p:nvSpPr>
        <p:spPr>
          <a:xfrm>
            <a:off x="713050" y="1466400"/>
            <a:ext cx="7759500" cy="304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Analyze the application ML on when data (training and test) is drawn from the same or different distribution </a:t>
            </a:r>
            <a:endParaRPr b="1"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Employed transductive transfer learning of attack identification</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Employed multiple ML algorithms in our study</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Improved the results of our baseline model using deep learning</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8"/>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Future Work</a:t>
            </a:r>
            <a:endParaRPr b="1" sz="1800">
              <a:solidFill>
                <a:schemeClr val="dk1"/>
              </a:solidFill>
              <a:latin typeface="Georgia"/>
              <a:ea typeface="Georgia"/>
              <a:cs typeface="Georgia"/>
              <a:sym typeface="Georgia"/>
            </a:endParaRPr>
          </a:p>
        </p:txBody>
      </p:sp>
      <p:sp>
        <p:nvSpPr>
          <p:cNvPr id="327" name="Google Shape;32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8"/>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329" name="Google Shape;329;p38"/>
          <p:cNvSpPr txBox="1"/>
          <p:nvPr/>
        </p:nvSpPr>
        <p:spPr>
          <a:xfrm>
            <a:off x="713050" y="1466400"/>
            <a:ext cx="7759500" cy="3044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Improve classification results</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Employ boosting to find out specific information from each model</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Conduct experiments in real networks with simulated attacks</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nvSpPr>
        <p:spPr>
          <a:xfrm>
            <a:off x="872100" y="2154150"/>
            <a:ext cx="7399800" cy="83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solidFill>
                  <a:schemeClr val="dk1"/>
                </a:solidFill>
                <a:latin typeface="Georgia"/>
                <a:ea typeface="Georgia"/>
                <a:cs typeface="Georgia"/>
                <a:sym typeface="Georgia"/>
              </a:rPr>
              <a:t>Any Questions?</a:t>
            </a:r>
            <a:endParaRPr b="1" sz="4000">
              <a:solidFill>
                <a:schemeClr val="dk1"/>
              </a:solidFill>
              <a:latin typeface="Georgia"/>
              <a:ea typeface="Georgia"/>
              <a:cs typeface="Georgia"/>
              <a:sym typeface="Georgia"/>
            </a:endParaRPr>
          </a:p>
        </p:txBody>
      </p:sp>
      <p:sp>
        <p:nvSpPr>
          <p:cNvPr id="335" name="Google Shape;33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6" name="Google Shape;336;p39"/>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2" name="Google Shape;342;p40"/>
          <p:cNvPicPr preferRelativeResize="0"/>
          <p:nvPr/>
        </p:nvPicPr>
        <p:blipFill>
          <a:blip r:embed="rId3">
            <a:alphaModFix/>
          </a:blip>
          <a:stretch>
            <a:fillRect/>
          </a:stretch>
        </p:blipFill>
        <p:spPr>
          <a:xfrm>
            <a:off x="152400" y="627750"/>
            <a:ext cx="8839200" cy="38879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1" name="Google Shape;71;p15"/>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72" name="Google Shape;72;p15"/>
          <p:cNvSpPr txBox="1"/>
          <p:nvPr/>
        </p:nvSpPr>
        <p:spPr>
          <a:xfrm>
            <a:off x="690900" y="883750"/>
            <a:ext cx="7762200" cy="204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Network monitoring and anomaly detection using IDS</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Secure protocols and encryption</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Device authentication and authorization</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Etc </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800">
              <a:solidFill>
                <a:schemeClr val="dk1"/>
              </a:solidFill>
              <a:latin typeface="Georgia"/>
              <a:ea typeface="Georgia"/>
              <a:cs typeface="Georgia"/>
              <a:sym typeface="Georgia"/>
            </a:endParaRPr>
          </a:p>
          <a:p>
            <a:pPr indent="0" lvl="0" marL="0" rtl="0" algn="ctr">
              <a:spcBef>
                <a:spcPts val="0"/>
              </a:spcBef>
              <a:spcAft>
                <a:spcPts val="0"/>
              </a:spcAft>
              <a:buNone/>
            </a:pPr>
            <a:r>
              <a:rPr lang="en" sz="1800">
                <a:solidFill>
                  <a:schemeClr val="dk1"/>
                </a:solidFill>
                <a:latin typeface="Georgia"/>
                <a:ea typeface="Georgia"/>
                <a:cs typeface="Georgia"/>
                <a:sym typeface="Georgia"/>
              </a:rPr>
              <a:t>Let’s talk about </a:t>
            </a:r>
            <a:r>
              <a:rPr b="1" lang="en" sz="1800">
                <a:solidFill>
                  <a:schemeClr val="dk1"/>
                </a:solidFill>
                <a:latin typeface="Georgia"/>
                <a:ea typeface="Georgia"/>
                <a:cs typeface="Georgia"/>
                <a:sym typeface="Georgia"/>
              </a:rPr>
              <a:t>Intrusion Detection Systems</a:t>
            </a:r>
            <a:endParaRPr b="1"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b="1" sz="1800">
              <a:solidFill>
                <a:schemeClr val="dk1"/>
              </a:solidFill>
              <a:latin typeface="Georgia"/>
              <a:ea typeface="Georgia"/>
              <a:cs typeface="Georgia"/>
              <a:sym typeface="Georgia"/>
            </a:endParaRPr>
          </a:p>
        </p:txBody>
      </p:sp>
      <p:cxnSp>
        <p:nvCxnSpPr>
          <p:cNvPr id="73" name="Google Shape;73;p15"/>
          <p:cNvCxnSpPr>
            <a:stCxn id="74" idx="2"/>
            <a:endCxn id="75" idx="0"/>
          </p:cNvCxnSpPr>
          <p:nvPr/>
        </p:nvCxnSpPr>
        <p:spPr>
          <a:xfrm flipH="1" rot="-5400000">
            <a:off x="5661275" y="2350925"/>
            <a:ext cx="574500" cy="1770300"/>
          </a:xfrm>
          <a:prstGeom prst="bentConnector3">
            <a:avLst>
              <a:gd fmla="val 49995" name="adj1"/>
            </a:avLst>
          </a:prstGeom>
          <a:noFill/>
          <a:ln cap="flat" cmpd="sng" w="9525">
            <a:solidFill>
              <a:schemeClr val="dk1"/>
            </a:solidFill>
            <a:prstDash val="solid"/>
            <a:round/>
            <a:headEnd len="med" w="med" type="diamond"/>
            <a:tailEnd len="med" w="med" type="diamond"/>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cxnSp>
        <p:nvCxnSpPr>
          <p:cNvPr id="76" name="Google Shape;76;p15"/>
          <p:cNvCxnSpPr>
            <a:stCxn id="77" idx="0"/>
            <a:endCxn id="74" idx="2"/>
          </p:cNvCxnSpPr>
          <p:nvPr/>
        </p:nvCxnSpPr>
        <p:spPr>
          <a:xfrm rot="-5400000">
            <a:off x="3890975" y="2350863"/>
            <a:ext cx="574500" cy="1770300"/>
          </a:xfrm>
          <a:prstGeom prst="bentConnector3">
            <a:avLst>
              <a:gd fmla="val 49995" name="adj1"/>
            </a:avLst>
          </a:prstGeom>
          <a:noFill/>
          <a:ln cap="flat" cmpd="sng" w="9525">
            <a:solidFill>
              <a:schemeClr val="dk1"/>
            </a:solidFill>
            <a:prstDash val="solid"/>
            <a:round/>
            <a:headEnd len="med" w="med" type="diamond"/>
            <a:tailEnd len="med" w="med" type="diamond"/>
          </a:ln>
          <a:effectLst>
            <a:outerShdw blurRad="57150" rotWithShape="0" algn="bl" dir="5400000" dist="19050">
              <a:srgbClr val="000000">
                <a:alpha val="50000"/>
              </a:srgbClr>
            </a:outerShdw>
            <a:reflection blurRad="0" dir="5400000" dist="38100" endA="0" endPos="30000" fadeDir="5400012" kx="0" rotWithShape="0" algn="bl" stPos="0" sy="-100000" ky="0"/>
          </a:effectLst>
        </p:spPr>
      </p:cxnSp>
      <p:sp>
        <p:nvSpPr>
          <p:cNvPr id="74" name="Google Shape;74;p15"/>
          <p:cNvSpPr txBox="1"/>
          <p:nvPr/>
        </p:nvSpPr>
        <p:spPr>
          <a:xfrm>
            <a:off x="4294325" y="2364425"/>
            <a:ext cx="1538100" cy="5844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rgbClr val="701C7F"/>
              </a:solidFill>
              <a:latin typeface="Roboto"/>
              <a:ea typeface="Roboto"/>
              <a:cs typeface="Roboto"/>
              <a:sym typeface="Roboto"/>
            </a:endParaRPr>
          </a:p>
        </p:txBody>
      </p:sp>
      <p:sp>
        <p:nvSpPr>
          <p:cNvPr id="77" name="Google Shape;77;p15"/>
          <p:cNvSpPr txBox="1"/>
          <p:nvPr/>
        </p:nvSpPr>
        <p:spPr>
          <a:xfrm>
            <a:off x="2524025" y="3523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Georgia"/>
                <a:ea typeface="Georgia"/>
                <a:cs typeface="Georgia"/>
                <a:sym typeface="Georgia"/>
              </a:rPr>
              <a:t>Anomaly Based</a:t>
            </a:r>
            <a:endParaRPr sz="1300">
              <a:solidFill>
                <a:schemeClr val="dk1"/>
              </a:solidFill>
              <a:latin typeface="Georgia"/>
              <a:ea typeface="Georgia"/>
              <a:cs typeface="Georgia"/>
              <a:sym typeface="Georgia"/>
            </a:endParaRPr>
          </a:p>
        </p:txBody>
      </p:sp>
      <p:sp>
        <p:nvSpPr>
          <p:cNvPr id="75" name="Google Shape;75;p15"/>
          <p:cNvSpPr txBox="1"/>
          <p:nvPr/>
        </p:nvSpPr>
        <p:spPr>
          <a:xfrm>
            <a:off x="6064625" y="3523263"/>
            <a:ext cx="1538100" cy="58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Georgia"/>
                <a:ea typeface="Georgia"/>
                <a:cs typeface="Georgia"/>
                <a:sym typeface="Georgia"/>
              </a:rPr>
              <a:t>Signature Based</a:t>
            </a:r>
            <a:endParaRPr sz="1300">
              <a:solidFill>
                <a:schemeClr val="dk1"/>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Research Problem</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83" name="Google Shape;8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4" name="Google Shape;84;p16"/>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85" name="Google Shape;85;p16"/>
          <p:cNvSpPr txBox="1"/>
          <p:nvPr/>
        </p:nvSpPr>
        <p:spPr>
          <a:xfrm>
            <a:off x="713050" y="1466400"/>
            <a:ext cx="7762200" cy="271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Due to the diverse nature of networks and network devices and the lack of security measures builtin, it is challenging to identify compromised devices.</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Misclassifications commonly arise during the development of artificial intelligence models intended for testing such devices, primarily due to the variation between model training and testing environments. </a:t>
            </a:r>
            <a:endParaRPr sz="1800">
              <a:solidFill>
                <a:schemeClr val="dk1"/>
              </a:solidFill>
              <a:latin typeface="Georgia"/>
              <a:ea typeface="Georgia"/>
              <a:cs typeface="Georgia"/>
              <a:sym typeface="Georgia"/>
            </a:endParaRPr>
          </a:p>
          <a:p>
            <a:pPr indent="0" lvl="0" marL="457200" rtl="0" algn="l">
              <a:spcBef>
                <a:spcPts val="0"/>
              </a:spcBef>
              <a:spcAft>
                <a:spcPts val="0"/>
              </a:spcAft>
              <a:buNone/>
            </a:pPr>
            <a:r>
              <a:t/>
            </a:r>
            <a:endParaRPr sz="1800">
              <a:solidFill>
                <a:schemeClr val="dk1"/>
              </a:solidFill>
              <a:latin typeface="Georgia"/>
              <a:ea typeface="Georgia"/>
              <a:cs typeface="Georgia"/>
              <a:sym typeface="Georgia"/>
            </a:endParaRPr>
          </a:p>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 gap exists in the availability of a robust intrusion detection system capable of effectively operating across multiple diverse environments.</a:t>
            </a:r>
            <a:endParaRPr sz="2400">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258850" y="2313500"/>
            <a:ext cx="3659100" cy="86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Current State</a:t>
            </a:r>
            <a:endParaRPr b="1" sz="1800">
              <a:solidFill>
                <a:schemeClr val="dk1"/>
              </a:solidFill>
              <a:latin typeface="Georgia"/>
              <a:ea typeface="Georgia"/>
              <a:cs typeface="Georgia"/>
              <a:sym typeface="Georgia"/>
            </a:endParaRPr>
          </a:p>
        </p:txBody>
      </p:sp>
      <p:sp>
        <p:nvSpPr>
          <p:cNvPr id="91" name="Google Shape;9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7"/>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pic>
        <p:nvPicPr>
          <p:cNvPr id="93" name="Google Shape;93;p17"/>
          <p:cNvPicPr preferRelativeResize="0"/>
          <p:nvPr/>
        </p:nvPicPr>
        <p:blipFill>
          <a:blip r:embed="rId3">
            <a:alphaModFix/>
          </a:blip>
          <a:stretch>
            <a:fillRect/>
          </a:stretch>
        </p:blipFill>
        <p:spPr>
          <a:xfrm>
            <a:off x="4097600" y="472900"/>
            <a:ext cx="4138925" cy="386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 name="Shape 97"/>
        <p:cNvGrpSpPr/>
        <p:nvPr/>
      </p:nvGrpSpPr>
      <p:grpSpPr>
        <a:xfrm>
          <a:off x="0" y="0"/>
          <a:ext cx="0" cy="0"/>
          <a:chOff x="0" y="0"/>
          <a:chExt cx="0" cy="0"/>
        </a:xfrm>
      </p:grpSpPr>
      <p:sp>
        <p:nvSpPr>
          <p:cNvPr id="98" name="Google Shape;98;p18"/>
          <p:cNvSpPr txBox="1"/>
          <p:nvPr/>
        </p:nvSpPr>
        <p:spPr>
          <a:xfrm>
            <a:off x="807050" y="298025"/>
            <a:ext cx="73998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Anomaly Detection</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99" name="Google Shape;9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8"/>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101" name="Google Shape;101;p18"/>
          <p:cNvSpPr txBox="1"/>
          <p:nvPr/>
        </p:nvSpPr>
        <p:spPr>
          <a:xfrm>
            <a:off x="207600" y="1213500"/>
            <a:ext cx="4818600" cy="3449700"/>
          </a:xfrm>
          <a:prstGeom prst="rect">
            <a:avLst/>
          </a:prstGeom>
          <a:noFill/>
          <a:ln>
            <a:noFill/>
          </a:ln>
        </p:spPr>
        <p:txBody>
          <a:bodyPr anchorCtr="0" anchor="t" bIns="91425" lIns="91425" spcFirstLastPara="1" rIns="91425" wrap="square" tIns="91425">
            <a:noAutofit/>
          </a:bodyPr>
          <a:lstStyle/>
          <a:p>
            <a:pPr indent="-342900" lvl="0" marL="9144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Anomaly detection, analysis and prediction techniques in iot environment: A systematic literature review</a:t>
            </a:r>
            <a:r>
              <a:rPr lang="en" sz="1800">
                <a:solidFill>
                  <a:schemeClr val="dk1"/>
                </a:solidFill>
                <a:latin typeface="Georgia"/>
                <a:ea typeface="Georgia"/>
                <a:cs typeface="Georgia"/>
                <a:sym typeface="Georgia"/>
              </a:rPr>
              <a:t> by Fahim et al.</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a:t>
            </a:r>
            <a:r>
              <a:rPr lang="en" sz="1800">
                <a:solidFill>
                  <a:schemeClr val="dk1"/>
                </a:solidFill>
                <a:latin typeface="Georgia"/>
                <a:ea typeface="Georgia"/>
                <a:cs typeface="Georgia"/>
                <a:sym typeface="Georgia"/>
              </a:rPr>
              <a:t>nvolve training models on normal behavior and identifying anomalies</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a:t>
            </a:r>
            <a:r>
              <a:rPr lang="en" sz="1800">
                <a:solidFill>
                  <a:schemeClr val="dk1"/>
                </a:solidFill>
                <a:latin typeface="Georgia"/>
                <a:ea typeface="Georgia"/>
                <a:cs typeface="Georgia"/>
                <a:sym typeface="Georgia"/>
              </a:rPr>
              <a:t>ore precise techniques are imperative for dealing with complex, real-world datasets.</a:t>
            </a:r>
            <a:endParaRPr sz="1800">
              <a:solidFill>
                <a:schemeClr val="dk1"/>
              </a:solidFill>
              <a:latin typeface="Georgia"/>
              <a:ea typeface="Georgia"/>
              <a:cs typeface="Georgia"/>
              <a:sym typeface="Georgia"/>
            </a:endParaRPr>
          </a:p>
        </p:txBody>
      </p:sp>
      <p:pic>
        <p:nvPicPr>
          <p:cNvPr id="102" name="Google Shape;102;p18"/>
          <p:cNvPicPr preferRelativeResize="0"/>
          <p:nvPr/>
        </p:nvPicPr>
        <p:blipFill>
          <a:blip r:embed="rId3">
            <a:alphaModFix/>
          </a:blip>
          <a:stretch>
            <a:fillRect/>
          </a:stretch>
        </p:blipFill>
        <p:spPr>
          <a:xfrm>
            <a:off x="5531631" y="1213500"/>
            <a:ext cx="3221269" cy="2811126"/>
          </a:xfrm>
          <a:prstGeom prst="rect">
            <a:avLst/>
          </a:prstGeom>
          <a:noFill/>
          <a:ln>
            <a:noFill/>
          </a:ln>
        </p:spPr>
      </p:pic>
      <p:sp>
        <p:nvSpPr>
          <p:cNvPr id="103" name="Google Shape;103;p18"/>
          <p:cNvSpPr txBox="1"/>
          <p:nvPr/>
        </p:nvSpPr>
        <p:spPr>
          <a:xfrm>
            <a:off x="5531625" y="3940200"/>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https://www.flaticon.com/free-icon/intrusion_11313734</a:t>
            </a:r>
            <a:endParaRPr sz="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nvSpPr>
        <p:spPr>
          <a:xfrm>
            <a:off x="807050" y="298025"/>
            <a:ext cx="7399800" cy="5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Malware Traffic Classification</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109" name="Google Shape;10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 name="Google Shape;110;p19"/>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111" name="Google Shape;111;p19"/>
          <p:cNvSpPr txBox="1"/>
          <p:nvPr/>
        </p:nvSpPr>
        <p:spPr>
          <a:xfrm>
            <a:off x="69525" y="1178975"/>
            <a:ext cx="4715100" cy="3695400"/>
          </a:xfrm>
          <a:prstGeom prst="rect">
            <a:avLst/>
          </a:prstGeom>
          <a:noFill/>
          <a:ln>
            <a:noFill/>
          </a:ln>
        </p:spPr>
        <p:txBody>
          <a:bodyPr anchorCtr="0" anchor="t" bIns="91425" lIns="91425" spcFirstLastPara="1" rIns="91425" wrap="square" tIns="91425">
            <a:noAutofit/>
          </a:bodyPr>
          <a:lstStyle/>
          <a:p>
            <a:pPr indent="-342900" lvl="0" marL="9144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Malware Traffic Classification Using Domain Adaptation and Ladder Network for Secure Industrial Internet of Things </a:t>
            </a:r>
            <a:r>
              <a:rPr lang="en" sz="1800">
                <a:solidFill>
                  <a:schemeClr val="dk1"/>
                </a:solidFill>
                <a:latin typeface="Georgia"/>
                <a:ea typeface="Georgia"/>
                <a:cs typeface="Georgia"/>
                <a:sym typeface="Georgia"/>
              </a:rPr>
              <a:t>by </a:t>
            </a:r>
            <a:r>
              <a:rPr lang="en" sz="1800">
                <a:solidFill>
                  <a:schemeClr val="dk1"/>
                </a:solidFill>
                <a:latin typeface="Georgia"/>
                <a:ea typeface="Georgia"/>
                <a:cs typeface="Georgia"/>
                <a:sym typeface="Georgia"/>
              </a:rPr>
              <a:t>Jinhui Ning</a:t>
            </a:r>
            <a:r>
              <a:rPr lang="en" sz="1800">
                <a:solidFill>
                  <a:schemeClr val="dk1"/>
                </a:solidFill>
                <a:latin typeface="Georgia"/>
                <a:ea typeface="Georgia"/>
                <a:cs typeface="Georgia"/>
                <a:sym typeface="Georgia"/>
              </a:rPr>
              <a:t> et al.</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I</a:t>
            </a:r>
            <a:r>
              <a:rPr lang="en" sz="1800">
                <a:solidFill>
                  <a:schemeClr val="dk1"/>
                </a:solidFill>
                <a:latin typeface="Georgia"/>
                <a:ea typeface="Georgia"/>
                <a:cs typeface="Georgia"/>
                <a:sym typeface="Georgia"/>
              </a:rPr>
              <a:t>nnovative machine learning techniques to classify malwares</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The ladder network adds an unsupervised component to the supervised learning objective of a deep forward network</a:t>
            </a:r>
            <a:endParaRPr sz="1800">
              <a:solidFill>
                <a:schemeClr val="dk1"/>
              </a:solidFill>
              <a:latin typeface="Georgia"/>
              <a:ea typeface="Georgia"/>
              <a:cs typeface="Georgia"/>
              <a:sym typeface="Georgia"/>
            </a:endParaRPr>
          </a:p>
        </p:txBody>
      </p:sp>
      <p:pic>
        <p:nvPicPr>
          <p:cNvPr id="112" name="Google Shape;112;p19"/>
          <p:cNvPicPr preferRelativeResize="0"/>
          <p:nvPr/>
        </p:nvPicPr>
        <p:blipFill>
          <a:blip r:embed="rId3">
            <a:alphaModFix/>
          </a:blip>
          <a:stretch>
            <a:fillRect/>
          </a:stretch>
        </p:blipFill>
        <p:spPr>
          <a:xfrm>
            <a:off x="5040575" y="1293000"/>
            <a:ext cx="3642375" cy="3144349"/>
          </a:xfrm>
          <a:prstGeom prst="rect">
            <a:avLst/>
          </a:prstGeom>
          <a:noFill/>
          <a:ln>
            <a:noFill/>
          </a:ln>
        </p:spPr>
      </p:pic>
      <p:sp>
        <p:nvSpPr>
          <p:cNvPr id="113" name="Google Shape;113;p19"/>
          <p:cNvSpPr txBox="1"/>
          <p:nvPr/>
        </p:nvSpPr>
        <p:spPr>
          <a:xfrm>
            <a:off x="5040575" y="4386325"/>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https://www.flaticon.com/free-icon/bulb_3058444</a:t>
            </a:r>
            <a:endParaRPr sz="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nvSpPr>
        <p:spPr>
          <a:xfrm>
            <a:off x="807050" y="298025"/>
            <a:ext cx="7399800" cy="67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Transfer Learning and Adversarial DA</a:t>
            </a:r>
            <a:endParaRPr b="1" sz="2400">
              <a:solidFill>
                <a:schemeClr val="dk1"/>
              </a:solidFill>
              <a:latin typeface="Georgia"/>
              <a:ea typeface="Georgia"/>
              <a:cs typeface="Georgia"/>
              <a:sym typeface="Georgia"/>
            </a:endParaRPr>
          </a:p>
          <a:p>
            <a:pPr indent="0" lvl="0" marL="0" rtl="0" algn="ctr">
              <a:spcBef>
                <a:spcPts val="0"/>
              </a:spcBef>
              <a:spcAft>
                <a:spcPts val="0"/>
              </a:spcAft>
              <a:buNone/>
            </a:pPr>
            <a:r>
              <a:t/>
            </a:r>
            <a:endParaRPr b="1" sz="1800">
              <a:solidFill>
                <a:schemeClr val="dk1"/>
              </a:solidFill>
              <a:latin typeface="Georgia"/>
              <a:ea typeface="Georgia"/>
              <a:cs typeface="Georgia"/>
              <a:sym typeface="Georgia"/>
            </a:endParaRPr>
          </a:p>
        </p:txBody>
      </p:sp>
      <p:sp>
        <p:nvSpPr>
          <p:cNvPr id="119" name="Google Shape;11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0"/>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sp>
        <p:nvSpPr>
          <p:cNvPr id="121" name="Google Shape;121;p20"/>
          <p:cNvSpPr txBox="1"/>
          <p:nvPr/>
        </p:nvSpPr>
        <p:spPr>
          <a:xfrm>
            <a:off x="141550" y="1460175"/>
            <a:ext cx="4729200" cy="2716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Preparing Network Intrusion Detection Deep Learning Models with Minimal Data Using Adversarial Domain Adaptation by Ankush Singla et al.</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Addressing the challenge of limited labeled samples in NID</a:t>
            </a:r>
            <a:endParaRPr sz="1800">
              <a:solidFill>
                <a:schemeClr val="dk1"/>
              </a:solidFill>
              <a:latin typeface="Georgia"/>
              <a:ea typeface="Georgia"/>
              <a:cs typeface="Georgia"/>
              <a:sym typeface="Georgia"/>
            </a:endParaRPr>
          </a:p>
          <a:p>
            <a:pPr indent="-342900" lvl="1" marL="1371600" rtl="0" algn="l">
              <a:spcBef>
                <a:spcPts val="0"/>
              </a:spcBef>
              <a:spcAft>
                <a:spcPts val="0"/>
              </a:spcAft>
              <a:buClr>
                <a:schemeClr val="dk1"/>
              </a:buClr>
              <a:buSzPts val="1800"/>
              <a:buFont typeface="Georgia"/>
              <a:buChar char="○"/>
            </a:pPr>
            <a:r>
              <a:rPr lang="en" sz="1800">
                <a:solidFill>
                  <a:schemeClr val="dk1"/>
                </a:solidFill>
                <a:latin typeface="Georgia"/>
                <a:ea typeface="Georgia"/>
                <a:cs typeface="Georgia"/>
                <a:sym typeface="Georgia"/>
              </a:rPr>
              <a:t>Empowering organizations to identify new attack families by leveraging existing datasets</a:t>
            </a:r>
            <a:endParaRPr sz="1800">
              <a:solidFill>
                <a:schemeClr val="dk1"/>
              </a:solidFill>
              <a:latin typeface="Georgia"/>
              <a:ea typeface="Georgia"/>
              <a:cs typeface="Georgia"/>
              <a:sym typeface="Georgia"/>
            </a:endParaRPr>
          </a:p>
        </p:txBody>
      </p:sp>
      <p:pic>
        <p:nvPicPr>
          <p:cNvPr id="122" name="Google Shape;122;p20"/>
          <p:cNvPicPr preferRelativeResize="0"/>
          <p:nvPr/>
        </p:nvPicPr>
        <p:blipFill>
          <a:blip r:embed="rId3">
            <a:alphaModFix/>
          </a:blip>
          <a:stretch>
            <a:fillRect/>
          </a:stretch>
        </p:blipFill>
        <p:spPr>
          <a:xfrm>
            <a:off x="5112425" y="1329787"/>
            <a:ext cx="3622975" cy="2977275"/>
          </a:xfrm>
          <a:prstGeom prst="rect">
            <a:avLst/>
          </a:prstGeom>
          <a:noFill/>
          <a:ln>
            <a:noFill/>
          </a:ln>
        </p:spPr>
      </p:pic>
      <p:sp>
        <p:nvSpPr>
          <p:cNvPr id="123" name="Google Shape;123;p20"/>
          <p:cNvSpPr txBox="1"/>
          <p:nvPr/>
        </p:nvSpPr>
        <p:spPr>
          <a:xfrm>
            <a:off x="5112425" y="4176663"/>
            <a:ext cx="2384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rPr>
              <a:t>https://www.flaticon.com/free-icon/transfer_10657640</a:t>
            </a:r>
            <a:endParaRPr sz="6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nvSpPr>
        <p:spPr>
          <a:xfrm>
            <a:off x="807050" y="298025"/>
            <a:ext cx="7399800" cy="122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eorgia"/>
                <a:ea typeface="Georgia"/>
                <a:cs typeface="Georgia"/>
                <a:sym typeface="Georgia"/>
              </a:rPr>
              <a:t>Our Approach</a:t>
            </a:r>
            <a:endParaRPr b="1" sz="1800">
              <a:solidFill>
                <a:schemeClr val="dk1"/>
              </a:solidFill>
              <a:latin typeface="Georgia"/>
              <a:ea typeface="Georgia"/>
              <a:cs typeface="Georgia"/>
              <a:sym typeface="Georgia"/>
            </a:endParaRPr>
          </a:p>
        </p:txBody>
      </p:sp>
      <p:sp>
        <p:nvSpPr>
          <p:cNvPr id="129" name="Google Shape;12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1"/>
          <p:cNvSpPr txBox="1"/>
          <p:nvPr/>
        </p:nvSpPr>
        <p:spPr>
          <a:xfrm>
            <a:off x="0" y="4663225"/>
            <a:ext cx="91440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00">
                <a:solidFill>
                  <a:schemeClr val="dk1"/>
                </a:solidFill>
                <a:latin typeface="Georgia"/>
                <a:ea typeface="Georgia"/>
                <a:cs typeface="Georgia"/>
                <a:sym typeface="Georgia"/>
              </a:rPr>
              <a:t>Security Project - Final Presentation </a:t>
            </a:r>
            <a:endParaRPr sz="900">
              <a:solidFill>
                <a:schemeClr val="dk1"/>
              </a:solidFill>
              <a:latin typeface="Georgia"/>
              <a:ea typeface="Georgia"/>
              <a:cs typeface="Georgia"/>
              <a:sym typeface="Georgia"/>
            </a:endParaRPr>
          </a:p>
        </p:txBody>
      </p:sp>
      <p:pic>
        <p:nvPicPr>
          <p:cNvPr id="131" name="Google Shape;131;p21"/>
          <p:cNvPicPr preferRelativeResize="0"/>
          <p:nvPr/>
        </p:nvPicPr>
        <p:blipFill>
          <a:blip r:embed="rId3">
            <a:alphaModFix/>
          </a:blip>
          <a:stretch>
            <a:fillRect/>
          </a:stretch>
        </p:blipFill>
        <p:spPr>
          <a:xfrm>
            <a:off x="1001225" y="1049925"/>
            <a:ext cx="1548051" cy="1432651"/>
          </a:xfrm>
          <a:prstGeom prst="rect">
            <a:avLst/>
          </a:prstGeom>
          <a:noFill/>
          <a:ln>
            <a:noFill/>
          </a:ln>
        </p:spPr>
      </p:pic>
      <p:pic>
        <p:nvPicPr>
          <p:cNvPr id="132" name="Google Shape;132;p21"/>
          <p:cNvPicPr preferRelativeResize="0"/>
          <p:nvPr/>
        </p:nvPicPr>
        <p:blipFill>
          <a:blip r:embed="rId4">
            <a:alphaModFix/>
          </a:blip>
          <a:stretch>
            <a:fillRect/>
          </a:stretch>
        </p:blipFill>
        <p:spPr>
          <a:xfrm>
            <a:off x="922800" y="3440425"/>
            <a:ext cx="1226963" cy="1222800"/>
          </a:xfrm>
          <a:prstGeom prst="rect">
            <a:avLst/>
          </a:prstGeom>
          <a:noFill/>
          <a:ln>
            <a:noFill/>
          </a:ln>
        </p:spPr>
      </p:pic>
      <p:pic>
        <p:nvPicPr>
          <p:cNvPr id="133" name="Google Shape;133;p21"/>
          <p:cNvPicPr preferRelativeResize="0"/>
          <p:nvPr/>
        </p:nvPicPr>
        <p:blipFill>
          <a:blip r:embed="rId5">
            <a:alphaModFix/>
          </a:blip>
          <a:stretch>
            <a:fillRect/>
          </a:stretch>
        </p:blipFill>
        <p:spPr>
          <a:xfrm>
            <a:off x="1949325" y="1347150"/>
            <a:ext cx="2689550" cy="942525"/>
          </a:xfrm>
          <a:prstGeom prst="rect">
            <a:avLst/>
          </a:prstGeom>
          <a:noFill/>
          <a:ln>
            <a:noFill/>
          </a:ln>
        </p:spPr>
      </p:pic>
      <p:pic>
        <p:nvPicPr>
          <p:cNvPr id="134" name="Google Shape;134;p21"/>
          <p:cNvPicPr preferRelativeResize="0"/>
          <p:nvPr/>
        </p:nvPicPr>
        <p:blipFill>
          <a:blip r:embed="rId6">
            <a:alphaModFix/>
          </a:blip>
          <a:stretch>
            <a:fillRect/>
          </a:stretch>
        </p:blipFill>
        <p:spPr>
          <a:xfrm>
            <a:off x="4482600" y="953476"/>
            <a:ext cx="2268349" cy="1432651"/>
          </a:xfrm>
          <a:prstGeom prst="rect">
            <a:avLst/>
          </a:prstGeom>
          <a:noFill/>
          <a:ln>
            <a:noFill/>
          </a:ln>
        </p:spPr>
      </p:pic>
      <p:pic>
        <p:nvPicPr>
          <p:cNvPr id="135" name="Google Shape;135;p21"/>
          <p:cNvPicPr preferRelativeResize="0"/>
          <p:nvPr/>
        </p:nvPicPr>
        <p:blipFill>
          <a:blip r:embed="rId7">
            <a:alphaModFix/>
          </a:blip>
          <a:stretch>
            <a:fillRect/>
          </a:stretch>
        </p:blipFill>
        <p:spPr>
          <a:xfrm>
            <a:off x="3946592" y="2386125"/>
            <a:ext cx="2479406" cy="1244400"/>
          </a:xfrm>
          <a:prstGeom prst="rect">
            <a:avLst/>
          </a:prstGeom>
          <a:noFill/>
          <a:ln>
            <a:noFill/>
          </a:ln>
        </p:spPr>
      </p:pic>
      <p:pic>
        <p:nvPicPr>
          <p:cNvPr id="136" name="Google Shape;136;p21"/>
          <p:cNvPicPr preferRelativeResize="0"/>
          <p:nvPr/>
        </p:nvPicPr>
        <p:blipFill>
          <a:blip r:embed="rId8">
            <a:alphaModFix/>
          </a:blip>
          <a:stretch>
            <a:fillRect/>
          </a:stretch>
        </p:blipFill>
        <p:spPr>
          <a:xfrm>
            <a:off x="2054400" y="3617383"/>
            <a:ext cx="2479401" cy="868880"/>
          </a:xfrm>
          <a:prstGeom prst="rect">
            <a:avLst/>
          </a:prstGeom>
          <a:noFill/>
          <a:ln>
            <a:noFill/>
          </a:ln>
        </p:spPr>
      </p:pic>
      <p:pic>
        <p:nvPicPr>
          <p:cNvPr id="137" name="Google Shape;137;p21"/>
          <p:cNvPicPr preferRelativeResize="0"/>
          <p:nvPr/>
        </p:nvPicPr>
        <p:blipFill>
          <a:blip r:embed="rId9">
            <a:alphaModFix/>
          </a:blip>
          <a:stretch>
            <a:fillRect/>
          </a:stretch>
        </p:blipFill>
        <p:spPr>
          <a:xfrm>
            <a:off x="4353593" y="3630514"/>
            <a:ext cx="2057256" cy="842624"/>
          </a:xfrm>
          <a:prstGeom prst="rect">
            <a:avLst/>
          </a:prstGeom>
          <a:noFill/>
          <a:ln>
            <a:noFill/>
          </a:ln>
        </p:spPr>
      </p:pic>
      <p:pic>
        <p:nvPicPr>
          <p:cNvPr id="138" name="Google Shape;138;p21"/>
          <p:cNvPicPr preferRelativeResize="0"/>
          <p:nvPr/>
        </p:nvPicPr>
        <p:blipFill>
          <a:blip r:embed="rId10">
            <a:alphaModFix/>
          </a:blip>
          <a:stretch>
            <a:fillRect/>
          </a:stretch>
        </p:blipFill>
        <p:spPr>
          <a:xfrm>
            <a:off x="6198650" y="1347151"/>
            <a:ext cx="2057250" cy="1093177"/>
          </a:xfrm>
          <a:prstGeom prst="rect">
            <a:avLst/>
          </a:prstGeom>
          <a:noFill/>
          <a:ln>
            <a:noFill/>
          </a:ln>
        </p:spPr>
      </p:pic>
      <p:pic>
        <p:nvPicPr>
          <p:cNvPr id="139" name="Google Shape;139;p21"/>
          <p:cNvPicPr preferRelativeResize="0"/>
          <p:nvPr/>
        </p:nvPicPr>
        <p:blipFill>
          <a:blip r:embed="rId11">
            <a:alphaModFix/>
          </a:blip>
          <a:stretch>
            <a:fillRect/>
          </a:stretch>
        </p:blipFill>
        <p:spPr>
          <a:xfrm>
            <a:off x="6410849" y="3440422"/>
            <a:ext cx="1974949" cy="122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