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Intro" charset="1" panose="02000000000000000000"/>
      <p:regular r:id="rId34"/>
    </p:embeddedFont>
    <p:embeddedFont>
      <p:font typeface="Roboto Mono" charset="1" panose="00000000000000000000"/>
      <p:regular r:id="rId35"/>
    </p:embeddedFont>
    <p:embeddedFont>
      <p:font typeface="Poppins Bold" charset="1" panose="00000800000000000000"/>
      <p:regular r:id="rId36"/>
    </p:embeddedFont>
    <p:embeddedFont>
      <p:font typeface="Poppins" charset="1" panose="00000500000000000000"/>
      <p:regular r:id="rId37"/>
    </p:embeddedFont>
    <p:embeddedFont>
      <p:font typeface="Roboto Mono Bold" charset="1" panose="00000000000000000000"/>
      <p:regular r:id="rId38"/>
    </p:embeddedFont>
    <p:embeddedFont>
      <p:font typeface="Roboto Mono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kaggle.com/datasets/dhoogla/unswnb15" TargetMode="External" Type="http://schemas.openxmlformats.org/officeDocument/2006/relationships/hyperlink"/><Relationship Id="rId5" Target="https://www.kaggle.com/datasets/agungpambudi/network-malware-detection-connection-analysis/data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0220" y="3188744"/>
            <a:ext cx="7037470" cy="6488547"/>
          </a:xfrm>
          <a:custGeom>
            <a:avLst/>
            <a:gdLst/>
            <a:ahLst/>
            <a:cxnLst/>
            <a:rect r="r" b="b" t="t" l="l"/>
            <a:pathLst>
              <a:path h="6488547" w="7037470">
                <a:moveTo>
                  <a:pt x="0" y="0"/>
                </a:moveTo>
                <a:lnTo>
                  <a:pt x="7037470" y="0"/>
                </a:lnTo>
                <a:lnTo>
                  <a:pt x="7037470" y="6488548"/>
                </a:lnTo>
                <a:lnTo>
                  <a:pt x="0" y="6488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67192"/>
            <a:ext cx="9160112" cy="425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65"/>
              </a:lnSpc>
            </a:pPr>
            <a:r>
              <a:rPr lang="en-US" sz="6364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ANOMALY DETECTION:  UNUSUAL ACTIVITIES IN NETWORK TRAFFIC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926071"/>
            <a:ext cx="607083" cy="607083"/>
          </a:xfrm>
          <a:custGeom>
            <a:avLst/>
            <a:gdLst/>
            <a:ahLst/>
            <a:cxnLst/>
            <a:rect r="r" b="b" t="t" l="l"/>
            <a:pathLst>
              <a:path h="607083" w="607083">
                <a:moveTo>
                  <a:pt x="0" y="0"/>
                </a:moveTo>
                <a:lnTo>
                  <a:pt x="607083" y="0"/>
                </a:lnTo>
                <a:lnTo>
                  <a:pt x="607083" y="607083"/>
                </a:lnTo>
                <a:lnTo>
                  <a:pt x="0" y="607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1936" y="990600"/>
            <a:ext cx="3077564" cy="50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sz="3080" spc="-240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LF01 - GROUP 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7882" y="981075"/>
            <a:ext cx="7684382" cy="13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22"/>
              </a:lnSpc>
            </a:pPr>
            <a:r>
              <a:rPr lang="en-US" sz="2587" spc="77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2602055281 - Angel Priscilla Salim</a:t>
            </a:r>
          </a:p>
          <a:p>
            <a:pPr algn="r">
              <a:lnSpc>
                <a:spcPts val="3622"/>
              </a:lnSpc>
            </a:pPr>
            <a:r>
              <a:rPr lang="en-US" sz="2587" spc="77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2602169371 - Madeline Andrea Sofian</a:t>
            </a:r>
          </a:p>
          <a:p>
            <a:pPr algn="r">
              <a:lnSpc>
                <a:spcPts val="3622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85526" y="8289744"/>
            <a:ext cx="8546218" cy="61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 spc="107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COMP6140001 - Data Mining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7642" y="1468000"/>
            <a:ext cx="2141574" cy="854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srcip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sport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dstip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dsport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proto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state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sbytes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dbytes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Spkts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Dpkts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Stime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Label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77642" y="612258"/>
            <a:ext cx="285741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true">
                <a:solidFill>
                  <a:srgbClr val="06C892">
                    <a:alpha val="75686"/>
                  </a:srgb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3917" y="1468000"/>
            <a:ext cx="2532935" cy="854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id.orig_h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id.orig_p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id.resp_h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id.resp_p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proto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conn_state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orig_bytes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resp_bytes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orig_pkts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resp_pkts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ts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label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uid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613917" y="621783"/>
            <a:ext cx="2801277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true">
                <a:solidFill>
                  <a:srgbClr val="06C892">
                    <a:alpha val="75686"/>
                  </a:srgb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17375" y="6991347"/>
            <a:ext cx="4641925" cy="2266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99"/>
              </a:lnSpc>
            </a:pPr>
            <a:r>
              <a:rPr lang="en-US" sz="59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15 Common Attributes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1208" y="602733"/>
            <a:ext cx="3872825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sz="3599" b="true">
                <a:solidFill>
                  <a:srgbClr val="FD696E">
                    <a:alpha val="75686"/>
                  </a:srgb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Merged 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61208" y="1468000"/>
            <a:ext cx="3460816" cy="854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SourceIP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SourcePort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DestinationIP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DestinationPort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Protocol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State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BytesSent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BytesDestination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PacketsSent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PacketsReceived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TimeStamp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Label</a:t>
            </a: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6146852" y="5124450"/>
            <a:ext cx="159781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9012832" cy="8229600"/>
          </a:xfrm>
          <a:custGeom>
            <a:avLst/>
            <a:gdLst/>
            <a:ahLst/>
            <a:cxnLst/>
            <a:rect r="r" b="b" t="t" l="l"/>
            <a:pathLst>
              <a:path h="8229600" w="9012832">
                <a:moveTo>
                  <a:pt x="0" y="0"/>
                </a:moveTo>
                <a:lnTo>
                  <a:pt x="9012832" y="0"/>
                </a:lnTo>
                <a:lnTo>
                  <a:pt x="90128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264" t="0" r="-1842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74121" y="8479641"/>
            <a:ext cx="8115300" cy="93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499"/>
              </a:lnSpc>
            </a:pPr>
            <a:r>
              <a:rPr lang="en-US" sz="49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The Correlation Map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96838" y="933450"/>
            <a:ext cx="7192583" cy="762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Highlights the factors that influence whether the network activity is normal (benign) or unusual (malicious).</a:t>
            </a: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Strong correlations are identified based on larger nominal values and darker colours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(+) : Directly related to the Malicious Label</a:t>
            </a: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(-) : Inversely related to the Malicious Label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Notable factors:</a:t>
            </a:r>
          </a:p>
          <a:p>
            <a:pPr algn="just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 IP, State (of connection) and Time Stamp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have a strong correlation with the types of Label given</a:t>
            </a:r>
          </a:p>
          <a:p>
            <a:pPr algn="just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 Port, Destination IP, (Amount of ) Packets Sent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have a weaker correlation to the Label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792743"/>
            <a:ext cx="11301259" cy="5113820"/>
          </a:xfrm>
          <a:custGeom>
            <a:avLst/>
            <a:gdLst/>
            <a:ahLst/>
            <a:cxnLst/>
            <a:rect r="r" b="b" t="t" l="l"/>
            <a:pathLst>
              <a:path h="5113820" w="11301259">
                <a:moveTo>
                  <a:pt x="0" y="0"/>
                </a:moveTo>
                <a:lnTo>
                  <a:pt x="11301259" y="0"/>
                </a:lnTo>
                <a:lnTo>
                  <a:pt x="11301259" y="5113819"/>
                </a:lnTo>
                <a:lnTo>
                  <a:pt x="0" y="51138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Relationship between TimeStamp and Malicious Activities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5128" y="3171104"/>
            <a:ext cx="4936878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general network activity on an hourly basis in a span of 24 hours.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the number of unusual activities/attack usually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rise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during the noon at about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12 to 1 pm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from about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10000 to about 20000 counts.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763121"/>
            <a:ext cx="11878404" cy="5369039"/>
          </a:xfrm>
          <a:custGeom>
            <a:avLst/>
            <a:gdLst/>
            <a:ahLst/>
            <a:cxnLst/>
            <a:rect r="r" b="b" t="t" l="l"/>
            <a:pathLst>
              <a:path h="5369039" w="11878404">
                <a:moveTo>
                  <a:pt x="0" y="0"/>
                </a:moveTo>
                <a:lnTo>
                  <a:pt x="11878405" y="0"/>
                </a:lnTo>
                <a:lnTo>
                  <a:pt x="11878405" y="5369038"/>
                </a:lnTo>
                <a:lnTo>
                  <a:pt x="0" y="5369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Relationship between State and Malicious Activities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9600" y="3171104"/>
            <a:ext cx="4936878" cy="476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distribution of connection states of protocols and their relation with unusual activities/attack.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unusual activities/attack usually occur during the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INT, REJ, RSTD, RSTR, RSTRH, S0, S1, S2, SF, SH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connection state.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806151"/>
            <a:ext cx="11878404" cy="5369039"/>
          </a:xfrm>
          <a:custGeom>
            <a:avLst/>
            <a:gdLst/>
            <a:ahLst/>
            <a:cxnLst/>
            <a:rect r="r" b="b" t="t" l="l"/>
            <a:pathLst>
              <a:path h="5369039" w="11878404">
                <a:moveTo>
                  <a:pt x="0" y="0"/>
                </a:moveTo>
                <a:lnTo>
                  <a:pt x="11878405" y="0"/>
                </a:lnTo>
                <a:lnTo>
                  <a:pt x="11878405" y="5369039"/>
                </a:lnTo>
                <a:lnTo>
                  <a:pt x="0" y="5369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Common number of  Packets Sent as Malicious Activities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9600" y="3171104"/>
            <a:ext cx="4632738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proportion of Length of Packets Sent from the Source to the Destination.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unusual activities/attack generally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send packets with length 1, 3, 5 and 10.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763121"/>
            <a:ext cx="11878404" cy="5369039"/>
          </a:xfrm>
          <a:custGeom>
            <a:avLst/>
            <a:gdLst/>
            <a:ahLst/>
            <a:cxnLst/>
            <a:rect r="r" b="b" t="t" l="l"/>
            <a:pathLst>
              <a:path h="5369039" w="11878404">
                <a:moveTo>
                  <a:pt x="0" y="0"/>
                </a:moveTo>
                <a:lnTo>
                  <a:pt x="11878405" y="0"/>
                </a:lnTo>
                <a:lnTo>
                  <a:pt x="11878405" y="5369038"/>
                </a:lnTo>
                <a:lnTo>
                  <a:pt x="0" y="5369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Top Destination IPs conducted for Malicious Activities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9600" y="3171104"/>
            <a:ext cx="4632738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frequent Destination IPs targeted to conduct unusual activities/attacks.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unusual activities/attack are mostly targeting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Destination IP 149.171.126.18 and 149.171.126.12.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788466"/>
            <a:ext cx="11878404" cy="5369039"/>
          </a:xfrm>
          <a:custGeom>
            <a:avLst/>
            <a:gdLst/>
            <a:ahLst/>
            <a:cxnLst/>
            <a:rect r="r" b="b" t="t" l="l"/>
            <a:pathLst>
              <a:path h="5369039" w="11878404">
                <a:moveTo>
                  <a:pt x="0" y="0"/>
                </a:moveTo>
                <a:lnTo>
                  <a:pt x="11878405" y="0"/>
                </a:lnTo>
                <a:lnTo>
                  <a:pt x="11878405" y="5369038"/>
                </a:lnTo>
                <a:lnTo>
                  <a:pt x="0" y="5369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Top Source IPs used for Malicious Activities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9600" y="3520360"/>
            <a:ext cx="4632738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frequent Source IPs used to conduct unusual activities/attacks.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unusual activities/attack are mostly conducted by</a:t>
            </a:r>
            <a:r>
              <a:rPr lang="en-US" sz="25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 IP 192.168.100.103.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538633" y="92392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1665" y="2755461"/>
            <a:ext cx="11878404" cy="5369039"/>
          </a:xfrm>
          <a:custGeom>
            <a:avLst/>
            <a:gdLst/>
            <a:ahLst/>
            <a:cxnLst/>
            <a:rect r="r" b="b" t="t" l="l"/>
            <a:pathLst>
              <a:path h="5369039" w="11878404">
                <a:moveTo>
                  <a:pt x="0" y="0"/>
                </a:moveTo>
                <a:lnTo>
                  <a:pt x="11878405" y="0"/>
                </a:lnTo>
                <a:lnTo>
                  <a:pt x="11878405" y="5369039"/>
                </a:lnTo>
                <a:lnTo>
                  <a:pt x="0" y="5369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665" y="857250"/>
            <a:ext cx="1103607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 b="true">
                <a:solidFill>
                  <a:srgbClr val="FD696E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Top Source Port used for Malicious Activities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3565" y="3487356"/>
            <a:ext cx="4632738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Presents the frequent  Source Port used to conduct unusual activities/attacks.</a:t>
            </a:r>
          </a:p>
          <a:p>
            <a:pPr algn="just">
              <a:lnSpc>
                <a:spcPts val="3750"/>
              </a:lnSpc>
            </a:pP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 plot, unusual activities/attack are mostly conducted by</a:t>
            </a:r>
            <a:r>
              <a:rPr lang="en-US" sz="2500">
                <a:solidFill>
                  <a:srgbClr val="DBDBDB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>
                <a:solidFill>
                  <a:srgbClr val="06C892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 Port, 1043 and 47439.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1070" y="8286425"/>
            <a:ext cx="9116318" cy="30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  <a:spcBef>
                <a:spcPct val="0"/>
              </a:spcBef>
            </a:pPr>
            <a:r>
              <a:rPr lang="en-US" sz="1780" spc="53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*Source Port 0 is usually used in error states/malformed packets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39006" y="942975"/>
            <a:ext cx="11009989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DATA PREPARATION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8106" y="3201684"/>
            <a:ext cx="4881784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Remove duplicated row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 both datasets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58106" y="2673051"/>
            <a:ext cx="488178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2"/>
              </a:lnSpc>
              <a:spcBef>
                <a:spcPct val="0"/>
              </a:spcBef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 Duplicated Row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33853" y="2644476"/>
            <a:ext cx="1342688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58106" y="5244792"/>
            <a:ext cx="529651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Manually check for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common attributes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align the header &amp; data type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for each attributes in both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58106" y="4716158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2"/>
              </a:lnSpc>
              <a:spcBef>
                <a:spcPct val="0"/>
              </a:spcBef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 Common Attributes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33853" y="4687583"/>
            <a:ext cx="1342688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58106" y="8049900"/>
            <a:ext cx="461219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Integrated the two dataset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into one using rbind()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8106" y="7521266"/>
            <a:ext cx="488178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2"/>
              </a:lnSpc>
              <a:spcBef>
                <a:spcPct val="0"/>
              </a:spcBef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 Integration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33853" y="7492691"/>
            <a:ext cx="1342688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72363" y="3201684"/>
            <a:ext cx="5160579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Identify and remove the missing values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 the merged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72363" y="2673051"/>
            <a:ext cx="488178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2"/>
              </a:lnSpc>
              <a:spcBef>
                <a:spcPct val="0"/>
              </a:spcBef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Handle Missing Value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8110" y="2644476"/>
            <a:ext cx="1342688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72363" y="5244792"/>
            <a:ext cx="4612196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D696E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Selecting correlated features</a:t>
            </a:r>
            <a:r>
              <a:rPr lang="en-US" sz="2500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based on correlation coefficient matrix with the threshold of</a:t>
            </a:r>
            <a:r>
              <a:rPr lang="en-US" sz="2500">
                <a:solidFill>
                  <a:srgbClr val="FD696E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|0.2|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72363" y="4716158"/>
            <a:ext cx="488178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2"/>
              </a:lnSpc>
              <a:spcBef>
                <a:spcPct val="0"/>
              </a:spcBef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 Selection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48110" y="4687583"/>
            <a:ext cx="1342688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46639" y="942975"/>
            <a:ext cx="8394722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ISOLATION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3258" y="2740239"/>
            <a:ext cx="489099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Isolation Forest randomly splits data using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decision tree.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Anomalies are determined by the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shortest paths to isolate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3258" y="2290494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it works?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3258" y="5637477"/>
            <a:ext cx="4890991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Isolation Forest calculates the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path length or the average number of splits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isolate a data point, and its anomaly score.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3258" y="5040310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What is calculated?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99951" y="2703515"/>
            <a:ext cx="8114596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Works well with high-dimensional data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(dataset with many features), because it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isolates anomalies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based on feature space partitions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High scalability and efficient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the algorithm partitions the dataset using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random splits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Detects global and local anomalies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anomalies are isolated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based on their path lengths in randomly built trees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Suitable for imbalanced data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the algorithm focuses on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isolating the most distinct points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99951" y="2106348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Why Isolation Forest?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039953" y="3894204"/>
            <a:ext cx="104047" cy="4311981"/>
            <a:chOff x="0" y="0"/>
            <a:chExt cx="27403" cy="1135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403" cy="1135666"/>
            </a:xfrm>
            <a:custGeom>
              <a:avLst/>
              <a:gdLst/>
              <a:ahLst/>
              <a:cxnLst/>
              <a:rect r="r" b="b" t="t" l="l"/>
              <a:pathLst>
                <a:path h="1135666" w="27403">
                  <a:moveTo>
                    <a:pt x="0" y="0"/>
                  </a:moveTo>
                  <a:lnTo>
                    <a:pt x="27403" y="0"/>
                  </a:lnTo>
                  <a:lnTo>
                    <a:pt x="27403" y="1135666"/>
                  </a:lnTo>
                  <a:lnTo>
                    <a:pt x="0" y="1135666"/>
                  </a:lnTo>
                  <a:close/>
                </a:path>
              </a:pathLst>
            </a:custGeom>
            <a:solidFill>
              <a:srgbClr val="FD696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403" cy="1173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88127" y="1694887"/>
            <a:ext cx="5015794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THE URGENCY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8543" y="3526454"/>
            <a:ext cx="7330282" cy="5375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3"/>
              </a:lnSpc>
            </a:pPr>
            <a:r>
              <a:rPr lang="en-US" sz="3002" b="true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The Cost for Businesses</a:t>
            </a:r>
          </a:p>
          <a:p>
            <a:pPr algn="just" marL="604987" indent="-302494" lvl="1">
              <a:lnSpc>
                <a:spcPts val="4203"/>
              </a:lnSpc>
              <a:buFont typeface="Arial"/>
              <a:buChar char="•"/>
            </a:pPr>
            <a:r>
              <a:rPr lang="en-US" sz="28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Operational disruption</a:t>
            </a:r>
            <a:r>
              <a:rPr lang="en-US" sz="28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: Disruption of day to day business activities, server/service downtime due to the attack</a:t>
            </a:r>
          </a:p>
          <a:p>
            <a:pPr algn="just" marL="604987" indent="-302494" lvl="1">
              <a:lnSpc>
                <a:spcPts val="4203"/>
              </a:lnSpc>
              <a:buFont typeface="Arial"/>
              <a:buChar char="•"/>
            </a:pPr>
            <a:r>
              <a:rPr lang="en-US" sz="28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Financial loss </a:t>
            </a:r>
            <a:r>
              <a:rPr lang="en-US" sz="28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 Theft of financial data, Lost of revenue</a:t>
            </a:r>
          </a:p>
          <a:p>
            <a:pPr algn="just" marL="604987" indent="-302494" lvl="1">
              <a:lnSpc>
                <a:spcPts val="4203"/>
              </a:lnSpc>
              <a:buFont typeface="Arial"/>
              <a:buChar char="•"/>
            </a:pPr>
            <a:r>
              <a:rPr lang="en-US" sz="28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Reputational damages</a:t>
            </a:r>
            <a:r>
              <a:rPr lang="en-US" sz="28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: Erode customers’ trust and loyalty</a:t>
            </a:r>
          </a:p>
          <a:p>
            <a:pPr algn="just">
              <a:lnSpc>
                <a:spcPts val="420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68209" y="4004367"/>
            <a:ext cx="6323767" cy="4139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3"/>
              </a:lnSpc>
            </a:pPr>
            <a:r>
              <a:rPr lang="en-US" sz="31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Increasingly sophisticated technological threats</a:t>
            </a:r>
            <a:r>
              <a:rPr lang="en-US" sz="31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through the rise of greater internet/network usage posing a </a:t>
            </a:r>
            <a:r>
              <a:rPr lang="en-US" sz="31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greater challenge to traditional network monitoring system.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9271" y="2424497"/>
            <a:ext cx="9650754" cy="6452985"/>
          </a:xfrm>
          <a:custGeom>
            <a:avLst/>
            <a:gdLst/>
            <a:ahLst/>
            <a:cxnLst/>
            <a:rect r="r" b="b" t="t" l="l"/>
            <a:pathLst>
              <a:path h="6452985" w="9650754">
                <a:moveTo>
                  <a:pt x="0" y="0"/>
                </a:moveTo>
                <a:lnTo>
                  <a:pt x="9650755" y="0"/>
                </a:lnTo>
                <a:lnTo>
                  <a:pt x="9650755" y="6452985"/>
                </a:lnTo>
                <a:lnTo>
                  <a:pt x="0" y="645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8175" y="942975"/>
            <a:ext cx="11391650" cy="97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18"/>
              </a:lnSpc>
            </a:pPr>
            <a:r>
              <a:rPr lang="en-US" sz="5878" spc="-458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ISOLATION FOREST RESULT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32509" y="2854323"/>
            <a:ext cx="6116219" cy="592836"/>
            <a:chOff x="0" y="0"/>
            <a:chExt cx="8154959" cy="7904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5679904" cy="711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389"/>
                </a:lnSpc>
              </a:pPr>
              <a:r>
                <a:rPr lang="en-US" sz="3300" spc="-257">
                  <a:solidFill>
                    <a:srgbClr val="FD696E"/>
                  </a:solidFill>
                  <a:latin typeface="Intro"/>
                  <a:ea typeface="Intro"/>
                  <a:cs typeface="Intro"/>
                  <a:sym typeface="Intro"/>
                </a:rPr>
                <a:t>MODEL ACCURACY  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117580" y="-57150"/>
              <a:ext cx="2037379" cy="84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5186"/>
                </a:lnSpc>
              </a:pPr>
              <a:r>
                <a:rPr lang="en-US" sz="3899" spc="-304">
                  <a:solidFill>
                    <a:srgbClr val="FFFFFF"/>
                  </a:solidFill>
                  <a:latin typeface="Intro"/>
                  <a:ea typeface="Intro"/>
                  <a:cs typeface="Intro"/>
                  <a:sym typeface="Intro"/>
                </a:rPr>
                <a:t>68.33%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351210" y="3770668"/>
            <a:ext cx="5797519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Imbalance Dataset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Inappropriate Threshold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 Selection Issue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Insufficient Training Data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Poor Hyperparameter Tuning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78948" y="659352"/>
            <a:ext cx="10930104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LOCAL OUTLIER FACTOR (LOF)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0813" y="2662054"/>
            <a:ext cx="5965136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Local Outlier Factor (LOF)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compares the local density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of a data point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 the densities of its neighbors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by assessing how isolated a point 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0813" y="2212308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it works?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0813" y="5559292"/>
            <a:ext cx="4890991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LOF calculates the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distance to neighbors, reachability distance, local reachability density (LRD), and local outlier factor (LOF)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asses its isolation. A data point with higher LOF is likely an outlier.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0813" y="4962124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What is calculated?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2591" y="2590800"/>
            <a:ext cx="8114596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Handles local variations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by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detecting outlier based on local densities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making it suitable for dataset with widely distributed data point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No assumption about data distribution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meaning that LOF can work effectively in situations where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traditional statistical methods might fail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LOF </a:t>
            </a: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reduce the impact of noise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by using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reachability distances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local densities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Versatility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LOF can handle datasets with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multiple clusters, varying densities, and non-linear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02591" y="1993633"/>
            <a:ext cx="8114596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Why Local Outlier Factor (LOF)?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9271" y="2424497"/>
            <a:ext cx="9650754" cy="6452985"/>
          </a:xfrm>
          <a:custGeom>
            <a:avLst/>
            <a:gdLst/>
            <a:ahLst/>
            <a:cxnLst/>
            <a:rect r="r" b="b" t="t" l="l"/>
            <a:pathLst>
              <a:path h="6452985" w="9650754">
                <a:moveTo>
                  <a:pt x="0" y="0"/>
                </a:moveTo>
                <a:lnTo>
                  <a:pt x="9650755" y="0"/>
                </a:lnTo>
                <a:lnTo>
                  <a:pt x="9650755" y="6452985"/>
                </a:lnTo>
                <a:lnTo>
                  <a:pt x="0" y="645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7" t="0" r="-37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8175" y="942975"/>
            <a:ext cx="11391650" cy="97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18"/>
              </a:lnSpc>
            </a:pPr>
            <a:r>
              <a:rPr lang="en-US" sz="5878" spc="-458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LOF RESULT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921938" y="2582502"/>
            <a:ext cx="6116219" cy="592836"/>
            <a:chOff x="0" y="0"/>
            <a:chExt cx="8154959" cy="7904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5679904" cy="711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389"/>
                </a:lnSpc>
              </a:pPr>
              <a:r>
                <a:rPr lang="en-US" sz="3300" spc="-257">
                  <a:solidFill>
                    <a:srgbClr val="FD696E"/>
                  </a:solidFill>
                  <a:latin typeface="Intro"/>
                  <a:ea typeface="Intro"/>
                  <a:cs typeface="Intro"/>
                  <a:sym typeface="Intro"/>
                </a:rPr>
                <a:t>MODEL ACCURACY  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117580" y="-57150"/>
              <a:ext cx="2037379" cy="84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5186"/>
                </a:lnSpc>
              </a:pPr>
              <a:r>
                <a:rPr lang="en-US" sz="3899" spc="-304">
                  <a:solidFill>
                    <a:srgbClr val="FFFFFF"/>
                  </a:solidFill>
                  <a:latin typeface="Intro"/>
                  <a:ea typeface="Intro"/>
                  <a:cs typeface="Intro"/>
                  <a:sym typeface="Intro"/>
                </a:rPr>
                <a:t>71.75%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240638" y="3294037"/>
            <a:ext cx="5797519" cy="443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Poor Quality of Data (excessive noise, imbalanced dataset)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Inappropriate Choice of </a:t>
            </a:r>
            <a:r>
              <a:rPr lang="en-US" sz="2600" i="true" spc="78">
                <a:solidFill>
                  <a:srgbClr val="FFFFFF"/>
                </a:solidFill>
                <a:latin typeface="Roboto Mono Italics"/>
                <a:ea typeface="Roboto Mono Italics"/>
                <a:cs typeface="Roboto Mono Italics"/>
                <a:sym typeface="Roboto Mono Italics"/>
              </a:rPr>
              <a:t>k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High-Dimensional Data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Inappropriate Distance Metric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 spc="78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Presence of Similar Anomalies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46639" y="942975"/>
            <a:ext cx="8394722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XGBOOST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3258" y="2740239"/>
            <a:ext cx="489099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XGBoost builds a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sequence of decision tree.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Anomalies are determined by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large residual errors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3258" y="2290494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it works?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3258" y="5491031"/>
            <a:ext cx="4890991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XGBoost calculates the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all predictions from each trees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with each tree’s contribution weighted to improve accuracy.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3258" y="5040310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What is calculated?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99951" y="2703515"/>
            <a:ext cx="8114596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High Performance 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great accuracy levels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 detecting anomalies in complex datasets due to its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gradient boosting framework 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Handling Imbalanced Data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of its ability to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adjust weights and using evaluation metrics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during training like logloss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of its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efficient parallel processing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&amp; memory optimization making is suitable for large datasets with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 dimensions. </a:t>
            </a:r>
          </a:p>
          <a:p>
            <a:pPr algn="l" marL="539753" indent="-269876" lvl="1">
              <a:lnSpc>
                <a:spcPts val="3750"/>
              </a:lnSpc>
              <a:buFont typeface="Arial"/>
              <a:buChar char="•"/>
            </a:pPr>
            <a:r>
              <a:rPr lang="en-US" b="true" sz="2500">
                <a:solidFill>
                  <a:srgbClr val="FFFFFF">
                    <a:alpha val="75686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Robustness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because of its </a:t>
            </a:r>
            <a:r>
              <a:rPr lang="en-US" sz="2500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built-in regularization (L1/L2) which reduces overfitting</a:t>
            </a:r>
            <a:r>
              <a:rPr lang="en-US" sz="2500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ensuring reliable detection in noisy datasets.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99951" y="2106348"/>
            <a:ext cx="5585894" cy="48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spc="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Why XGBoost?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8986" y="2924431"/>
            <a:ext cx="9250881" cy="4922084"/>
          </a:xfrm>
          <a:custGeom>
            <a:avLst/>
            <a:gdLst/>
            <a:ahLst/>
            <a:cxnLst/>
            <a:rect r="r" b="b" t="t" l="l"/>
            <a:pathLst>
              <a:path h="4922084" w="9250881">
                <a:moveTo>
                  <a:pt x="0" y="0"/>
                </a:moveTo>
                <a:lnTo>
                  <a:pt x="9250881" y="0"/>
                </a:lnTo>
                <a:lnTo>
                  <a:pt x="9250881" y="4922084"/>
                </a:lnTo>
                <a:lnTo>
                  <a:pt x="0" y="4922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8175" y="942975"/>
            <a:ext cx="11391650" cy="97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18"/>
              </a:lnSpc>
            </a:pPr>
            <a:r>
              <a:rPr lang="en-US" sz="5878" spc="-458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XGBOOST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32509" y="2854323"/>
            <a:ext cx="6116219" cy="592836"/>
            <a:chOff x="0" y="0"/>
            <a:chExt cx="8154959" cy="7904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5679904" cy="711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389"/>
                </a:lnSpc>
              </a:pPr>
              <a:r>
                <a:rPr lang="en-US" sz="3300" spc="-257">
                  <a:solidFill>
                    <a:srgbClr val="FD696E"/>
                  </a:solidFill>
                  <a:latin typeface="Intro"/>
                  <a:ea typeface="Intro"/>
                  <a:cs typeface="Intro"/>
                  <a:sym typeface="Intro"/>
                </a:rPr>
                <a:t>MODEL ACCURACY  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117580" y="-57150"/>
              <a:ext cx="2037379" cy="84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5186"/>
                </a:lnSpc>
              </a:pPr>
              <a:r>
                <a:rPr lang="en-US" sz="3899" spc="-304">
                  <a:solidFill>
                    <a:srgbClr val="FFFFFF"/>
                  </a:solidFill>
                  <a:latin typeface="Intro"/>
                  <a:ea typeface="Intro"/>
                  <a:cs typeface="Intro"/>
                  <a:sym typeface="Intro"/>
                </a:rPr>
                <a:t>99.92%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61781" y="3490415"/>
            <a:ext cx="5797519" cy="435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7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Supervised learning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7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Automatically identifies and rank the importance of features during training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7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Ables to model complex relationship using gradient boosting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7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Performs well in high-dimensional data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7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Robustness to noise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4261" y="3890293"/>
            <a:ext cx="12039479" cy="12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79"/>
              </a:lnSpc>
            </a:pPr>
            <a:r>
              <a:rPr lang="en-US" sz="7578" spc="212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ACTIONABLE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24261" y="5284187"/>
            <a:ext cx="12039479" cy="101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spc="75">
                <a:solidFill>
                  <a:srgbClr val="06C892"/>
                </a:solidFill>
                <a:latin typeface="Roboto Mono"/>
                <a:ea typeface="Roboto Mono"/>
                <a:cs typeface="Roboto Mono"/>
                <a:sym typeface="Roboto Mono"/>
              </a:rPr>
              <a:t>MAY BE MORE APPROPRIATE BUT NOT LIMITED TO </a:t>
            </a:r>
          </a:p>
          <a:p>
            <a:pPr algn="ctr" marL="0" indent="0" lvl="0">
              <a:lnSpc>
                <a:spcPts val="4479"/>
              </a:lnSpc>
            </a:pPr>
            <a:r>
              <a:rPr lang="en-US" b="true" sz="3199" spc="89">
                <a:solidFill>
                  <a:srgbClr val="06C89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IT SECURITY TEAMS/NETWORK ADMINISTRATORS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39333" y="2357438"/>
          <a:ext cx="17409333" cy="5572125"/>
        </p:xfrm>
        <a:graphic>
          <a:graphicData uri="http://schemas.openxmlformats.org/drawingml/2006/table">
            <a:tbl>
              <a:tblPr/>
              <a:tblGrid>
                <a:gridCol w="8114007"/>
                <a:gridCol w="9295326"/>
              </a:tblGrid>
              <a:tr h="7384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"/>
                          <a:ea typeface="Intro"/>
                          <a:cs typeface="Intro"/>
                          <a:sym typeface="Intro"/>
                        </a:rPr>
                        <a:t>Key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3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"/>
                          <a:ea typeface="Intro"/>
                          <a:cs typeface="Intro"/>
                          <a:sym typeface="Intro"/>
                        </a:rPr>
                        <a:t>Actionable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892"/>
                    </a:solidFill>
                  </a:tcPr>
                </a:tc>
              </a:tr>
              <a:tr h="1189231"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AutoNum type="arabicPeriod" startAt="1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Unusual activities/attack rise during the noon (12-1 pm)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stronger security measures and network monitoring  during the business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  Unusual activities/attacks occur during specific connection states (INT, REJ, RSTD, RSTR, RSTRH, S0, S1, S2, SF, SH) may indicate attack attempts such as scanning, SYN flooding, or connection hijacking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Monitor these states closely 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mplement intrusion detection mechanisms that flag unusual transitions or occurrences of these states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3. Unusual activities/attacks generally send packets with lengths of 1, 3, 5, and 10 may point to specific attack techniques such as small payloads used for scanning or exploitation.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Flagging these activities and further investigate for potential probing or low-and-slow attacks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Establishing a baseline for normal packet length distribution to identify abnormal packet behavior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39333" y="1924050"/>
          <a:ext cx="17409333" cy="6438900"/>
        </p:xfrm>
        <a:graphic>
          <a:graphicData uri="http://schemas.openxmlformats.org/drawingml/2006/table">
            <a:tbl>
              <a:tblPr/>
              <a:tblGrid>
                <a:gridCol w="8114007"/>
                <a:gridCol w="9295326"/>
              </a:tblGrid>
              <a:tr h="7377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"/>
                          <a:ea typeface="Intro"/>
                          <a:cs typeface="Intro"/>
                          <a:sym typeface="Intro"/>
                        </a:rPr>
                        <a:t>Key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3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"/>
                          <a:ea typeface="Intro"/>
                          <a:cs typeface="Intro"/>
                          <a:sym typeface="Intro"/>
                        </a:rPr>
                        <a:t>Actionable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892"/>
                    </a:solidFill>
                  </a:tcPr>
                </a:tc>
              </a:tr>
              <a:tr h="18205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 Unusual activities/attacks are mostly conducted on Destination IPs 149.171.126.18 and 149.171.126.12 which indicated that they are specific servers/services of interest.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Tightening security around these IP addresses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Monitoring for unusual traffic</a:t>
                      </a:r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Isolating critical services for these IPs may mitigate the risks of targeted attacks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3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5. Unusual activities/attacks are mostly conducted by Source IP 192.168.100.103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Investigate this IP address further for signs of compromise or misuse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If it is an internal network, the system/service might be compromised and must be dealt with as soon as possible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1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6. Unusual activities/attacks are mostly conducted by Source Ports  1043, and 47439.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Monitor these ports for abnormal activities</a:t>
                      </a:r>
                      <a:endParaRPr lang="en-US" sz="1100"/>
                    </a:p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firewalls or port filters to block or analyze traffic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1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7. XGBoost proven to be the best performing algorithm for detection of unusual network activities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and integrate the XGBoost model to aid the team in detection of unusual network activities more efficiently.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6120" y="3991827"/>
            <a:ext cx="12600675" cy="212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018"/>
              </a:lnSpc>
            </a:pPr>
            <a:r>
              <a:rPr lang="en-US" sz="12795" spc="-998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THANK YOU !</a:t>
            </a:r>
          </a:p>
        </p:txBody>
      </p:sp>
      <p:sp>
        <p:nvSpPr>
          <p:cNvPr name="AutoShape 4" id="4"/>
          <p:cNvSpPr/>
          <p:nvPr/>
        </p:nvSpPr>
        <p:spPr>
          <a:xfrm>
            <a:off x="-3246120" y="6335727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5837969" y="4132494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41328" y="2612852"/>
            <a:ext cx="871336" cy="653502"/>
          </a:xfrm>
          <a:custGeom>
            <a:avLst/>
            <a:gdLst/>
            <a:ahLst/>
            <a:cxnLst/>
            <a:rect r="r" b="b" t="t" l="l"/>
            <a:pathLst>
              <a:path h="653502" w="871336">
                <a:moveTo>
                  <a:pt x="0" y="0"/>
                </a:moveTo>
                <a:lnTo>
                  <a:pt x="871337" y="0"/>
                </a:lnTo>
                <a:lnTo>
                  <a:pt x="871337" y="653502"/>
                </a:lnTo>
                <a:lnTo>
                  <a:pt x="0" y="653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6490" y="942975"/>
            <a:ext cx="11140611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sz="6178" spc="-481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BENEFITS OF EARLY DETECTION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6490" y="3977962"/>
            <a:ext cx="11470063" cy="12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3"/>
              </a:lnSpc>
            </a:pP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Prevent prior attacks from escalating to more serious network breaches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6490" y="2447917"/>
            <a:ext cx="11470063" cy="12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3"/>
              </a:lnSpc>
            </a:pP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Faster detection &amp; handling of unusual network activities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6490" y="5533396"/>
            <a:ext cx="11470063" cy="32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3"/>
              </a:lnSpc>
            </a:pP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Prevent greater financial, operational* and reputational damage</a:t>
            </a:r>
          </a:p>
          <a:p>
            <a:pPr algn="just">
              <a:lnSpc>
                <a:spcPts val="4953"/>
              </a:lnSpc>
            </a:pPr>
          </a:p>
          <a:p>
            <a:pPr algn="just">
              <a:lnSpc>
                <a:spcPts val="3603"/>
              </a:lnSpc>
            </a:pPr>
            <a:r>
              <a:rPr lang="en-US" sz="24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lang="en-US" sz="24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Studies show that early detection of anomalies can reduce operational downtime by up to 50% and save businesses millions annually in lost revenue and repair costs.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941328" y="4014029"/>
            <a:ext cx="871336" cy="653502"/>
          </a:xfrm>
          <a:custGeom>
            <a:avLst/>
            <a:gdLst/>
            <a:ahLst/>
            <a:cxnLst/>
            <a:rect r="r" b="b" t="t" l="l"/>
            <a:pathLst>
              <a:path h="653502" w="871336">
                <a:moveTo>
                  <a:pt x="0" y="0"/>
                </a:moveTo>
                <a:lnTo>
                  <a:pt x="871337" y="0"/>
                </a:lnTo>
                <a:lnTo>
                  <a:pt x="871337" y="653502"/>
                </a:lnTo>
                <a:lnTo>
                  <a:pt x="0" y="653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41328" y="5639081"/>
            <a:ext cx="871336" cy="653502"/>
          </a:xfrm>
          <a:custGeom>
            <a:avLst/>
            <a:gdLst/>
            <a:ahLst/>
            <a:cxnLst/>
            <a:rect r="r" b="b" t="t" l="l"/>
            <a:pathLst>
              <a:path h="653502" w="871336">
                <a:moveTo>
                  <a:pt x="0" y="0"/>
                </a:moveTo>
                <a:lnTo>
                  <a:pt x="871337" y="0"/>
                </a:lnTo>
                <a:lnTo>
                  <a:pt x="871337" y="653503"/>
                </a:lnTo>
                <a:lnTo>
                  <a:pt x="0" y="653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73694" y="1650366"/>
            <a:ext cx="11140611" cy="109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2"/>
              </a:lnSpc>
            </a:pPr>
            <a:r>
              <a:rPr lang="en-US" sz="6678" spc="-520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THE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0544" y="4546973"/>
            <a:ext cx="6542473" cy="314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3"/>
              </a:lnSpc>
            </a:pP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Garner insights on the </a:t>
            </a:r>
            <a:r>
              <a:rPr lang="en-US" sz="33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attributes that are linked to unusual network activities</a:t>
            </a: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support early attack detection in network activities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89691" y="4341950"/>
            <a:ext cx="7223071" cy="439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935" indent="-356467" lvl="1">
              <a:lnSpc>
                <a:spcPts val="4953"/>
              </a:lnSpc>
              <a:buFont typeface="Arial"/>
              <a:buChar char="•"/>
            </a:pP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Aid busineses in </a:t>
            </a:r>
            <a:r>
              <a:rPr lang="en-US" sz="33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enhancing their Network Security system</a:t>
            </a: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while protecting critical assets</a:t>
            </a:r>
          </a:p>
          <a:p>
            <a:pPr algn="just" marL="712935" indent="-356467" lvl="1">
              <a:lnSpc>
                <a:spcPts val="4953"/>
              </a:lnSpc>
              <a:buFont typeface="Arial"/>
              <a:buChar char="•"/>
            </a:pPr>
            <a:r>
              <a:rPr lang="en-US" sz="33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3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ptimize operational cost</a:t>
            </a: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 network monitoring </a:t>
            </a:r>
          </a:p>
          <a:p>
            <a:pPr algn="just" marL="712935" indent="-356467" lvl="1">
              <a:lnSpc>
                <a:spcPts val="4953"/>
              </a:lnSpc>
              <a:buFont typeface="Arial"/>
              <a:buChar char="•"/>
            </a:pPr>
            <a:r>
              <a:rPr lang="en-US" sz="3302">
                <a:solidFill>
                  <a:srgbClr val="FD696E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Bolstering security and trus</a:t>
            </a:r>
            <a:r>
              <a:rPr lang="en-US" sz="3302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among stakeholders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7073" y="3180629"/>
            <a:ext cx="6009414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b="true" sz="6178" spc="-481">
                <a:solidFill>
                  <a:srgbClr val="FD696E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 MINING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92451" y="3053308"/>
            <a:ext cx="6646390" cy="102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7"/>
              </a:lnSpc>
            </a:pPr>
            <a:r>
              <a:rPr lang="en-US" b="true" sz="6178" spc="-481">
                <a:solidFill>
                  <a:srgbClr val="FD696E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BUSINESS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7721" y="4463111"/>
            <a:ext cx="8592559" cy="12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79"/>
              </a:lnSpc>
            </a:pPr>
            <a:r>
              <a:rPr lang="en-US" sz="7578" spc="212">
                <a:solidFill>
                  <a:srgbClr val="06C892"/>
                </a:solidFill>
                <a:latin typeface="Intro"/>
                <a:ea typeface="Intro"/>
                <a:cs typeface="Intro"/>
                <a:sym typeface="Intro"/>
              </a:rPr>
              <a:t>DATASETS &amp; EDA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72949" y="1580742"/>
            <a:ext cx="7171051" cy="7901770"/>
            <a:chOff x="0" y="0"/>
            <a:chExt cx="757062" cy="8342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57062" cy="834206"/>
            </a:xfrm>
            <a:custGeom>
              <a:avLst/>
              <a:gdLst/>
              <a:ahLst/>
              <a:cxnLst/>
              <a:rect r="r" b="b" t="t" l="l"/>
              <a:pathLst>
                <a:path h="834206" w="757062">
                  <a:moveTo>
                    <a:pt x="757062" y="0"/>
                  </a:moveTo>
                  <a:lnTo>
                    <a:pt x="757062" y="719906"/>
                  </a:lnTo>
                  <a:lnTo>
                    <a:pt x="378531" y="834206"/>
                  </a:lnTo>
                  <a:lnTo>
                    <a:pt x="0" y="719906"/>
                  </a:lnTo>
                  <a:lnTo>
                    <a:pt x="0" y="0"/>
                  </a:lnTo>
                  <a:lnTo>
                    <a:pt x="75706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757062" cy="80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9651" y="1580742"/>
            <a:ext cx="7004634" cy="7677558"/>
            <a:chOff x="0" y="0"/>
            <a:chExt cx="914280" cy="1002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280" cy="1002113"/>
            </a:xfrm>
            <a:custGeom>
              <a:avLst/>
              <a:gdLst/>
              <a:ahLst/>
              <a:cxnLst/>
              <a:rect r="r" b="b" t="t" l="l"/>
              <a:pathLst>
                <a:path h="1002113" w="914280">
                  <a:moveTo>
                    <a:pt x="914280" y="0"/>
                  </a:moveTo>
                  <a:lnTo>
                    <a:pt x="914280" y="887813"/>
                  </a:lnTo>
                  <a:lnTo>
                    <a:pt x="457140" y="1002113"/>
                  </a:lnTo>
                  <a:lnTo>
                    <a:pt x="0" y="887813"/>
                  </a:lnTo>
                  <a:lnTo>
                    <a:pt x="0" y="0"/>
                  </a:lnTo>
                  <a:lnTo>
                    <a:pt x="9142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914280" cy="97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212938" y="1953938"/>
            <a:ext cx="4541165" cy="125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180" spc="95">
                <a:solidFill>
                  <a:srgbClr val="090147"/>
                </a:solidFill>
                <a:latin typeface="Roboto Mono"/>
                <a:ea typeface="Roboto Mono"/>
                <a:cs typeface="Roboto Mono"/>
                <a:sym typeface="Roboto Mono"/>
              </a:rPr>
              <a:t>Dataset A</a:t>
            </a:r>
          </a:p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080" spc="122" u="sng">
                <a:solidFill>
                  <a:srgbClr val="090147"/>
                </a:solidFill>
                <a:latin typeface="Roboto Mono Bold"/>
                <a:ea typeface="Roboto Mono Bold"/>
                <a:cs typeface="Roboto Mono Bold"/>
                <a:sym typeface="Roboto Mono Bold"/>
                <a:hlinkClick r:id="rId4" tooltip="https://www.kaggle.com/datasets/dhoogla/unswnb15"/>
              </a:rPr>
              <a:t>UNSW-NB15</a:t>
            </a:r>
            <a:r>
              <a:rPr lang="en-US" sz="4080" spc="122">
                <a:solidFill>
                  <a:srgbClr val="0901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74299" y="1953938"/>
            <a:ext cx="5715338" cy="236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180" spc="95">
                <a:solidFill>
                  <a:srgbClr val="090147"/>
                </a:solidFill>
                <a:latin typeface="Roboto Mono"/>
                <a:ea typeface="Roboto Mono"/>
                <a:cs typeface="Roboto Mono"/>
                <a:sym typeface="Roboto Mono"/>
              </a:rPr>
              <a:t>Dataset B </a:t>
            </a:r>
          </a:p>
          <a:p>
            <a:pPr algn="ctr">
              <a:lnSpc>
                <a:spcPts val="4871"/>
              </a:lnSpc>
            </a:pPr>
            <a:r>
              <a:rPr lang="en-US" b="true" sz="3479" spc="104" u="sng">
                <a:solidFill>
                  <a:srgbClr val="090147"/>
                </a:solidFill>
                <a:latin typeface="Roboto Mono Bold"/>
                <a:ea typeface="Roboto Mono Bold"/>
                <a:cs typeface="Roboto Mono Bold"/>
                <a:sym typeface="Roboto Mono Bold"/>
                <a:hlinkClick r:id="rId5" tooltip="https://www.kaggle.com/datasets/agungpambudi/network-malware-detection-connection-analysis/data"/>
              </a:rPr>
              <a:t>Malware Detection in Network Traffic Data</a:t>
            </a:r>
          </a:p>
          <a:p>
            <a:pPr algn="ctr" marL="0" indent="0" lvl="0">
              <a:lnSpc>
                <a:spcPts val="4871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986499" y="4373770"/>
            <a:ext cx="4890938" cy="283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2"/>
              </a:lnSpc>
              <a:spcBef>
                <a:spcPct val="0"/>
              </a:spcBef>
            </a:pPr>
            <a:r>
              <a:rPr lang="en-US" sz="2680" spc="80">
                <a:solidFill>
                  <a:srgbClr val="004243"/>
                </a:solidFill>
                <a:latin typeface="Roboto Mono"/>
                <a:ea typeface="Roboto Mono"/>
                <a:cs typeface="Roboto Mono"/>
                <a:sym typeface="Roboto Mono"/>
              </a:rPr>
              <a:t>The dataset of an IoT network traffic labeled malicious and benign are captured ranging from 2018 to 2019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26120" y="4272390"/>
            <a:ext cx="5556657" cy="331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2"/>
              </a:lnSpc>
              <a:spcBef>
                <a:spcPct val="0"/>
              </a:spcBef>
            </a:pPr>
            <a:r>
              <a:rPr lang="en-US" sz="2680" spc="80">
                <a:solidFill>
                  <a:srgbClr val="004243"/>
                </a:solidFill>
                <a:latin typeface="Roboto Mono"/>
                <a:ea typeface="Roboto Mono"/>
                <a:cs typeface="Roboto Mono"/>
                <a:sym typeface="Roboto Mono"/>
              </a:rPr>
              <a:t>An academic dataset comprising a hybrid of the real modern normal and the contemporary synthesized attack activities of the network traffic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36356" y="3839675"/>
            <a:ext cx="6511558" cy="341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9"/>
              </a:lnSpc>
            </a:pPr>
            <a:r>
              <a:rPr lang="en-US" sz="62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700 001</a:t>
            </a:r>
            <a:r>
              <a:rPr lang="en-US" sz="62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entries</a:t>
            </a:r>
          </a:p>
          <a:p>
            <a:pPr algn="l">
              <a:lnSpc>
                <a:spcPts val="6899"/>
              </a:lnSpc>
            </a:pPr>
            <a:r>
              <a:rPr lang="en-US" sz="45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49 Attributes </a:t>
            </a:r>
          </a:p>
          <a:p>
            <a:pPr algn="l">
              <a:lnSpc>
                <a:spcPts val="5249"/>
              </a:lnSpc>
            </a:pPr>
            <a:r>
              <a:rPr lang="en-US" sz="34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6 String</a:t>
            </a:r>
          </a:p>
          <a:p>
            <a:pPr algn="l">
              <a:lnSpc>
                <a:spcPts val="5249"/>
              </a:lnSpc>
            </a:pPr>
            <a:r>
              <a:rPr lang="en-US" sz="34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43 Numerical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54956" y="3839675"/>
            <a:ext cx="6654931" cy="394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449"/>
              </a:lnSpc>
            </a:pPr>
            <a:r>
              <a:rPr lang="en-US" sz="62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1 008 748 entries</a:t>
            </a:r>
          </a:p>
          <a:p>
            <a:pPr algn="r">
              <a:lnSpc>
                <a:spcPts val="6899"/>
              </a:lnSpc>
            </a:pPr>
            <a:r>
              <a:rPr lang="en-US" sz="45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23 Attributes </a:t>
            </a:r>
          </a:p>
          <a:p>
            <a:pPr algn="r">
              <a:lnSpc>
                <a:spcPts val="5249"/>
              </a:lnSpc>
            </a:pPr>
            <a:r>
              <a:rPr lang="en-US" sz="34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15 String </a:t>
            </a:r>
          </a:p>
          <a:p>
            <a:pPr algn="r">
              <a:lnSpc>
                <a:spcPts val="5249"/>
              </a:lnSpc>
            </a:pPr>
            <a:r>
              <a:rPr lang="en-US" sz="3499">
                <a:solidFill>
                  <a:srgbClr val="FFFFFF">
                    <a:alpha val="7568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8 Numerical </a:t>
            </a:r>
          </a:p>
          <a:p>
            <a:pPr algn="r">
              <a:lnSpc>
                <a:spcPts val="40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36356" y="2190027"/>
            <a:ext cx="7407644" cy="107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99"/>
              </a:lnSpc>
            </a:pPr>
            <a:r>
              <a:rPr lang="en-US" sz="5999" b="true">
                <a:solidFill>
                  <a:srgbClr val="FD696E">
                    <a:alpha val="75686"/>
                  </a:srgb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02244" y="2190027"/>
            <a:ext cx="7407644" cy="107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99"/>
              </a:lnSpc>
            </a:pPr>
            <a:r>
              <a:rPr lang="en-US" sz="5999" b="true">
                <a:solidFill>
                  <a:srgbClr val="FD696E">
                    <a:alpha val="75686"/>
                  </a:srgb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43799" y="933450"/>
            <a:ext cx="10415501" cy="87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52"/>
              </a:lnSpc>
              <a:spcBef>
                <a:spcPct val="0"/>
              </a:spcBef>
            </a:pPr>
            <a:r>
              <a:rPr lang="en-US" b="true" sz="5180" spc="155">
                <a:solidFill>
                  <a:srgbClr val="06C89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10815"/>
            <a:ext cx="1476970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srcip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sport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dstip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dsport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proto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state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sbytes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dbytes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sttl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66877" y="2710815"/>
            <a:ext cx="1609281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dttl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sloss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dloss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Sload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Dload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Spkts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Dpkts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swin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dwin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93863" y="2710815"/>
            <a:ext cx="2929669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stcpb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dtcpb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smeansz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dmeansz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trans_depth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res_bdy_len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Sjit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Djit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Stime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69174" y="2710815"/>
            <a:ext cx="4037763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Sintpkt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Dintpkt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tcprtt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synack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ackdat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is_sm_ips_ports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ct_state_ttl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ct_flw_http_mthd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if_ftp_login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ct_ftp_cmd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09728" y="2710815"/>
            <a:ext cx="4006722" cy="574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ct_srv_src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ct_srv_dst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ct_dst_ltm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ct_src_ltm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ct_src_dport_ltm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ct_dst_sport_ltm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ct_dst_src_ltm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attack_cat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Label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6120" y="-1977818"/>
            <a:ext cx="5252241" cy="5244173"/>
          </a:xfrm>
          <a:custGeom>
            <a:avLst/>
            <a:gdLst/>
            <a:ahLst/>
            <a:cxnLst/>
            <a:rect r="r" b="b" t="t" l="l"/>
            <a:pathLst>
              <a:path h="5244173" w="5252241">
                <a:moveTo>
                  <a:pt x="0" y="0"/>
                </a:moveTo>
                <a:lnTo>
                  <a:pt x="5252240" y="0"/>
                </a:lnTo>
                <a:lnTo>
                  <a:pt x="5252240" y="5244172"/>
                </a:lnTo>
                <a:lnTo>
                  <a:pt x="0" y="524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0048" y="6316677"/>
            <a:ext cx="7952861" cy="7940645"/>
          </a:xfrm>
          <a:custGeom>
            <a:avLst/>
            <a:gdLst/>
            <a:ahLst/>
            <a:cxnLst/>
            <a:rect r="r" b="b" t="t" l="l"/>
            <a:pathLst>
              <a:path h="7940645" w="7952861">
                <a:moveTo>
                  <a:pt x="0" y="0"/>
                </a:moveTo>
                <a:lnTo>
                  <a:pt x="7952861" y="0"/>
                </a:lnTo>
                <a:lnTo>
                  <a:pt x="7952861" y="7940646"/>
                </a:lnTo>
                <a:lnTo>
                  <a:pt x="0" y="7940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26120" y="2663190"/>
            <a:ext cx="2336998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uid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id.orig_h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id.orig_p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id.resp_h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id.resp_p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proto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orig_bytes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21255" y="2663190"/>
            <a:ext cx="3245491" cy="63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resp_bytes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conn_state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local_orig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local_resp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missed_bytes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history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orig_pkts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orig_ip_bytes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resp_pkts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resp_ip_bytes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28970" y="2663190"/>
            <a:ext cx="3568082" cy="191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tunnel_parents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label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>
                    <a:alpha val="57647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detailed-label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1552" y="933450"/>
            <a:ext cx="10415501" cy="87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52"/>
              </a:lnSpc>
              <a:spcBef>
                <a:spcPct val="0"/>
              </a:spcBef>
            </a:pPr>
            <a:r>
              <a:rPr lang="en-US" b="true" sz="5180" spc="155">
                <a:solidFill>
                  <a:srgbClr val="06C89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Dataset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DAGYuVDsQqI</dc:identifier>
  <dcterms:modified xsi:type="dcterms:W3CDTF">2011-08-01T06:04:30Z</dcterms:modified>
  <cp:revision>1</cp:revision>
  <dc:title>Group 8 - Data Mining Project</dc:title>
</cp:coreProperties>
</file>