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8288000" cy="10287000"/>
  <p:notesSz cx="6858000" cy="9144000"/>
  <p:embeddedFontLst>
    <p:embeddedFont>
      <p:font typeface="Anton" pitchFamily="2" charset="0"/>
      <p:regular r:id="rId34"/>
    </p:embeddedFont>
    <p:embeddedFont>
      <p:font typeface="Fira Code" panose="020B0809050000020004" pitchFamily="49" charset="0"/>
      <p:regular r:id="rId35"/>
    </p:embeddedFont>
    <p:embeddedFont>
      <p:font typeface="Fira Code Bold" panose="020B0809050000020004" charset="0"/>
      <p:regular r:id="rId36"/>
    </p:embeddedFont>
    <p:embeddedFont>
      <p:font typeface="Fira Code Light" panose="020B0809050000020004" pitchFamily="49" charset="0"/>
      <p:regular r:id="rId37"/>
    </p:embeddedFont>
    <p:embeddedFont>
      <p:font typeface="Questrial" pitchFamily="2" charset="0"/>
      <p:regular r:id="rId38"/>
    </p:embeddedFont>
    <p:embeddedFont>
      <p:font typeface="TT Chocolates Bold"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Collection</a:t>
            </a:r>
          </a:p>
          <a:p>
            <a:endParaRPr lang="en-US"/>
          </a:p>
          <a:p>
            <a:r>
              <a:rPr lang="en-US"/>
              <a:t>In the data collection stage, we gather the data that we will use to train our machine learning model. This data can come from a variety of sources, such as surveys, sensors, or databases.</a:t>
            </a:r>
          </a:p>
          <a:p>
            <a:r>
              <a:rPr lang="en-US"/>
              <a:t>It's important to collect high-quality data that is relevant to the task we want our model to perform.</a:t>
            </a:r>
          </a:p>
          <a:p>
            <a:r>
              <a:rPr lang="en-US"/>
              <a:t>Implementation of Machine Learning Methods</a:t>
            </a:r>
          </a:p>
          <a:p>
            <a:endParaRPr lang="en-US"/>
          </a:p>
          <a:p>
            <a:r>
              <a:rPr lang="en-US"/>
              <a:t>Once we have collected our data, we can start to implement our machine learning model. This stage involves choosing an appropriate machine learning algorithm, training the model on our data, and then evaluating its performance.</a:t>
            </a:r>
          </a:p>
          <a:p>
            <a:r>
              <a:rPr lang="en-US"/>
              <a:t>There are many different machine learning algorithms available, and the best choice for a particular task will depend on the specific problem we are trying to solve.</a:t>
            </a:r>
          </a:p>
          <a:p>
            <a:r>
              <a:rPr lang="en-US"/>
              <a:t>Performance Evaluation</a:t>
            </a:r>
          </a:p>
          <a:p>
            <a:endParaRPr lang="en-US"/>
          </a:p>
          <a:p>
            <a:r>
              <a:rPr lang="en-US"/>
              <a:t>After we have trained our machine learning model, we need to evaluate its performance. This involves testing the model on a new dataset of data that it has not seen before.</a:t>
            </a:r>
          </a:p>
          <a:p>
            <a:r>
              <a:rPr lang="en-US"/>
              <a:t>By evaluating the model's performance, we can determine how well it is generalizing to unseen data.</a:t>
            </a:r>
          </a:p>
          <a:p>
            <a:r>
              <a:rPr lang="en-US"/>
              <a:t>Conclusion</a:t>
            </a:r>
          </a:p>
          <a:p>
            <a:endParaRPr lang="en-US"/>
          </a:p>
          <a:p>
            <a:r>
              <a:rPr lang="en-US"/>
              <a:t>By following these three stages, we can develop effective machine learning models that can be used to solve a wide variety of problems.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the simulations we conducted using a ResNet50 deep convolutional neural network architecture to classify images from a medical dataset. ResNet50 is a powerful image classification model known for its ability to handle deep network architectures.</a:t>
            </a:r>
          </a:p>
          <a:p>
            <a:endParaRPr lang="en-US"/>
          </a:p>
          <a:p>
            <a:r>
              <a:rPr lang="en-US"/>
              <a:t>Average Accuracy:</a:t>
            </a:r>
          </a:p>
          <a:p>
            <a:endParaRPr lang="en-US"/>
          </a:p>
          <a:p>
            <a:r>
              <a:rPr lang="en-US"/>
              <a:t>The simulations achieved an average accuracy of 35.25%. This means that on average, the model was able to correctly classify 35.25% of the images in the test dataset.</a:t>
            </a:r>
          </a:p>
          <a:p>
            <a:endParaRPr lang="en-US"/>
          </a:p>
          <a:p>
            <a:r>
              <a:rPr lang="en-US"/>
              <a:t>We also evaluated the model using precision, recall, and F1-score metrics.</a:t>
            </a:r>
          </a:p>
          <a:p>
            <a:r>
              <a:rPr lang="en-US"/>
              <a:t>Precision indicates the proportion of positive predictions that were truly positive.</a:t>
            </a:r>
          </a:p>
          <a:p>
            <a:r>
              <a:rPr lang="en-US"/>
              <a:t>Recall reflects how many relevant cases were identified by the model.</a:t>
            </a:r>
          </a:p>
          <a:p>
            <a:r>
              <a:rPr lang="en-US"/>
              <a:t>F1-score is a harmonic mean between precision and recall, providing a balanced view of these two metrics.</a:t>
            </a:r>
          </a:p>
          <a:p>
            <a:r>
              <a:rPr lang="en-US"/>
              <a:t>The average precision for the simulations was 58.75%, while the average recall was 35.25%. The average F1-score was 38.50%.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the simulations we conducted using a ResNet152 deep convolutional neural network architecture to classify images from a medical dataset. </a:t>
            </a:r>
          </a:p>
          <a:p>
            <a:endParaRPr lang="en-US"/>
          </a:p>
          <a:p>
            <a:r>
              <a:rPr lang="en-US"/>
              <a:t>Accuracy:</a:t>
            </a:r>
          </a:p>
          <a:p>
            <a:endParaRPr lang="en-US"/>
          </a:p>
          <a:p>
            <a:r>
              <a:rPr lang="en-US"/>
              <a:t>The simulations achieved an average accuracy of 61.50%. </a:t>
            </a:r>
          </a:p>
          <a:p>
            <a:endParaRPr lang="en-US"/>
          </a:p>
          <a:p>
            <a:r>
              <a:rPr lang="en-US"/>
              <a:t>The average precision for the simulations was 65.25%, while the average recall was 61.50%. The average F1-score was 60.00%.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one is thesimulations we conducted used a DenseNet deep convolutional neural network architecture to classify images from a dataset.</a:t>
            </a:r>
          </a:p>
          <a:p>
            <a:endParaRPr lang="en-US"/>
          </a:p>
          <a:p>
            <a:r>
              <a:rPr lang="en-US"/>
              <a:t>Average Performance:</a:t>
            </a:r>
          </a:p>
          <a:p>
            <a:r>
              <a:rPr lang="en-US"/>
              <a:t>The simulations achieved an average accuracy of 63.75%. This means that on average, the model was able to correctly classify 63.75% of the images in the test dataset.</a:t>
            </a:r>
          </a:p>
          <a:p>
            <a:r>
              <a:rPr lang="en-US"/>
              <a:t>Precision was 76.50%, indicating that out of all positive predictions made by the model, 76.50% were truly positive.</a:t>
            </a:r>
          </a:p>
          <a:p>
            <a:r>
              <a:rPr lang="en-US"/>
              <a:t>Recall was 63.75%, signifying that the model captured 63.75% of the relevant cases in the dataset.</a:t>
            </a:r>
          </a:p>
          <a:p>
            <a:r>
              <a:rPr lang="en-US"/>
              <a:t>The F1-score of 62.75% represents a harmonic mean between precision and recall, providing a balanced view of these two metrics.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last is the simulations we conducted used an EfficientNetB7 deep convolutional neural network architecture to classify images. EfficientNetB7 is a pre-trained model known for its ability to achieve high accuracy with relatively fewer parameters.</a:t>
            </a:r>
          </a:p>
          <a:p>
            <a:endParaRPr lang="en-US"/>
          </a:p>
          <a:p>
            <a:r>
              <a:rPr lang="en-US"/>
              <a:t>Average Accuracy:</a:t>
            </a:r>
          </a:p>
          <a:p>
            <a:endParaRPr lang="en-US"/>
          </a:p>
          <a:p>
            <a:r>
              <a:rPr lang="en-US"/>
              <a:t>The simulations achieved an average accuracy of 64.25%. This means that on average, the model was able to correctly classify 64.25% of the images in the test dataset.</a:t>
            </a:r>
          </a:p>
          <a:p>
            <a:endParaRPr lang="en-US"/>
          </a:p>
          <a:p>
            <a:r>
              <a:rPr lang="en-US"/>
              <a:t>The average precision for the simulations was 78.00%, while the average recall was 64.25%. The average F1-score was 64.00%.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presentation, we explored the performance of four deep convolutional neural network architectures for image classification: ResNet50, ResNet152, DenseNet, and EfficientNetB7.</a:t>
            </a:r>
          </a:p>
          <a:p>
            <a:endParaRPr lang="en-US"/>
          </a:p>
          <a:p>
            <a:r>
              <a:rPr lang="en-US"/>
              <a:t>Accuracy:</a:t>
            </a:r>
          </a:p>
          <a:p>
            <a:endParaRPr lang="en-US"/>
          </a:p>
          <a:p>
            <a:r>
              <a:rPr lang="en-US"/>
              <a:t>EfficientNetB7 achieved the highest average accuracy of 64.25%, followed by DenseNet (63.75%), ResNet152 (61.50%), and ResNet50 (35.25%).</a:t>
            </a:r>
          </a:p>
          <a:p>
            <a:endParaRPr lang="en-US"/>
          </a:p>
          <a:p>
            <a:r>
              <a:rPr lang="en-US"/>
              <a:t>Precision, Recall, and F1-Score:</a:t>
            </a:r>
          </a:p>
          <a:p>
            <a:endParaRPr lang="en-US"/>
          </a:p>
          <a:p>
            <a:r>
              <a:rPr lang="en-US"/>
              <a:t>EfficientNetB7 again achieved the highest average precision (78.00%) and F1-score (64.00%). While DenseNet had a similar F1-score (62.75%), EfficientNetB7 demonstrated a significant advantage in precision (78.00% vs 76.50% for DenseNet). ResNet152 had moderate precision (65.25%) and F1-score (60.00%), while ResNet50 exhibited the lowest precision (58.75%) and F1-score (38.50%) among the four models.</a:t>
            </a:r>
          </a:p>
          <a:p>
            <a:r>
              <a:rPr lang="en-US"/>
              <a:t>In terms of recall, all models achieved similar performance, with EfficientNetB7 (64.25%), DenseNet (63.75%), and ResNet152 (61.50%) having a slight edge over ResNet50 (35.25%).</a:t>
            </a:r>
          </a:p>
          <a:p>
            <a:r>
              <a:rPr lang="en-US"/>
              <a:t>Key Observations:</a:t>
            </a:r>
          </a:p>
          <a:p>
            <a:endParaRPr lang="en-US"/>
          </a:p>
          <a:p>
            <a:r>
              <a:rPr lang="en-US"/>
              <a:t>EfficientNetB7 emerged as the strongest performer across all metrics (accuracy, precision, recall, and F1-score). This is likely due to its ability to achieve high accuracy with a relatively low number of parameters, potentially making it more efficient to train and deploy compared to deeper models like ResNet152.</a:t>
            </a:r>
          </a:p>
          <a:p>
            <a:r>
              <a:rPr lang="en-US"/>
              <a:t>ResNet152 achieved better accuracy than ResNet50, demonstrating the benefit of increased depth for this image classification task. However, it did not outperform EfficientNetB7 or DenseNet in terms of precision and F1-score.</a:t>
            </a:r>
          </a:p>
          <a:p>
            <a:r>
              <a:rPr lang="en-US"/>
              <a:t>DenseNet offered a competitive performance with accuracy and F1-score close to EfficientNetB7. However, EfficientNetB7 surpassed DenseNet in precision.</a:t>
            </a:r>
          </a:p>
          <a:p>
            <a:r>
              <a:rPr lang="en-US"/>
              <a:t>ResNet50 lagged behind the other models in most metrics. This could be due to its shallower architecture compared to the other models.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colab.research.google.com/drive/1NkXvo-u4Mmm01usky0PceKUy305CKsxs?usp=sharing" TargetMode="External"/><Relationship Id="rId3" Type="http://schemas.openxmlformats.org/officeDocument/2006/relationships/hyperlink" Target="https://colab.research.google.com/drive/1hN0IZisM7BgKF_4BXBTzySfFYtJhTl-M?usp=sharing" TargetMode="External"/><Relationship Id="rId7" Type="http://schemas.openxmlformats.org/officeDocument/2006/relationships/hyperlink" Target="https://drive.google.com/file/d/1T2zX5oPB6F-gcWvvb9Zq68kRtwUm0O3M/view?usp=drive_link" TargetMode="External"/><Relationship Id="rId2" Type="http://schemas.openxmlformats.org/officeDocument/2006/relationships/hyperlink" Target="https://drive.google.com/file/d/1qlviuU8PVfoQ1IqKO01C-T-WW10PpStR/view?usp=sharing" TargetMode="External"/><Relationship Id="rId1" Type="http://schemas.openxmlformats.org/officeDocument/2006/relationships/slideLayout" Target="../slideLayouts/slideLayout7.xml"/><Relationship Id="rId6" Type="http://schemas.openxmlformats.org/officeDocument/2006/relationships/hyperlink" Target="https://youtu.be/9-Xgizqv6qI" TargetMode="External"/><Relationship Id="rId5" Type="http://schemas.openxmlformats.org/officeDocument/2006/relationships/hyperlink" Target="https://colab.research.google.com/drive/1Qv_t6vasLfTDfphiaHW0wAIaOPSvlJ08?usp=sharing" TargetMode="External"/><Relationship Id="rId4" Type="http://schemas.openxmlformats.org/officeDocument/2006/relationships/hyperlink" Target="https://colab.research.google.com/drive/1_hrdO3pDqjSmuxf4qSDY03BuGbQ41BIo?usp=sharing" TargetMode="External"/><Relationship Id="rId9" Type="http://schemas.openxmlformats.org/officeDocument/2006/relationships/hyperlink" Target="https://docs.google.com/spreadsheets/d/1O6ZF3xcBRtELEhl6faPQ1Xr4SUZW56BW/edit?usp=sharing&amp;ouid=101272072167321085404&amp;rtpof=true&amp;sd=tru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rpress.org/ojs/index.php/ajst/article/view/14334" TargetMode="External"/><Relationship Id="rId2" Type="http://schemas.openxmlformats.org/officeDocument/2006/relationships/hyperlink" Target="https://apm.amegroups.org/article/view/76527/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3" name="TextBox 3"/>
          <p:cNvSpPr txBox="1"/>
          <p:nvPr/>
        </p:nvSpPr>
        <p:spPr>
          <a:xfrm>
            <a:off x="1028700" y="4807880"/>
            <a:ext cx="10102369" cy="1330324"/>
          </a:xfrm>
          <a:prstGeom prst="rect">
            <a:avLst/>
          </a:prstGeom>
        </p:spPr>
        <p:txBody>
          <a:bodyPr lIns="0" tIns="0" rIns="0" bIns="0" rtlCol="0" anchor="t">
            <a:spAutoFit/>
          </a:bodyPr>
          <a:lstStyle/>
          <a:p>
            <a:pPr marL="0" lvl="0" indent="0">
              <a:lnSpc>
                <a:spcPts val="9999"/>
              </a:lnSpc>
            </a:pPr>
            <a:r>
              <a:rPr lang="en-US" sz="9999" spc="109">
                <a:solidFill>
                  <a:srgbClr val="231076"/>
                </a:solidFill>
                <a:latin typeface="Anton"/>
              </a:rPr>
              <a:t>MACHINE LEARNING</a:t>
            </a:r>
          </a:p>
        </p:txBody>
      </p:sp>
      <p:grpSp>
        <p:nvGrpSpPr>
          <p:cNvPr id="4" name="Group 4"/>
          <p:cNvGrpSpPr/>
          <p:nvPr/>
        </p:nvGrpSpPr>
        <p:grpSpPr>
          <a:xfrm>
            <a:off x="1028700" y="8977617"/>
            <a:ext cx="3219286" cy="608101"/>
            <a:chOff x="0" y="0"/>
            <a:chExt cx="847878" cy="160158"/>
          </a:xfrm>
        </p:grpSpPr>
        <p:sp>
          <p:nvSpPr>
            <p:cNvPr id="5" name="Freeform 5"/>
            <p:cNvSpPr/>
            <p:nvPr/>
          </p:nvSpPr>
          <p:spPr>
            <a:xfrm>
              <a:off x="0" y="0"/>
              <a:ext cx="847878" cy="160158"/>
            </a:xfrm>
            <a:custGeom>
              <a:avLst/>
              <a:gdLst/>
              <a:ahLst/>
              <a:cxnLst/>
              <a:rect l="l" t="t" r="r" b="b"/>
              <a:pathLst>
                <a:path w="847878" h="160158">
                  <a:moveTo>
                    <a:pt x="0" y="0"/>
                  </a:moveTo>
                  <a:lnTo>
                    <a:pt x="847878" y="0"/>
                  </a:lnTo>
                  <a:lnTo>
                    <a:pt x="847878" y="160158"/>
                  </a:lnTo>
                  <a:lnTo>
                    <a:pt x="0" y="160158"/>
                  </a:lnTo>
                  <a:close/>
                </a:path>
              </a:pathLst>
            </a:custGeom>
            <a:solidFill>
              <a:srgbClr val="231076"/>
            </a:solidFill>
          </p:spPr>
          <p:txBody>
            <a:bodyPr/>
            <a:lstStyle/>
            <a:p>
              <a:endParaRPr lang="en-ID"/>
            </a:p>
          </p:txBody>
        </p:sp>
        <p:sp>
          <p:nvSpPr>
            <p:cNvPr id="6" name="TextBox 6"/>
            <p:cNvSpPr txBox="1"/>
            <p:nvPr/>
          </p:nvSpPr>
          <p:spPr>
            <a:xfrm>
              <a:off x="0" y="9525"/>
              <a:ext cx="847878" cy="150633"/>
            </a:xfrm>
            <a:prstGeom prst="rect">
              <a:avLst/>
            </a:prstGeom>
          </p:spPr>
          <p:txBody>
            <a:bodyPr lIns="165100" tIns="165100" rIns="165100" bIns="165100" rtlCol="0" anchor="ctr"/>
            <a:lstStyle/>
            <a:p>
              <a:pPr algn="ctr">
                <a:lnSpc>
                  <a:spcPts val="1887"/>
                </a:lnSpc>
              </a:pPr>
              <a:r>
                <a:rPr lang="en-US" sz="1599">
                  <a:solidFill>
                    <a:srgbClr val="FFFFFF"/>
                  </a:solidFill>
                  <a:latin typeface="Fira Code Bold"/>
                </a:rPr>
                <a:t>Computational Biology</a:t>
              </a:r>
            </a:p>
          </p:txBody>
        </p:sp>
      </p:grpSp>
      <p:sp>
        <p:nvSpPr>
          <p:cNvPr id="7" name="TextBox 7"/>
          <p:cNvSpPr txBox="1"/>
          <p:nvPr/>
        </p:nvSpPr>
        <p:spPr>
          <a:xfrm>
            <a:off x="1028700" y="3117173"/>
            <a:ext cx="8972201" cy="1562100"/>
          </a:xfrm>
          <a:prstGeom prst="rect">
            <a:avLst/>
          </a:prstGeom>
        </p:spPr>
        <p:txBody>
          <a:bodyPr lIns="0" tIns="0" rIns="0" bIns="0" rtlCol="0" anchor="t">
            <a:spAutoFit/>
          </a:bodyPr>
          <a:lstStyle/>
          <a:p>
            <a:pPr marL="0" lvl="0" indent="0">
              <a:lnSpc>
                <a:spcPts val="6000"/>
              </a:lnSpc>
            </a:pPr>
            <a:r>
              <a:rPr lang="en-US" sz="6000">
                <a:solidFill>
                  <a:srgbClr val="231076"/>
                </a:solidFill>
                <a:latin typeface="Fira Code Ultra-Bold"/>
              </a:rPr>
              <a:t>ALZHEIMER’S DISEASE DIAGNOSIS USING</a:t>
            </a:r>
          </a:p>
        </p:txBody>
      </p:sp>
      <p:grpSp>
        <p:nvGrpSpPr>
          <p:cNvPr id="8" name="Group 8"/>
          <p:cNvGrpSpPr/>
          <p:nvPr/>
        </p:nvGrpSpPr>
        <p:grpSpPr>
          <a:xfrm>
            <a:off x="1028700" y="6291683"/>
            <a:ext cx="7572644" cy="992444"/>
            <a:chOff x="0" y="0"/>
            <a:chExt cx="10096859" cy="1323258"/>
          </a:xfrm>
        </p:grpSpPr>
        <p:grpSp>
          <p:nvGrpSpPr>
            <p:cNvPr id="9" name="Group 9"/>
            <p:cNvGrpSpPr/>
            <p:nvPr/>
          </p:nvGrpSpPr>
          <p:grpSpPr>
            <a:xfrm>
              <a:off x="0" y="0"/>
              <a:ext cx="10096859" cy="1323258"/>
              <a:chOff x="0" y="0"/>
              <a:chExt cx="2130605" cy="279229"/>
            </a:xfrm>
          </p:grpSpPr>
          <p:sp>
            <p:nvSpPr>
              <p:cNvPr id="10" name="Freeform 10"/>
              <p:cNvSpPr/>
              <p:nvPr/>
            </p:nvSpPr>
            <p:spPr>
              <a:xfrm>
                <a:off x="0" y="0"/>
                <a:ext cx="2130604" cy="279229"/>
              </a:xfrm>
              <a:custGeom>
                <a:avLst/>
                <a:gdLst/>
                <a:ahLst/>
                <a:cxnLst/>
                <a:rect l="l" t="t" r="r" b="b"/>
                <a:pathLst>
                  <a:path w="2130604" h="279229">
                    <a:moveTo>
                      <a:pt x="0" y="0"/>
                    </a:moveTo>
                    <a:lnTo>
                      <a:pt x="2130604" y="0"/>
                    </a:lnTo>
                    <a:lnTo>
                      <a:pt x="2130604" y="279229"/>
                    </a:lnTo>
                    <a:lnTo>
                      <a:pt x="0" y="279229"/>
                    </a:lnTo>
                    <a:close/>
                  </a:path>
                </a:pathLst>
              </a:custGeom>
              <a:solidFill>
                <a:srgbClr val="F8F5FF"/>
              </a:solidFill>
              <a:ln w="9525" cap="sq">
                <a:solidFill>
                  <a:srgbClr val="231076"/>
                </a:solidFill>
                <a:prstDash val="solid"/>
                <a:miter/>
              </a:ln>
            </p:spPr>
            <p:txBody>
              <a:bodyPr/>
              <a:lstStyle/>
              <a:p>
                <a:endParaRPr lang="en-ID"/>
              </a:p>
            </p:txBody>
          </p:sp>
          <p:sp>
            <p:nvSpPr>
              <p:cNvPr id="11" name="TextBox 11"/>
              <p:cNvSpPr txBox="1"/>
              <p:nvPr/>
            </p:nvSpPr>
            <p:spPr>
              <a:xfrm>
                <a:off x="0" y="-19050"/>
                <a:ext cx="2130605" cy="298279"/>
              </a:xfrm>
              <a:prstGeom prst="rect">
                <a:avLst/>
              </a:prstGeom>
            </p:spPr>
            <p:txBody>
              <a:bodyPr lIns="34560" tIns="34560" rIns="34560" bIns="34560" rtlCol="0" anchor="ctr"/>
              <a:lstStyle/>
              <a:p>
                <a:pPr algn="ctr">
                  <a:lnSpc>
                    <a:spcPts val="1161"/>
                  </a:lnSpc>
                </a:pPr>
                <a:endParaRPr/>
              </a:p>
            </p:txBody>
          </p:sp>
        </p:grpSp>
        <p:sp>
          <p:nvSpPr>
            <p:cNvPr id="12" name="TextBox 12"/>
            <p:cNvSpPr txBox="1"/>
            <p:nvPr/>
          </p:nvSpPr>
          <p:spPr>
            <a:xfrm>
              <a:off x="240472" y="94533"/>
              <a:ext cx="9670415" cy="1101725"/>
            </a:xfrm>
            <a:prstGeom prst="rect">
              <a:avLst/>
            </a:prstGeom>
          </p:spPr>
          <p:txBody>
            <a:bodyPr lIns="0" tIns="0" rIns="0" bIns="0" rtlCol="0" anchor="t">
              <a:spAutoFit/>
            </a:bodyPr>
            <a:lstStyle/>
            <a:p>
              <a:pPr>
                <a:lnSpc>
                  <a:spcPts val="3240"/>
                </a:lnSpc>
              </a:pPr>
              <a:r>
                <a:rPr lang="en-US" sz="2700">
                  <a:solidFill>
                    <a:srgbClr val="231076"/>
                  </a:solidFill>
                  <a:latin typeface="Fira Code"/>
                </a:rPr>
                <a:t>Angel Priscilla Salim - 2602055281</a:t>
              </a:r>
            </a:p>
            <a:p>
              <a:pPr marL="0" lvl="0" indent="0" algn="l">
                <a:lnSpc>
                  <a:spcPts val="3240"/>
                </a:lnSpc>
              </a:pPr>
              <a:r>
                <a:rPr lang="en-US" sz="2700">
                  <a:solidFill>
                    <a:srgbClr val="231076"/>
                  </a:solidFill>
                  <a:latin typeface="Fira Code"/>
                </a:rPr>
                <a:t>Winanda Hartadi - 2602117866</a:t>
              </a:r>
            </a:p>
          </p:txBody>
        </p:sp>
      </p:grpSp>
      <p:sp>
        <p:nvSpPr>
          <p:cNvPr id="13" name="TextBox 13"/>
          <p:cNvSpPr txBox="1"/>
          <p:nvPr/>
        </p:nvSpPr>
        <p:spPr>
          <a:xfrm>
            <a:off x="14506933" y="1076475"/>
            <a:ext cx="2752367" cy="319832"/>
          </a:xfrm>
          <a:prstGeom prst="rect">
            <a:avLst/>
          </a:prstGeom>
        </p:spPr>
        <p:txBody>
          <a:bodyPr lIns="0" tIns="0" rIns="0" bIns="0" rtlCol="0" anchor="t">
            <a:spAutoFit/>
          </a:bodyPr>
          <a:lstStyle/>
          <a:p>
            <a:pPr marL="0" lvl="0" indent="0" algn="r">
              <a:lnSpc>
                <a:spcPts val="2595"/>
              </a:lnSpc>
            </a:pPr>
            <a:r>
              <a:rPr lang="en-US" sz="2199">
                <a:solidFill>
                  <a:srgbClr val="231076"/>
                </a:solidFill>
                <a:latin typeface="Fira Code Bold"/>
              </a:rPr>
              <a:t>GROUP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8228708" y="3591324"/>
            <a:ext cx="9030592" cy="4751070"/>
          </a:xfrm>
          <a:prstGeom prst="rect">
            <a:avLst/>
          </a:prstGeom>
        </p:spPr>
        <p:txBody>
          <a:bodyPr lIns="0" tIns="0" rIns="0" bIns="0" rtlCol="0" anchor="t">
            <a:spAutoFit/>
          </a:bodyPr>
          <a:lstStyle/>
          <a:p>
            <a:pPr algn="r">
              <a:lnSpc>
                <a:spcPts val="3779"/>
              </a:lnSpc>
            </a:pPr>
            <a:r>
              <a:rPr lang="en-US" sz="2700">
                <a:solidFill>
                  <a:srgbClr val="0E0340"/>
                </a:solidFill>
                <a:latin typeface="Questrial"/>
              </a:rPr>
              <a:t>Convolutional neural networks (CNN) are a class of deep learning algorithms that have gained popularity recently, and emerged as effective tools for analyzing medical imaging data and diagnosing various diseases, including Alzheimer's Disease. CNN are particularly well-suited for image identification and classification tasks due to their ability to automatically learn hierarchical features from raw or unprocessed data. CNN architectures like ResNet50, ResNet152, DenseNet, and EfficientNetB7 have been successfully applied in medical imaging tasks.</a:t>
            </a:r>
          </a:p>
        </p:txBody>
      </p:sp>
      <p:sp>
        <p:nvSpPr>
          <p:cNvPr id="3" name="TextBox 3"/>
          <p:cNvSpPr txBox="1"/>
          <p:nvPr/>
        </p:nvSpPr>
        <p:spPr>
          <a:xfrm>
            <a:off x="6117355" y="1763712"/>
            <a:ext cx="11141945" cy="1642029"/>
          </a:xfrm>
          <a:prstGeom prst="rect">
            <a:avLst/>
          </a:prstGeom>
        </p:spPr>
        <p:txBody>
          <a:bodyPr lIns="0" tIns="0" rIns="0" bIns="0" rtlCol="0" anchor="t">
            <a:spAutoFit/>
          </a:bodyPr>
          <a:lstStyle/>
          <a:p>
            <a:pPr algn="r">
              <a:lnSpc>
                <a:spcPts val="13439"/>
              </a:lnSpc>
            </a:pPr>
            <a:r>
              <a:rPr lang="en-US" sz="9600">
                <a:solidFill>
                  <a:srgbClr val="0E0340"/>
                </a:solidFill>
                <a:latin typeface="Fira Code Bold"/>
              </a:rPr>
              <a:t>Introduction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4" name="TextBox 4"/>
          <p:cNvSpPr txBox="1"/>
          <p:nvPr/>
        </p:nvSpPr>
        <p:spPr>
          <a:xfrm>
            <a:off x="1028700" y="3586059"/>
            <a:ext cx="9517450" cy="4751070"/>
          </a:xfrm>
          <a:prstGeom prst="rect">
            <a:avLst/>
          </a:prstGeom>
        </p:spPr>
        <p:txBody>
          <a:bodyPr lIns="0" tIns="0" rIns="0" bIns="0" rtlCol="0" anchor="t">
            <a:spAutoFit/>
          </a:bodyPr>
          <a:lstStyle/>
          <a:p>
            <a:pPr>
              <a:lnSpc>
                <a:spcPts val="3779"/>
              </a:lnSpc>
            </a:pPr>
            <a:r>
              <a:rPr lang="en-US" sz="2700">
                <a:solidFill>
                  <a:srgbClr val="0E0340"/>
                </a:solidFill>
                <a:latin typeface="Questrial"/>
              </a:rPr>
              <a:t>In our research, we aim to compare the accuracy rates of these CNN-based architectures for early prediction of AD. By comparing their performance on benchmark datasets and clinical data, we seek to identify the most effective approach for AD diagnosis. The ultimate goal is to develop a reliable and efficient tool for early detection of AD, enabling timely intervention and personalized treatment strategies. Through our investigation, we contribute to advancing the field of machine learning-based diagnosis of AD and improving patient outcomes in clinical practice.</a:t>
            </a:r>
          </a:p>
        </p:txBody>
      </p:sp>
      <p:sp>
        <p:nvSpPr>
          <p:cNvPr id="5" name="TextBox 5"/>
          <p:cNvSpPr txBox="1"/>
          <p:nvPr/>
        </p:nvSpPr>
        <p:spPr>
          <a:xfrm>
            <a:off x="1028700" y="1768896"/>
            <a:ext cx="11141945" cy="1642029"/>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Introduction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grpSp>
        <p:nvGrpSpPr>
          <p:cNvPr id="2" name="Group 2"/>
          <p:cNvGrpSpPr/>
          <p:nvPr/>
        </p:nvGrpSpPr>
        <p:grpSpPr>
          <a:xfrm>
            <a:off x="-1378915" y="3921909"/>
            <a:ext cx="21045830" cy="2443182"/>
            <a:chOff x="0" y="0"/>
            <a:chExt cx="5542935" cy="643472"/>
          </a:xfrm>
        </p:grpSpPr>
        <p:sp>
          <p:nvSpPr>
            <p:cNvPr id="3" name="Freeform 3"/>
            <p:cNvSpPr/>
            <p:nvPr/>
          </p:nvSpPr>
          <p:spPr>
            <a:xfrm>
              <a:off x="0" y="0"/>
              <a:ext cx="5542935" cy="643472"/>
            </a:xfrm>
            <a:custGeom>
              <a:avLst/>
              <a:gdLst/>
              <a:ahLst/>
              <a:cxnLst/>
              <a:rect l="l" t="t" r="r" b="b"/>
              <a:pathLst>
                <a:path w="5542935" h="643472">
                  <a:moveTo>
                    <a:pt x="0" y="0"/>
                  </a:moveTo>
                  <a:lnTo>
                    <a:pt x="5542935" y="0"/>
                  </a:lnTo>
                  <a:lnTo>
                    <a:pt x="5542935" y="643472"/>
                  </a:lnTo>
                  <a:lnTo>
                    <a:pt x="0" y="643472"/>
                  </a:lnTo>
                  <a:close/>
                </a:path>
              </a:pathLst>
            </a:custGeom>
            <a:solidFill>
              <a:srgbClr val="8574D1"/>
            </a:solidFill>
          </p:spPr>
          <p:txBody>
            <a:bodyPr/>
            <a:lstStyle/>
            <a:p>
              <a:endParaRPr lang="en-ID"/>
            </a:p>
          </p:txBody>
        </p:sp>
        <p:sp>
          <p:nvSpPr>
            <p:cNvPr id="4" name="TextBox 4"/>
            <p:cNvSpPr txBox="1"/>
            <p:nvPr/>
          </p:nvSpPr>
          <p:spPr>
            <a:xfrm>
              <a:off x="0" y="-47625"/>
              <a:ext cx="5542935" cy="69109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16910" y="1782929"/>
            <a:ext cx="3031253" cy="1159688"/>
            <a:chOff x="0" y="0"/>
            <a:chExt cx="812800" cy="310959"/>
          </a:xfrm>
        </p:grpSpPr>
        <p:sp>
          <p:nvSpPr>
            <p:cNvPr id="6" name="Freeform 6"/>
            <p:cNvSpPr/>
            <p:nvPr/>
          </p:nvSpPr>
          <p:spPr>
            <a:xfrm>
              <a:off x="0" y="0"/>
              <a:ext cx="812800" cy="310959"/>
            </a:xfrm>
            <a:custGeom>
              <a:avLst/>
              <a:gdLst/>
              <a:ahLst/>
              <a:cxnLst/>
              <a:rect l="l" t="t" r="r" b="b"/>
              <a:pathLst>
                <a:path w="812800" h="310959">
                  <a:moveTo>
                    <a:pt x="0" y="0"/>
                  </a:moveTo>
                  <a:lnTo>
                    <a:pt x="812800" y="0"/>
                  </a:lnTo>
                  <a:lnTo>
                    <a:pt x="812800" y="310959"/>
                  </a:lnTo>
                  <a:lnTo>
                    <a:pt x="0" y="310959"/>
                  </a:lnTo>
                  <a:close/>
                </a:path>
              </a:pathLst>
            </a:custGeom>
            <a:solidFill>
              <a:srgbClr val="8574D1"/>
            </a:solidFill>
          </p:spPr>
          <p:txBody>
            <a:bodyPr/>
            <a:lstStyle/>
            <a:p>
              <a:endParaRPr lang="en-ID"/>
            </a:p>
          </p:txBody>
        </p:sp>
        <p:sp>
          <p:nvSpPr>
            <p:cNvPr id="7" name="TextBox 7"/>
            <p:cNvSpPr txBox="1"/>
            <p:nvPr/>
          </p:nvSpPr>
          <p:spPr>
            <a:xfrm>
              <a:off x="0" y="-57150"/>
              <a:ext cx="812800" cy="368109"/>
            </a:xfrm>
            <a:prstGeom prst="rect">
              <a:avLst/>
            </a:prstGeom>
          </p:spPr>
          <p:txBody>
            <a:bodyPr lIns="50800" tIns="50800" rIns="50800" bIns="50800" rtlCol="0" anchor="ctr"/>
            <a:lstStyle/>
            <a:p>
              <a:pPr algn="ctr">
                <a:lnSpc>
                  <a:spcPts val="3779"/>
                </a:lnSpc>
              </a:pPr>
              <a:r>
                <a:rPr lang="en-US" sz="2700">
                  <a:solidFill>
                    <a:srgbClr val="FFFFFF"/>
                  </a:solidFill>
                  <a:latin typeface="Fira Code Ultra-Bold"/>
                </a:rPr>
                <a:t>Data Collection</a:t>
              </a:r>
            </a:p>
          </p:txBody>
        </p:sp>
      </p:grpSp>
      <p:sp>
        <p:nvSpPr>
          <p:cNvPr id="8" name="TextBox 8"/>
          <p:cNvSpPr txBox="1"/>
          <p:nvPr/>
        </p:nvSpPr>
        <p:spPr>
          <a:xfrm>
            <a:off x="1034794" y="4280115"/>
            <a:ext cx="16218413" cy="1651635"/>
          </a:xfrm>
          <a:prstGeom prst="rect">
            <a:avLst/>
          </a:prstGeom>
        </p:spPr>
        <p:txBody>
          <a:bodyPr lIns="0" tIns="0" rIns="0" bIns="0" rtlCol="0" anchor="t">
            <a:spAutoFit/>
          </a:bodyPr>
          <a:lstStyle/>
          <a:p>
            <a:pPr algn="ctr">
              <a:lnSpc>
                <a:spcPts val="13439"/>
              </a:lnSpc>
            </a:pPr>
            <a:r>
              <a:rPr lang="en-US" sz="9600">
                <a:solidFill>
                  <a:srgbClr val="FFFFFF"/>
                </a:solidFill>
                <a:latin typeface="TT Chocolates Bold"/>
              </a:rPr>
              <a:t>Workflow Method</a:t>
            </a:r>
          </a:p>
        </p:txBody>
      </p:sp>
      <p:sp>
        <p:nvSpPr>
          <p:cNvPr id="9" name="AutoShape 9"/>
          <p:cNvSpPr/>
          <p:nvPr/>
        </p:nvSpPr>
        <p:spPr>
          <a:xfrm flipH="1" flipV="1">
            <a:off x="2832536" y="2942616"/>
            <a:ext cx="0" cy="1426072"/>
          </a:xfrm>
          <a:prstGeom prst="line">
            <a:avLst/>
          </a:prstGeom>
          <a:ln w="38100" cap="flat">
            <a:solidFill>
              <a:srgbClr val="8574D1"/>
            </a:solidFill>
            <a:prstDash val="solid"/>
            <a:headEnd type="oval" w="lg" len="lg"/>
            <a:tailEnd type="oval" w="lg" len="lg"/>
          </a:ln>
        </p:spPr>
        <p:txBody>
          <a:bodyPr/>
          <a:lstStyle/>
          <a:p>
            <a:endParaRPr lang="en-ID"/>
          </a:p>
        </p:txBody>
      </p:sp>
      <p:grpSp>
        <p:nvGrpSpPr>
          <p:cNvPr id="10" name="Group 10"/>
          <p:cNvGrpSpPr/>
          <p:nvPr/>
        </p:nvGrpSpPr>
        <p:grpSpPr>
          <a:xfrm>
            <a:off x="6205538" y="1259701"/>
            <a:ext cx="4745753" cy="1635938"/>
            <a:chOff x="0" y="0"/>
            <a:chExt cx="1272526" cy="438660"/>
          </a:xfrm>
        </p:grpSpPr>
        <p:sp>
          <p:nvSpPr>
            <p:cNvPr id="11" name="Freeform 11"/>
            <p:cNvSpPr/>
            <p:nvPr/>
          </p:nvSpPr>
          <p:spPr>
            <a:xfrm>
              <a:off x="0" y="0"/>
              <a:ext cx="1272526" cy="438660"/>
            </a:xfrm>
            <a:custGeom>
              <a:avLst/>
              <a:gdLst/>
              <a:ahLst/>
              <a:cxnLst/>
              <a:rect l="l" t="t" r="r" b="b"/>
              <a:pathLst>
                <a:path w="1272526" h="438660">
                  <a:moveTo>
                    <a:pt x="0" y="0"/>
                  </a:moveTo>
                  <a:lnTo>
                    <a:pt x="1272526" y="0"/>
                  </a:lnTo>
                  <a:lnTo>
                    <a:pt x="1272526" y="438660"/>
                  </a:lnTo>
                  <a:lnTo>
                    <a:pt x="0" y="438660"/>
                  </a:lnTo>
                  <a:close/>
                </a:path>
              </a:pathLst>
            </a:custGeom>
            <a:solidFill>
              <a:srgbClr val="8574D1"/>
            </a:solidFill>
          </p:spPr>
          <p:txBody>
            <a:bodyPr/>
            <a:lstStyle/>
            <a:p>
              <a:endParaRPr lang="en-ID"/>
            </a:p>
          </p:txBody>
        </p:sp>
        <p:sp>
          <p:nvSpPr>
            <p:cNvPr id="12" name="TextBox 12"/>
            <p:cNvSpPr txBox="1"/>
            <p:nvPr/>
          </p:nvSpPr>
          <p:spPr>
            <a:xfrm>
              <a:off x="0" y="-57150"/>
              <a:ext cx="1272526" cy="495810"/>
            </a:xfrm>
            <a:prstGeom prst="rect">
              <a:avLst/>
            </a:prstGeom>
          </p:spPr>
          <p:txBody>
            <a:bodyPr lIns="50800" tIns="50800" rIns="50800" bIns="50800" rtlCol="0" anchor="ctr"/>
            <a:lstStyle/>
            <a:p>
              <a:pPr algn="ctr">
                <a:lnSpc>
                  <a:spcPts val="3779"/>
                </a:lnSpc>
              </a:pPr>
              <a:r>
                <a:rPr lang="en-US" sz="2700">
                  <a:solidFill>
                    <a:srgbClr val="FFFFFF"/>
                  </a:solidFill>
                  <a:latin typeface="Fira Code Ultra-Bold"/>
                </a:rPr>
                <a:t>Implementation of</a:t>
              </a:r>
            </a:p>
            <a:p>
              <a:pPr algn="ctr">
                <a:lnSpc>
                  <a:spcPts val="3779"/>
                </a:lnSpc>
              </a:pPr>
              <a:r>
                <a:rPr lang="en-US" sz="2700">
                  <a:solidFill>
                    <a:srgbClr val="FFFFFF"/>
                  </a:solidFill>
                  <a:latin typeface="Fira Code Ultra-Bold"/>
                </a:rPr>
                <a:t>Machine Learning Methods</a:t>
              </a:r>
            </a:p>
          </p:txBody>
        </p:sp>
      </p:grpSp>
      <p:sp>
        <p:nvSpPr>
          <p:cNvPr id="13" name="AutoShape 13"/>
          <p:cNvSpPr/>
          <p:nvPr/>
        </p:nvSpPr>
        <p:spPr>
          <a:xfrm flipH="1" flipV="1">
            <a:off x="8578414" y="2895638"/>
            <a:ext cx="0" cy="1337299"/>
          </a:xfrm>
          <a:prstGeom prst="line">
            <a:avLst/>
          </a:prstGeom>
          <a:ln w="38100" cap="flat">
            <a:solidFill>
              <a:srgbClr val="8574D1"/>
            </a:solidFill>
            <a:prstDash val="solid"/>
            <a:headEnd type="oval" w="lg" len="lg"/>
            <a:tailEnd type="oval" w="lg" len="lg"/>
          </a:ln>
        </p:spPr>
        <p:txBody>
          <a:bodyPr/>
          <a:lstStyle/>
          <a:p>
            <a:endParaRPr lang="en-ID"/>
          </a:p>
        </p:txBody>
      </p:sp>
      <p:grpSp>
        <p:nvGrpSpPr>
          <p:cNvPr id="14" name="Group 14"/>
          <p:cNvGrpSpPr/>
          <p:nvPr/>
        </p:nvGrpSpPr>
        <p:grpSpPr>
          <a:xfrm>
            <a:off x="10029171" y="7660491"/>
            <a:ext cx="3393203" cy="1159688"/>
            <a:chOff x="0" y="0"/>
            <a:chExt cx="909853" cy="310959"/>
          </a:xfrm>
        </p:grpSpPr>
        <p:sp>
          <p:nvSpPr>
            <p:cNvPr id="15" name="Freeform 15"/>
            <p:cNvSpPr/>
            <p:nvPr/>
          </p:nvSpPr>
          <p:spPr>
            <a:xfrm>
              <a:off x="0" y="0"/>
              <a:ext cx="909853" cy="310959"/>
            </a:xfrm>
            <a:custGeom>
              <a:avLst/>
              <a:gdLst/>
              <a:ahLst/>
              <a:cxnLst/>
              <a:rect l="l" t="t" r="r" b="b"/>
              <a:pathLst>
                <a:path w="909853" h="310959">
                  <a:moveTo>
                    <a:pt x="0" y="0"/>
                  </a:moveTo>
                  <a:lnTo>
                    <a:pt x="909853" y="0"/>
                  </a:lnTo>
                  <a:lnTo>
                    <a:pt x="909853" y="310959"/>
                  </a:lnTo>
                  <a:lnTo>
                    <a:pt x="0" y="310959"/>
                  </a:lnTo>
                  <a:close/>
                </a:path>
              </a:pathLst>
            </a:custGeom>
            <a:solidFill>
              <a:srgbClr val="8574D1"/>
            </a:solidFill>
          </p:spPr>
          <p:txBody>
            <a:bodyPr/>
            <a:lstStyle/>
            <a:p>
              <a:endParaRPr lang="en-ID"/>
            </a:p>
          </p:txBody>
        </p:sp>
        <p:sp>
          <p:nvSpPr>
            <p:cNvPr id="16" name="TextBox 16"/>
            <p:cNvSpPr txBox="1"/>
            <p:nvPr/>
          </p:nvSpPr>
          <p:spPr>
            <a:xfrm>
              <a:off x="0" y="-57150"/>
              <a:ext cx="909853" cy="368109"/>
            </a:xfrm>
            <a:prstGeom prst="rect">
              <a:avLst/>
            </a:prstGeom>
          </p:spPr>
          <p:txBody>
            <a:bodyPr lIns="50800" tIns="50800" rIns="50800" bIns="50800" rtlCol="0" anchor="ctr"/>
            <a:lstStyle/>
            <a:p>
              <a:pPr algn="ctr">
                <a:lnSpc>
                  <a:spcPts val="3779"/>
                </a:lnSpc>
              </a:pPr>
              <a:r>
                <a:rPr lang="en-US" sz="2700">
                  <a:solidFill>
                    <a:srgbClr val="FFFFFF"/>
                  </a:solidFill>
                  <a:latin typeface="Fira Code Ultra-Bold"/>
                </a:rPr>
                <a:t>MRI Image Classification</a:t>
              </a:r>
            </a:p>
          </p:txBody>
        </p:sp>
      </p:grpSp>
      <p:sp>
        <p:nvSpPr>
          <p:cNvPr id="17" name="AutoShape 17"/>
          <p:cNvSpPr/>
          <p:nvPr/>
        </p:nvSpPr>
        <p:spPr>
          <a:xfrm flipV="1">
            <a:off x="11725772" y="6169875"/>
            <a:ext cx="0" cy="1490617"/>
          </a:xfrm>
          <a:prstGeom prst="line">
            <a:avLst/>
          </a:prstGeom>
          <a:ln w="38100" cap="flat">
            <a:solidFill>
              <a:srgbClr val="8574D1"/>
            </a:solidFill>
            <a:prstDash val="solid"/>
            <a:headEnd type="oval" w="lg" len="lg"/>
            <a:tailEnd type="oval" w="lg" len="lg"/>
          </a:ln>
        </p:spPr>
        <p:txBody>
          <a:bodyPr/>
          <a:lstStyle/>
          <a:p>
            <a:endParaRPr lang="en-ID"/>
          </a:p>
        </p:txBody>
      </p:sp>
      <p:grpSp>
        <p:nvGrpSpPr>
          <p:cNvPr id="18" name="Group 18"/>
          <p:cNvGrpSpPr/>
          <p:nvPr/>
        </p:nvGrpSpPr>
        <p:grpSpPr>
          <a:xfrm>
            <a:off x="12805054" y="1782929"/>
            <a:ext cx="4136153" cy="1159688"/>
            <a:chOff x="0" y="0"/>
            <a:chExt cx="1109068" cy="310959"/>
          </a:xfrm>
        </p:grpSpPr>
        <p:sp>
          <p:nvSpPr>
            <p:cNvPr id="19" name="Freeform 19"/>
            <p:cNvSpPr/>
            <p:nvPr/>
          </p:nvSpPr>
          <p:spPr>
            <a:xfrm>
              <a:off x="0" y="0"/>
              <a:ext cx="1109068" cy="310959"/>
            </a:xfrm>
            <a:custGeom>
              <a:avLst/>
              <a:gdLst/>
              <a:ahLst/>
              <a:cxnLst/>
              <a:rect l="l" t="t" r="r" b="b"/>
              <a:pathLst>
                <a:path w="1109068" h="310959">
                  <a:moveTo>
                    <a:pt x="0" y="0"/>
                  </a:moveTo>
                  <a:lnTo>
                    <a:pt x="1109068" y="0"/>
                  </a:lnTo>
                  <a:lnTo>
                    <a:pt x="1109068" y="310959"/>
                  </a:lnTo>
                  <a:lnTo>
                    <a:pt x="0" y="310959"/>
                  </a:lnTo>
                  <a:close/>
                </a:path>
              </a:pathLst>
            </a:custGeom>
            <a:solidFill>
              <a:srgbClr val="8574D1"/>
            </a:solidFill>
          </p:spPr>
          <p:txBody>
            <a:bodyPr/>
            <a:lstStyle/>
            <a:p>
              <a:endParaRPr lang="en-ID"/>
            </a:p>
          </p:txBody>
        </p:sp>
        <p:sp>
          <p:nvSpPr>
            <p:cNvPr id="20" name="TextBox 20"/>
            <p:cNvSpPr txBox="1"/>
            <p:nvPr/>
          </p:nvSpPr>
          <p:spPr>
            <a:xfrm>
              <a:off x="0" y="-57150"/>
              <a:ext cx="1109068" cy="368109"/>
            </a:xfrm>
            <a:prstGeom prst="rect">
              <a:avLst/>
            </a:prstGeom>
          </p:spPr>
          <p:txBody>
            <a:bodyPr lIns="50800" tIns="50800" rIns="50800" bIns="50800" rtlCol="0" anchor="ctr"/>
            <a:lstStyle/>
            <a:p>
              <a:pPr algn="ctr">
                <a:lnSpc>
                  <a:spcPts val="3779"/>
                </a:lnSpc>
              </a:pPr>
              <a:r>
                <a:rPr lang="en-US" sz="2700">
                  <a:solidFill>
                    <a:srgbClr val="FFFFFF"/>
                  </a:solidFill>
                  <a:latin typeface="Fira Code Bold"/>
                </a:rPr>
                <a:t>Performance Evaluation</a:t>
              </a:r>
            </a:p>
          </p:txBody>
        </p:sp>
      </p:grpSp>
      <p:sp>
        <p:nvSpPr>
          <p:cNvPr id="21" name="AutoShape 21"/>
          <p:cNvSpPr/>
          <p:nvPr/>
        </p:nvSpPr>
        <p:spPr>
          <a:xfrm flipV="1">
            <a:off x="14873130" y="2942616"/>
            <a:ext cx="0" cy="1290321"/>
          </a:xfrm>
          <a:prstGeom prst="line">
            <a:avLst/>
          </a:prstGeom>
          <a:ln w="38100" cap="flat">
            <a:solidFill>
              <a:srgbClr val="8574D1"/>
            </a:solidFill>
            <a:prstDash val="solid"/>
            <a:headEnd type="oval" w="lg" len="lg"/>
            <a:tailEnd type="oval" w="lg" len="lg"/>
          </a:ln>
        </p:spPr>
        <p:txBody>
          <a:bodyPr/>
          <a:lstStyle/>
          <a:p>
            <a:endParaRPr lang="en-ID"/>
          </a:p>
        </p:txBody>
      </p:sp>
      <p:grpSp>
        <p:nvGrpSpPr>
          <p:cNvPr id="22" name="Group 22"/>
          <p:cNvGrpSpPr/>
          <p:nvPr/>
        </p:nvGrpSpPr>
        <p:grpSpPr>
          <a:xfrm>
            <a:off x="4008874" y="7660491"/>
            <a:ext cx="3393203" cy="1159688"/>
            <a:chOff x="0" y="0"/>
            <a:chExt cx="909853" cy="310959"/>
          </a:xfrm>
        </p:grpSpPr>
        <p:sp>
          <p:nvSpPr>
            <p:cNvPr id="23" name="Freeform 23"/>
            <p:cNvSpPr/>
            <p:nvPr/>
          </p:nvSpPr>
          <p:spPr>
            <a:xfrm>
              <a:off x="0" y="0"/>
              <a:ext cx="909853" cy="310959"/>
            </a:xfrm>
            <a:custGeom>
              <a:avLst/>
              <a:gdLst/>
              <a:ahLst/>
              <a:cxnLst/>
              <a:rect l="l" t="t" r="r" b="b"/>
              <a:pathLst>
                <a:path w="909853" h="310959">
                  <a:moveTo>
                    <a:pt x="0" y="0"/>
                  </a:moveTo>
                  <a:lnTo>
                    <a:pt x="909853" y="0"/>
                  </a:lnTo>
                  <a:lnTo>
                    <a:pt x="909853" y="310959"/>
                  </a:lnTo>
                  <a:lnTo>
                    <a:pt x="0" y="310959"/>
                  </a:lnTo>
                  <a:close/>
                </a:path>
              </a:pathLst>
            </a:custGeom>
            <a:solidFill>
              <a:srgbClr val="8574D1"/>
            </a:solidFill>
          </p:spPr>
          <p:txBody>
            <a:bodyPr/>
            <a:lstStyle/>
            <a:p>
              <a:endParaRPr lang="en-ID"/>
            </a:p>
          </p:txBody>
        </p:sp>
        <p:sp>
          <p:nvSpPr>
            <p:cNvPr id="24" name="TextBox 24"/>
            <p:cNvSpPr txBox="1"/>
            <p:nvPr/>
          </p:nvSpPr>
          <p:spPr>
            <a:xfrm>
              <a:off x="0" y="-57150"/>
              <a:ext cx="909853" cy="368109"/>
            </a:xfrm>
            <a:prstGeom prst="rect">
              <a:avLst/>
            </a:prstGeom>
          </p:spPr>
          <p:txBody>
            <a:bodyPr lIns="50800" tIns="50800" rIns="50800" bIns="50800" rtlCol="0" anchor="ctr"/>
            <a:lstStyle/>
            <a:p>
              <a:pPr algn="ctr">
                <a:lnSpc>
                  <a:spcPts val="3779"/>
                </a:lnSpc>
              </a:pPr>
              <a:r>
                <a:rPr lang="en-US" sz="2700">
                  <a:solidFill>
                    <a:srgbClr val="FFFFFF"/>
                  </a:solidFill>
                  <a:latin typeface="Fira Code Ultra-Bold"/>
                </a:rPr>
                <a:t>Data Pre-processing</a:t>
              </a:r>
            </a:p>
          </p:txBody>
        </p:sp>
      </p:grpSp>
      <p:sp>
        <p:nvSpPr>
          <p:cNvPr id="25" name="AutoShape 25"/>
          <p:cNvSpPr/>
          <p:nvPr/>
        </p:nvSpPr>
        <p:spPr>
          <a:xfrm flipH="1" flipV="1">
            <a:off x="5705475" y="6169875"/>
            <a:ext cx="0" cy="1490617"/>
          </a:xfrm>
          <a:prstGeom prst="line">
            <a:avLst/>
          </a:prstGeom>
          <a:ln w="38100" cap="flat">
            <a:solidFill>
              <a:srgbClr val="8574D1"/>
            </a:solidFill>
            <a:prstDash val="solid"/>
            <a:headEnd type="oval" w="lg" len="lg"/>
            <a:tailEnd type="oval" w="lg" len="lg"/>
          </a:ln>
        </p:spPr>
        <p:txBody>
          <a:bodyPr/>
          <a:lstStyle/>
          <a:p>
            <a:endParaRPr lang="en-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1028700" y="847806"/>
            <a:ext cx="10043297" cy="1642029"/>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Code</a:t>
            </a:r>
          </a:p>
        </p:txBody>
      </p:sp>
      <p:sp>
        <p:nvSpPr>
          <p:cNvPr id="8" name="TextBox 8"/>
          <p:cNvSpPr txBox="1"/>
          <p:nvPr/>
        </p:nvSpPr>
        <p:spPr>
          <a:xfrm>
            <a:off x="1028700" y="2710431"/>
            <a:ext cx="17259300" cy="2110725"/>
          </a:xfrm>
          <a:prstGeom prst="rect">
            <a:avLst/>
          </a:prstGeom>
        </p:spPr>
        <p:txBody>
          <a:bodyPr lIns="0" tIns="0" rIns="0" bIns="0" rtlCol="0" anchor="t">
            <a:spAutoFit/>
          </a:bodyPr>
          <a:lstStyle/>
          <a:p>
            <a:pPr>
              <a:lnSpc>
                <a:spcPts val="2800"/>
              </a:lnSpc>
              <a:spcBef>
                <a:spcPct val="0"/>
              </a:spcBef>
            </a:pPr>
            <a:r>
              <a:rPr lang="en-US" sz="2000">
                <a:solidFill>
                  <a:srgbClr val="0E0340"/>
                </a:solidFill>
                <a:latin typeface="Fira Code Light"/>
              </a:rPr>
              <a:t>import numpy as np</a:t>
            </a:r>
          </a:p>
          <a:p>
            <a:pPr>
              <a:lnSpc>
                <a:spcPts val="2800"/>
              </a:lnSpc>
              <a:spcBef>
                <a:spcPct val="0"/>
              </a:spcBef>
            </a:pPr>
            <a:r>
              <a:rPr lang="en-US" sz="2000">
                <a:solidFill>
                  <a:srgbClr val="0E0340"/>
                </a:solidFill>
                <a:latin typeface="Fira Code Light"/>
              </a:rPr>
              <a:t>from tensorflow.python.keras import layers</a:t>
            </a:r>
          </a:p>
          <a:p>
            <a:pPr>
              <a:lnSpc>
                <a:spcPts val="2800"/>
              </a:lnSpc>
              <a:spcBef>
                <a:spcPct val="0"/>
              </a:spcBef>
            </a:pPr>
            <a:r>
              <a:rPr lang="en-US" sz="2000">
                <a:solidFill>
                  <a:srgbClr val="0E0340"/>
                </a:solidFill>
                <a:latin typeface="Fira Code Light"/>
              </a:rPr>
              <a:t>from tensorflow.python.keras.layers import Input, Add, Dense, Activation, ZeroPadding2D, Flatten, Conv2D, AveragePooling2D, MaxPooling2D, GlobalMaxPooling2D</a:t>
            </a:r>
          </a:p>
          <a:p>
            <a:pPr>
              <a:lnSpc>
                <a:spcPts val="2800"/>
              </a:lnSpc>
              <a:spcBef>
                <a:spcPct val="0"/>
              </a:spcBef>
            </a:pPr>
            <a:r>
              <a:rPr lang="en-US" sz="2000">
                <a:solidFill>
                  <a:srgbClr val="0E0340"/>
                </a:solidFill>
                <a:latin typeface="Fira Code Light"/>
              </a:rPr>
              <a:t>from tensorflow.python.keras.models import Model, load_model</a:t>
            </a:r>
          </a:p>
          <a:p>
            <a:pPr>
              <a:lnSpc>
                <a:spcPts val="2800"/>
              </a:lnSpc>
              <a:spcBef>
                <a:spcPct val="0"/>
              </a:spcBef>
            </a:pPr>
            <a:r>
              <a:rPr lang="en-US" sz="2000">
                <a:solidFill>
                  <a:srgbClr val="0E0340"/>
                </a:solidFill>
                <a:latin typeface="Fira Code Light"/>
              </a:rPr>
              <a:t>from tensorflow.python.keras.initializers import glorot_uniform</a:t>
            </a:r>
          </a:p>
        </p:txBody>
      </p:sp>
      <p:sp>
        <p:nvSpPr>
          <p:cNvPr id="9" name="TextBox 9"/>
          <p:cNvSpPr txBox="1"/>
          <p:nvPr/>
        </p:nvSpPr>
        <p:spPr>
          <a:xfrm>
            <a:off x="1028700" y="5805223"/>
            <a:ext cx="17259300" cy="1406092"/>
          </a:xfrm>
          <a:prstGeom prst="rect">
            <a:avLst/>
          </a:prstGeom>
        </p:spPr>
        <p:txBody>
          <a:bodyPr lIns="0" tIns="0" rIns="0" bIns="0" rtlCol="0" anchor="t">
            <a:spAutoFit/>
          </a:bodyPr>
          <a:lstStyle/>
          <a:p>
            <a:pPr>
              <a:lnSpc>
                <a:spcPts val="2800"/>
              </a:lnSpc>
              <a:spcBef>
                <a:spcPct val="0"/>
              </a:spcBef>
            </a:pPr>
            <a:r>
              <a:rPr lang="en-US" sz="2000">
                <a:solidFill>
                  <a:srgbClr val="0E0340"/>
                </a:solidFill>
                <a:latin typeface="Fira Code Bold"/>
              </a:rPr>
              <a:t>Import Statements: Brings in necessary libraries:</a:t>
            </a:r>
          </a:p>
          <a:p>
            <a:pPr>
              <a:lnSpc>
                <a:spcPts val="2800"/>
              </a:lnSpc>
              <a:spcBef>
                <a:spcPct val="0"/>
              </a:spcBef>
            </a:pPr>
            <a:r>
              <a:rPr lang="en-US" sz="2000">
                <a:solidFill>
                  <a:srgbClr val="0E0340"/>
                </a:solidFill>
                <a:latin typeface="Fira Code Bold"/>
              </a:rPr>
              <a:t>numpy: For numerical and array operations.</a:t>
            </a:r>
          </a:p>
          <a:p>
            <a:pPr>
              <a:lnSpc>
                <a:spcPts val="2800"/>
              </a:lnSpc>
              <a:spcBef>
                <a:spcPct val="0"/>
              </a:spcBef>
            </a:pPr>
            <a:r>
              <a:rPr lang="en-US" sz="2000">
                <a:solidFill>
                  <a:srgbClr val="0E0340"/>
                </a:solidFill>
                <a:latin typeface="Fira Code Bold"/>
              </a:rPr>
              <a:t>tensorflow.python.keras...: Access to layers and components for building neural networks from the TensorFlow/Keras framework.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7" name="Freeform 7"/>
          <p:cNvSpPr/>
          <p:nvPr/>
        </p:nvSpPr>
        <p:spPr>
          <a:xfrm>
            <a:off x="192355" y="730568"/>
            <a:ext cx="17665605" cy="7179821"/>
          </a:xfrm>
          <a:custGeom>
            <a:avLst/>
            <a:gdLst/>
            <a:ahLst/>
            <a:cxnLst/>
            <a:rect l="l" t="t" r="r" b="b"/>
            <a:pathLst>
              <a:path w="17665605" h="7179821">
                <a:moveTo>
                  <a:pt x="0" y="0"/>
                </a:moveTo>
                <a:lnTo>
                  <a:pt x="17665605" y="0"/>
                </a:lnTo>
                <a:lnTo>
                  <a:pt x="17665605" y="7179820"/>
                </a:lnTo>
                <a:lnTo>
                  <a:pt x="0" y="7179820"/>
                </a:lnTo>
                <a:lnTo>
                  <a:pt x="0" y="0"/>
                </a:lnTo>
                <a:close/>
              </a:path>
            </a:pathLst>
          </a:custGeom>
          <a:blipFill>
            <a:blip r:embed="rId2"/>
            <a:stretch>
              <a:fillRect/>
            </a:stretch>
          </a:blipFill>
        </p:spPr>
        <p:txBody>
          <a:bodyPr/>
          <a:lstStyle/>
          <a:p>
            <a:endParaRPr lang="en-ID"/>
          </a:p>
        </p:txBody>
      </p:sp>
      <p:sp>
        <p:nvSpPr>
          <p:cNvPr id="8" name="TextBox 8"/>
          <p:cNvSpPr txBox="1"/>
          <p:nvPr/>
        </p:nvSpPr>
        <p:spPr>
          <a:xfrm>
            <a:off x="192355" y="8353284"/>
            <a:ext cx="18095645" cy="1758409"/>
          </a:xfrm>
          <a:prstGeom prst="rect">
            <a:avLst/>
          </a:prstGeom>
        </p:spPr>
        <p:txBody>
          <a:bodyPr lIns="0" tIns="0" rIns="0" bIns="0" rtlCol="0" anchor="t">
            <a:spAutoFit/>
          </a:bodyPr>
          <a:lstStyle/>
          <a:p>
            <a:pPr marL="431801" lvl="1" indent="-215900">
              <a:lnSpc>
                <a:spcPts val="2800"/>
              </a:lnSpc>
              <a:spcBef>
                <a:spcPct val="0"/>
              </a:spcBef>
              <a:buFont typeface="Arial"/>
              <a:buChar char="•"/>
            </a:pPr>
            <a:r>
              <a:rPr lang="en-US" sz="2000">
                <a:solidFill>
                  <a:srgbClr val="0E0340"/>
                </a:solidFill>
                <a:latin typeface="Fira Code Bold"/>
              </a:rPr>
              <a:t>Identity Block ( identity_block)</a:t>
            </a:r>
          </a:p>
          <a:p>
            <a:pPr marL="863601" lvl="2" indent="-287867">
              <a:lnSpc>
                <a:spcPts val="2800"/>
              </a:lnSpc>
              <a:spcBef>
                <a:spcPct val="0"/>
              </a:spcBef>
              <a:buFont typeface="Arial"/>
              <a:buChar char="⚬"/>
            </a:pPr>
            <a:r>
              <a:rPr lang="en-US" sz="2000">
                <a:solidFill>
                  <a:srgbClr val="0E0340"/>
                </a:solidFill>
                <a:latin typeface="Fira Code Bold"/>
              </a:rPr>
              <a:t>Core building block of ResNet architectures.</a:t>
            </a:r>
          </a:p>
          <a:p>
            <a:pPr marL="863601" lvl="2" indent="-287867">
              <a:lnSpc>
                <a:spcPts val="2800"/>
              </a:lnSpc>
              <a:spcBef>
                <a:spcPct val="0"/>
              </a:spcBef>
              <a:buFont typeface="Arial"/>
              <a:buChar char="⚬"/>
            </a:pPr>
            <a:r>
              <a:rPr lang="en-US" sz="2000">
                <a:solidFill>
                  <a:srgbClr val="0E0340"/>
                </a:solidFill>
                <a:latin typeface="Fira Code Bold"/>
              </a:rPr>
              <a:t>Implements "skip connections" where the input is added to the output of a series of convolutions. This helps with gradient flow in very deep networks.</a:t>
            </a:r>
          </a:p>
          <a:p>
            <a:pPr>
              <a:lnSpc>
                <a:spcPts val="2800"/>
              </a:lnSpc>
              <a:spcBef>
                <a:spcPct val="0"/>
              </a:spcBef>
            </a:pPr>
            <a:endParaRPr lang="en-US" sz="2000">
              <a:solidFill>
                <a:srgbClr val="0E0340"/>
              </a:solidFill>
              <a:latin typeface="Fira Code Bold"/>
            </a:endParaRPr>
          </a:p>
        </p:txBody>
      </p:sp>
      <p:sp>
        <p:nvSpPr>
          <p:cNvPr id="9" name="TextBox 9"/>
          <p:cNvSpPr txBox="1"/>
          <p:nvPr/>
        </p:nvSpPr>
        <p:spPr>
          <a:xfrm>
            <a:off x="13266351" y="821640"/>
            <a:ext cx="10043297" cy="1642029"/>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7" name="Freeform 7"/>
          <p:cNvSpPr/>
          <p:nvPr/>
        </p:nvSpPr>
        <p:spPr>
          <a:xfrm>
            <a:off x="378209" y="684523"/>
            <a:ext cx="17541166" cy="6780451"/>
          </a:xfrm>
          <a:custGeom>
            <a:avLst/>
            <a:gdLst/>
            <a:ahLst/>
            <a:cxnLst/>
            <a:rect l="l" t="t" r="r" b="b"/>
            <a:pathLst>
              <a:path w="17541166" h="6780451">
                <a:moveTo>
                  <a:pt x="0" y="0"/>
                </a:moveTo>
                <a:lnTo>
                  <a:pt x="17541166" y="0"/>
                </a:lnTo>
                <a:lnTo>
                  <a:pt x="17541166" y="6780451"/>
                </a:lnTo>
                <a:lnTo>
                  <a:pt x="0" y="6780451"/>
                </a:lnTo>
                <a:lnTo>
                  <a:pt x="0" y="0"/>
                </a:lnTo>
                <a:close/>
              </a:path>
            </a:pathLst>
          </a:custGeom>
          <a:blipFill>
            <a:blip r:embed="rId2"/>
            <a:stretch>
              <a:fillRect/>
            </a:stretch>
          </a:blipFill>
        </p:spPr>
        <p:txBody>
          <a:bodyPr/>
          <a:lstStyle/>
          <a:p>
            <a:endParaRPr lang="en-ID"/>
          </a:p>
        </p:txBody>
      </p:sp>
      <p:sp>
        <p:nvSpPr>
          <p:cNvPr id="8" name="TextBox 8"/>
          <p:cNvSpPr txBox="1"/>
          <p:nvPr/>
        </p:nvSpPr>
        <p:spPr>
          <a:xfrm>
            <a:off x="13266351" y="821640"/>
            <a:ext cx="10043297" cy="1642029"/>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Code</a:t>
            </a:r>
          </a:p>
        </p:txBody>
      </p:sp>
      <p:sp>
        <p:nvSpPr>
          <p:cNvPr id="9" name="TextBox 9"/>
          <p:cNvSpPr txBox="1"/>
          <p:nvPr/>
        </p:nvSpPr>
        <p:spPr>
          <a:xfrm>
            <a:off x="1555109" y="8170689"/>
            <a:ext cx="15365285" cy="1406092"/>
          </a:xfrm>
          <a:prstGeom prst="rect">
            <a:avLst/>
          </a:prstGeom>
        </p:spPr>
        <p:txBody>
          <a:bodyPr lIns="0" tIns="0" rIns="0" bIns="0" rtlCol="0" anchor="t">
            <a:spAutoFit/>
          </a:bodyPr>
          <a:lstStyle/>
          <a:p>
            <a:pPr>
              <a:lnSpc>
                <a:spcPts val="2800"/>
              </a:lnSpc>
            </a:pPr>
            <a:r>
              <a:rPr lang="en-US" sz="2000">
                <a:solidFill>
                  <a:srgbClr val="0E0340"/>
                </a:solidFill>
                <a:latin typeface="Fira Code Bold"/>
              </a:rPr>
              <a:t>Convolutional Block ( convolutional_block)</a:t>
            </a:r>
          </a:p>
          <a:p>
            <a:pPr marL="431801" lvl="1" indent="-215900">
              <a:lnSpc>
                <a:spcPts val="2800"/>
              </a:lnSpc>
              <a:buFont typeface="Arial"/>
              <a:buChar char="•"/>
            </a:pPr>
            <a:r>
              <a:rPr lang="en-US" sz="2000">
                <a:solidFill>
                  <a:srgbClr val="0E0340"/>
                </a:solidFill>
                <a:latin typeface="Fira Code Bold"/>
              </a:rPr>
              <a:t>Another building block used in ResNets.</a:t>
            </a:r>
          </a:p>
          <a:p>
            <a:pPr marL="431801" lvl="1" indent="-215900">
              <a:lnSpc>
                <a:spcPts val="2800"/>
              </a:lnSpc>
              <a:buFont typeface="Arial"/>
              <a:buChar char="•"/>
            </a:pPr>
            <a:r>
              <a:rPr lang="en-US" sz="2000">
                <a:solidFill>
                  <a:srgbClr val="0E0340"/>
                </a:solidFill>
                <a:latin typeface="Fira Code Bold"/>
              </a:rPr>
              <a:t>Includes skip connections and often a convolutional layer with stride = 2 to downsample the input.</a:t>
            </a:r>
          </a:p>
          <a:p>
            <a:pPr>
              <a:lnSpc>
                <a:spcPts val="2800"/>
              </a:lnSpc>
              <a:spcBef>
                <a:spcPct val="0"/>
              </a:spcBef>
            </a:pPr>
            <a:endParaRPr lang="en-US" sz="2000">
              <a:solidFill>
                <a:srgbClr val="0E0340"/>
              </a:solidFill>
              <a:latin typeface="Fira Code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4" name="TextBox 4"/>
          <p:cNvSpPr txBox="1"/>
          <p:nvPr/>
        </p:nvSpPr>
        <p:spPr>
          <a:xfrm>
            <a:off x="12416919" y="-509873"/>
            <a:ext cx="8983556" cy="11580122"/>
          </a:xfrm>
          <a:prstGeom prst="rect">
            <a:avLst/>
          </a:prstGeom>
        </p:spPr>
        <p:txBody>
          <a:bodyPr lIns="50800" tIns="50800" rIns="50800" bIns="50800" rtlCol="0" anchor="ctr"/>
          <a:lstStyle/>
          <a:p>
            <a:pPr algn="ctr">
              <a:lnSpc>
                <a:spcPts val="2952"/>
              </a:lnSpc>
            </a:pPr>
            <a:endParaRPr/>
          </a:p>
        </p:txBody>
      </p:sp>
      <p:sp>
        <p:nvSpPr>
          <p:cNvPr id="6" name="Freeform 6"/>
          <p:cNvSpPr/>
          <p:nvPr/>
        </p:nvSpPr>
        <p:spPr>
          <a:xfrm>
            <a:off x="976323" y="106180"/>
            <a:ext cx="9952800" cy="7855919"/>
          </a:xfrm>
          <a:custGeom>
            <a:avLst/>
            <a:gdLst/>
            <a:ahLst/>
            <a:cxnLst/>
            <a:rect l="l" t="t" r="r" b="b"/>
            <a:pathLst>
              <a:path w="9952800" h="7855919">
                <a:moveTo>
                  <a:pt x="0" y="0"/>
                </a:moveTo>
                <a:lnTo>
                  <a:pt x="9952800" y="0"/>
                </a:lnTo>
                <a:lnTo>
                  <a:pt x="9952800" y="7855920"/>
                </a:lnTo>
                <a:lnTo>
                  <a:pt x="0" y="7855920"/>
                </a:lnTo>
                <a:lnTo>
                  <a:pt x="0" y="0"/>
                </a:lnTo>
                <a:close/>
              </a:path>
            </a:pathLst>
          </a:custGeom>
          <a:blipFill>
            <a:blip r:embed="rId2"/>
            <a:stretch>
              <a:fillRect/>
            </a:stretch>
          </a:blipFill>
        </p:spPr>
        <p:txBody>
          <a:bodyPr/>
          <a:lstStyle/>
          <a:p>
            <a:endParaRPr lang="en-ID"/>
          </a:p>
        </p:txBody>
      </p:sp>
      <p:sp>
        <p:nvSpPr>
          <p:cNvPr id="7" name="TextBox 7"/>
          <p:cNvSpPr txBox="1"/>
          <p:nvPr/>
        </p:nvSpPr>
        <p:spPr>
          <a:xfrm>
            <a:off x="10676062" y="452829"/>
            <a:ext cx="10043297" cy="3346923"/>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Code</a:t>
            </a:r>
          </a:p>
          <a:p>
            <a:pPr>
              <a:lnSpc>
                <a:spcPts val="13439"/>
              </a:lnSpc>
            </a:pPr>
            <a:r>
              <a:rPr lang="en-US" sz="9600">
                <a:solidFill>
                  <a:srgbClr val="0E0340"/>
                </a:solidFill>
                <a:latin typeface="Fira Code Bold"/>
              </a:rPr>
              <a:t>(ResNet50)</a:t>
            </a:r>
          </a:p>
        </p:txBody>
      </p:sp>
      <p:sp>
        <p:nvSpPr>
          <p:cNvPr id="8" name="TextBox 8"/>
          <p:cNvSpPr txBox="1"/>
          <p:nvPr/>
        </p:nvSpPr>
        <p:spPr>
          <a:xfrm>
            <a:off x="1028700" y="7933525"/>
            <a:ext cx="17259300" cy="2473229"/>
          </a:xfrm>
          <a:prstGeom prst="rect">
            <a:avLst/>
          </a:prstGeom>
        </p:spPr>
        <p:txBody>
          <a:bodyPr lIns="0" tIns="0" rIns="0" bIns="0" rtlCol="0" anchor="t">
            <a:spAutoFit/>
          </a:bodyPr>
          <a:lstStyle/>
          <a:p>
            <a:pPr marL="345443" lvl="1" indent="-172721">
              <a:lnSpc>
                <a:spcPts val="2240"/>
              </a:lnSpc>
              <a:buFont typeface="Arial"/>
              <a:buChar char="•"/>
            </a:pPr>
            <a:r>
              <a:rPr lang="en-US" sz="1600">
                <a:solidFill>
                  <a:srgbClr val="0E0340"/>
                </a:solidFill>
                <a:latin typeface="Fira Code Bold"/>
              </a:rPr>
              <a:t>ResNet50 Function (ResNet50)</a:t>
            </a:r>
          </a:p>
          <a:p>
            <a:pPr marL="690885" lvl="2" indent="-230295">
              <a:lnSpc>
                <a:spcPts val="2240"/>
              </a:lnSpc>
              <a:buFont typeface="Arial"/>
              <a:buChar char="⚬"/>
            </a:pPr>
            <a:r>
              <a:rPr lang="en-US" sz="1600">
                <a:solidFill>
                  <a:srgbClr val="0E0340"/>
                </a:solidFill>
                <a:latin typeface="Fira Code Bold"/>
              </a:rPr>
              <a:t>Defines the overall ResNet50 architecture.</a:t>
            </a:r>
          </a:p>
          <a:p>
            <a:pPr marL="690885" lvl="2" indent="-230295">
              <a:lnSpc>
                <a:spcPts val="2240"/>
              </a:lnSpc>
              <a:buFont typeface="Arial"/>
              <a:buChar char="⚬"/>
            </a:pPr>
            <a:r>
              <a:rPr lang="en-US" sz="1600">
                <a:solidFill>
                  <a:srgbClr val="0E0340"/>
                </a:solidFill>
                <a:latin typeface="Fira Code Bold"/>
              </a:rPr>
              <a:t>Stages:</a:t>
            </a:r>
          </a:p>
          <a:p>
            <a:pPr marL="1036328" lvl="3" indent="-259082">
              <a:lnSpc>
                <a:spcPts val="2240"/>
              </a:lnSpc>
              <a:buFont typeface="Arial"/>
              <a:buChar char="￭"/>
            </a:pPr>
            <a:r>
              <a:rPr lang="en-US" sz="1600">
                <a:solidFill>
                  <a:srgbClr val="0E0340"/>
                </a:solidFill>
                <a:latin typeface="Fira Code Bold"/>
              </a:rPr>
              <a:t>Stage 1: Initial convolution and max pooling.</a:t>
            </a:r>
          </a:p>
          <a:p>
            <a:pPr marL="1036328" lvl="3" indent="-259082">
              <a:lnSpc>
                <a:spcPts val="2240"/>
              </a:lnSpc>
              <a:buFont typeface="Arial"/>
              <a:buChar char="￭"/>
            </a:pPr>
            <a:r>
              <a:rPr lang="en-US" sz="1600">
                <a:solidFill>
                  <a:srgbClr val="0E0340"/>
                </a:solidFill>
                <a:latin typeface="Fira Code Bold"/>
              </a:rPr>
              <a:t>Stages 2-5: Sequences of convolutional and identity blocks, progressively increasing the number of filters and downsampling feature maps.</a:t>
            </a:r>
          </a:p>
          <a:p>
            <a:pPr marL="690885" lvl="2" indent="-230295">
              <a:lnSpc>
                <a:spcPts val="2240"/>
              </a:lnSpc>
              <a:buFont typeface="Arial"/>
              <a:buChar char="⚬"/>
            </a:pPr>
            <a:r>
              <a:rPr lang="en-US" sz="1600">
                <a:solidFill>
                  <a:srgbClr val="0E0340"/>
                </a:solidFill>
                <a:latin typeface="Fira Code Bold"/>
              </a:rPr>
              <a:t>AVGPOOL: Global average pooling layer to reduce spatial dimensions.</a:t>
            </a:r>
          </a:p>
          <a:p>
            <a:pPr marL="690885" lvl="2" indent="-230295">
              <a:lnSpc>
                <a:spcPts val="2240"/>
              </a:lnSpc>
              <a:buFont typeface="Arial"/>
              <a:buChar char="⚬"/>
            </a:pPr>
            <a:r>
              <a:rPr lang="en-US" sz="1600">
                <a:solidFill>
                  <a:srgbClr val="0E0340"/>
                </a:solidFill>
                <a:latin typeface="Fira Code Bold"/>
              </a:rPr>
              <a:t>Output Layer: Dense layer with softmax activation to produce the final class probabilities.</a:t>
            </a:r>
          </a:p>
          <a:p>
            <a:pPr>
              <a:lnSpc>
                <a:spcPts val="2240"/>
              </a:lnSpc>
              <a:spcBef>
                <a:spcPct val="0"/>
              </a:spcBef>
            </a:pPr>
            <a:endParaRPr lang="en-US" sz="1600">
              <a:solidFill>
                <a:srgbClr val="0E0340"/>
              </a:solidFill>
              <a:latin typeface="Fira Code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7" name="Freeform 7"/>
          <p:cNvSpPr/>
          <p:nvPr/>
        </p:nvSpPr>
        <p:spPr>
          <a:xfrm>
            <a:off x="1555109" y="3363328"/>
            <a:ext cx="15739273" cy="1276157"/>
          </a:xfrm>
          <a:custGeom>
            <a:avLst/>
            <a:gdLst/>
            <a:ahLst/>
            <a:cxnLst/>
            <a:rect l="l" t="t" r="r" b="b"/>
            <a:pathLst>
              <a:path w="15739273" h="1276157">
                <a:moveTo>
                  <a:pt x="0" y="0"/>
                </a:moveTo>
                <a:lnTo>
                  <a:pt x="15739272" y="0"/>
                </a:lnTo>
                <a:lnTo>
                  <a:pt x="15739272" y="1276157"/>
                </a:lnTo>
                <a:lnTo>
                  <a:pt x="0" y="1276157"/>
                </a:lnTo>
                <a:lnTo>
                  <a:pt x="0" y="0"/>
                </a:lnTo>
                <a:close/>
              </a:path>
            </a:pathLst>
          </a:custGeom>
          <a:blipFill>
            <a:blip r:embed="rId2"/>
            <a:stretch>
              <a:fillRect/>
            </a:stretch>
          </a:blipFill>
        </p:spPr>
        <p:txBody>
          <a:bodyPr/>
          <a:lstStyle/>
          <a:p>
            <a:endParaRPr lang="en-ID"/>
          </a:p>
        </p:txBody>
      </p:sp>
      <p:sp>
        <p:nvSpPr>
          <p:cNvPr id="8" name="TextBox 8"/>
          <p:cNvSpPr txBox="1"/>
          <p:nvPr/>
        </p:nvSpPr>
        <p:spPr>
          <a:xfrm>
            <a:off x="1555109" y="616042"/>
            <a:ext cx="10043297" cy="1642029"/>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Code</a:t>
            </a:r>
          </a:p>
        </p:txBody>
      </p:sp>
      <p:sp>
        <p:nvSpPr>
          <p:cNvPr id="9" name="TextBox 9"/>
          <p:cNvSpPr txBox="1"/>
          <p:nvPr/>
        </p:nvSpPr>
        <p:spPr>
          <a:xfrm>
            <a:off x="1555109" y="5554201"/>
            <a:ext cx="11987564" cy="2463042"/>
          </a:xfrm>
          <a:prstGeom prst="rect">
            <a:avLst/>
          </a:prstGeom>
        </p:spPr>
        <p:txBody>
          <a:bodyPr lIns="0" tIns="0" rIns="0" bIns="0" rtlCol="0" anchor="t">
            <a:spAutoFit/>
          </a:bodyPr>
          <a:lstStyle/>
          <a:p>
            <a:pPr marL="431801" lvl="1" indent="-215900">
              <a:lnSpc>
                <a:spcPts val="2800"/>
              </a:lnSpc>
              <a:buFont typeface="Arial"/>
              <a:buChar char="•"/>
            </a:pPr>
            <a:r>
              <a:rPr lang="en-US" sz="2000">
                <a:solidFill>
                  <a:srgbClr val="0E0340"/>
                </a:solidFill>
                <a:latin typeface="Fira Code Bold"/>
              </a:rPr>
              <a:t>Model Creation and Compilation</a:t>
            </a:r>
          </a:p>
          <a:p>
            <a:pPr marL="863601" lvl="2" indent="-287867">
              <a:lnSpc>
                <a:spcPts val="2800"/>
              </a:lnSpc>
              <a:buFont typeface="Arial"/>
              <a:buChar char="⚬"/>
            </a:pPr>
            <a:r>
              <a:rPr lang="en-US" sz="2000">
                <a:solidFill>
                  <a:srgbClr val="0E0340"/>
                </a:solidFill>
                <a:latin typeface="Fira Code Bold"/>
              </a:rPr>
              <a:t>Creates the model (ResNet50), defining input shape and number of classes.</a:t>
            </a:r>
          </a:p>
          <a:p>
            <a:pPr marL="863601" lvl="2" indent="-287867">
              <a:lnSpc>
                <a:spcPts val="2800"/>
              </a:lnSpc>
              <a:buFont typeface="Arial"/>
              <a:buChar char="⚬"/>
            </a:pPr>
            <a:r>
              <a:rPr lang="en-US" sz="2000">
                <a:solidFill>
                  <a:srgbClr val="0E0340"/>
                </a:solidFill>
                <a:latin typeface="Fira Code Bold"/>
              </a:rPr>
              <a:t>Compiles the model with:</a:t>
            </a:r>
          </a:p>
          <a:p>
            <a:pPr marL="1295402" lvl="3" indent="-323850">
              <a:lnSpc>
                <a:spcPts val="2800"/>
              </a:lnSpc>
              <a:buFont typeface="Arial"/>
              <a:buChar char="￭"/>
            </a:pPr>
            <a:r>
              <a:rPr lang="en-US" sz="2000">
                <a:solidFill>
                  <a:srgbClr val="0E0340"/>
                </a:solidFill>
                <a:latin typeface="Fira Code Bold"/>
              </a:rPr>
              <a:t>'adam' optimizer</a:t>
            </a:r>
          </a:p>
          <a:p>
            <a:pPr marL="1295402" lvl="3" indent="-323850">
              <a:lnSpc>
                <a:spcPts val="2800"/>
              </a:lnSpc>
              <a:buFont typeface="Arial"/>
              <a:buChar char="￭"/>
            </a:pPr>
            <a:r>
              <a:rPr lang="en-US" sz="2000">
                <a:solidFill>
                  <a:srgbClr val="0E0340"/>
                </a:solidFill>
                <a:latin typeface="Fira Code Bold"/>
              </a:rPr>
              <a:t>'categorical_crossentropy' loss (for multi-class classification)</a:t>
            </a:r>
          </a:p>
          <a:p>
            <a:pPr marL="1295402" lvl="3" indent="-323850">
              <a:lnSpc>
                <a:spcPts val="2800"/>
              </a:lnSpc>
              <a:buFont typeface="Arial"/>
              <a:buChar char="￭"/>
            </a:pPr>
            <a:r>
              <a:rPr lang="en-US" sz="2000">
                <a:solidFill>
                  <a:srgbClr val="0E0340"/>
                </a:solidFill>
                <a:latin typeface="Fira Code Bold"/>
              </a:rPr>
              <a:t>'accuracy' metric</a:t>
            </a:r>
          </a:p>
          <a:p>
            <a:pPr>
              <a:lnSpc>
                <a:spcPts val="2800"/>
              </a:lnSpc>
              <a:spcBef>
                <a:spcPct val="0"/>
              </a:spcBef>
            </a:pPr>
            <a:endParaRPr lang="en-US" sz="2000">
              <a:solidFill>
                <a:srgbClr val="0E0340"/>
              </a:solidFill>
              <a:latin typeface="Fira Code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Freeform 6"/>
          <p:cNvSpPr/>
          <p:nvPr/>
        </p:nvSpPr>
        <p:spPr>
          <a:xfrm>
            <a:off x="530426" y="114408"/>
            <a:ext cx="11379576" cy="9995574"/>
          </a:xfrm>
          <a:custGeom>
            <a:avLst/>
            <a:gdLst/>
            <a:ahLst/>
            <a:cxnLst/>
            <a:rect l="l" t="t" r="r" b="b"/>
            <a:pathLst>
              <a:path w="11379576" h="9995574">
                <a:moveTo>
                  <a:pt x="0" y="0"/>
                </a:moveTo>
                <a:lnTo>
                  <a:pt x="11379576" y="0"/>
                </a:lnTo>
                <a:lnTo>
                  <a:pt x="11379576" y="9995574"/>
                </a:lnTo>
                <a:lnTo>
                  <a:pt x="0" y="9995574"/>
                </a:lnTo>
                <a:lnTo>
                  <a:pt x="0" y="0"/>
                </a:lnTo>
                <a:close/>
              </a:path>
            </a:pathLst>
          </a:custGeom>
          <a:blipFill>
            <a:blip r:embed="rId2"/>
            <a:stretch>
              <a:fillRect/>
            </a:stretch>
          </a:blipFill>
        </p:spPr>
        <p:txBody>
          <a:bodyPr/>
          <a:lstStyle/>
          <a:p>
            <a:endParaRPr lang="en-ID"/>
          </a:p>
        </p:txBody>
      </p:sp>
      <p:sp>
        <p:nvSpPr>
          <p:cNvPr id="7" name="TextBox 7"/>
          <p:cNvSpPr txBox="1"/>
          <p:nvPr/>
        </p:nvSpPr>
        <p:spPr>
          <a:xfrm>
            <a:off x="12877484" y="437760"/>
            <a:ext cx="10043297" cy="2095283"/>
          </a:xfrm>
          <a:prstGeom prst="rect">
            <a:avLst/>
          </a:prstGeom>
        </p:spPr>
        <p:txBody>
          <a:bodyPr lIns="0" tIns="0" rIns="0" bIns="0" rtlCol="0" anchor="t">
            <a:spAutoFit/>
          </a:bodyPr>
          <a:lstStyle/>
          <a:p>
            <a:pPr>
              <a:lnSpc>
                <a:spcPts val="8400"/>
              </a:lnSpc>
            </a:pPr>
            <a:r>
              <a:rPr lang="en-US" sz="6000">
                <a:solidFill>
                  <a:srgbClr val="0E0340"/>
                </a:solidFill>
                <a:latin typeface="Fira Code Bold"/>
              </a:rPr>
              <a:t>Other Model (Resnet152)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TextBox 6"/>
          <p:cNvSpPr txBox="1"/>
          <p:nvPr/>
        </p:nvSpPr>
        <p:spPr>
          <a:xfrm>
            <a:off x="514350" y="479108"/>
            <a:ext cx="17259300" cy="9281160"/>
          </a:xfrm>
          <a:prstGeom prst="rect">
            <a:avLst/>
          </a:prstGeom>
        </p:spPr>
        <p:txBody>
          <a:bodyPr lIns="0" tIns="0" rIns="0" bIns="0" rtlCol="0" anchor="t">
            <a:spAutoFit/>
          </a:bodyPr>
          <a:lstStyle/>
          <a:p>
            <a:pPr>
              <a:lnSpc>
                <a:spcPts val="2940"/>
              </a:lnSpc>
              <a:spcBef>
                <a:spcPct val="0"/>
              </a:spcBef>
            </a:pPr>
            <a:r>
              <a:rPr lang="en-US" sz="2100" dirty="0">
                <a:solidFill>
                  <a:srgbClr val="0E0340"/>
                </a:solidFill>
                <a:latin typeface="Fira Code Bold"/>
              </a:rPr>
              <a:t>Depth:</a:t>
            </a:r>
          </a:p>
          <a:p>
            <a:pPr>
              <a:lnSpc>
                <a:spcPts val="2940"/>
              </a:lnSpc>
              <a:spcBef>
                <a:spcPct val="0"/>
              </a:spcBef>
            </a:pPr>
            <a:r>
              <a:rPr lang="en-US" sz="2100" dirty="0">
                <a:solidFill>
                  <a:srgbClr val="0E0340"/>
                </a:solidFill>
                <a:latin typeface="Fira Code Bold"/>
              </a:rPr>
              <a:t>ResNet50: Has a total of 50 convolutional layers organized into its various blocks.</a:t>
            </a:r>
          </a:p>
          <a:p>
            <a:pPr>
              <a:lnSpc>
                <a:spcPts val="2940"/>
              </a:lnSpc>
              <a:spcBef>
                <a:spcPct val="0"/>
              </a:spcBef>
            </a:pPr>
            <a:r>
              <a:rPr lang="en-US" sz="2100" dirty="0">
                <a:solidFill>
                  <a:srgbClr val="0E0340"/>
                </a:solidFill>
                <a:latin typeface="Fira Code Bold"/>
              </a:rPr>
              <a:t>ResNet152: Substantially deeper with 152 convolutional layers. This increased depth is the primary distinguishing factor between the two.</a:t>
            </a:r>
          </a:p>
          <a:p>
            <a:pPr>
              <a:lnSpc>
                <a:spcPts val="2940"/>
              </a:lnSpc>
              <a:spcBef>
                <a:spcPct val="0"/>
              </a:spcBef>
            </a:pPr>
            <a:endParaRPr lang="en-US" sz="2100" dirty="0">
              <a:solidFill>
                <a:srgbClr val="0E0340"/>
              </a:solidFill>
              <a:latin typeface="Fira Code Bold"/>
            </a:endParaRPr>
          </a:p>
          <a:p>
            <a:pPr>
              <a:lnSpc>
                <a:spcPts val="2940"/>
              </a:lnSpc>
              <a:spcBef>
                <a:spcPct val="0"/>
              </a:spcBef>
            </a:pPr>
            <a:r>
              <a:rPr lang="en-US" sz="2100" dirty="0">
                <a:solidFill>
                  <a:srgbClr val="0E0340"/>
                </a:solidFill>
                <a:latin typeface="Fira Code Bold"/>
              </a:rPr>
              <a:t>Blocks and Layers:</a:t>
            </a:r>
          </a:p>
          <a:p>
            <a:pPr>
              <a:lnSpc>
                <a:spcPts val="2940"/>
              </a:lnSpc>
              <a:spcBef>
                <a:spcPct val="0"/>
              </a:spcBef>
            </a:pPr>
            <a:r>
              <a:rPr lang="en-US" sz="2100" dirty="0">
                <a:solidFill>
                  <a:srgbClr val="0E0340"/>
                </a:solidFill>
                <a:latin typeface="Fira Code Bold"/>
              </a:rPr>
              <a:t>ResNet50: Stages 2-5 contain fewer repetitions of identity blocks compared to ResNet152.</a:t>
            </a:r>
          </a:p>
          <a:p>
            <a:pPr>
              <a:lnSpc>
                <a:spcPts val="2940"/>
              </a:lnSpc>
              <a:spcBef>
                <a:spcPct val="0"/>
              </a:spcBef>
            </a:pPr>
            <a:r>
              <a:rPr lang="en-US" sz="2100" dirty="0">
                <a:solidFill>
                  <a:srgbClr val="0E0340"/>
                </a:solidFill>
                <a:latin typeface="Fira Code Bold"/>
              </a:rPr>
              <a:t>ResNet152: Includes significantly more residual blocks overall. For example, Stage 4 in ResNet152 has a sequence of 12 identity blocks, whereas ResNet50 only has 6.</a:t>
            </a:r>
          </a:p>
          <a:p>
            <a:pPr>
              <a:lnSpc>
                <a:spcPts val="2940"/>
              </a:lnSpc>
              <a:spcBef>
                <a:spcPct val="0"/>
              </a:spcBef>
            </a:pPr>
            <a:endParaRPr lang="en-US" sz="2100" dirty="0">
              <a:solidFill>
                <a:srgbClr val="0E0340"/>
              </a:solidFill>
              <a:latin typeface="Fira Code Bold"/>
            </a:endParaRPr>
          </a:p>
          <a:p>
            <a:pPr>
              <a:lnSpc>
                <a:spcPts val="2940"/>
              </a:lnSpc>
              <a:spcBef>
                <a:spcPct val="0"/>
              </a:spcBef>
            </a:pPr>
            <a:r>
              <a:rPr lang="en-US" sz="2100" dirty="0">
                <a:solidFill>
                  <a:srgbClr val="0E0340"/>
                </a:solidFill>
                <a:latin typeface="Fira Code Bold"/>
              </a:rPr>
              <a:t>Computational Complexity:</a:t>
            </a:r>
          </a:p>
          <a:p>
            <a:pPr>
              <a:lnSpc>
                <a:spcPts val="2940"/>
              </a:lnSpc>
              <a:spcBef>
                <a:spcPct val="0"/>
              </a:spcBef>
            </a:pPr>
            <a:r>
              <a:rPr lang="en-US" sz="2100" dirty="0">
                <a:solidFill>
                  <a:srgbClr val="0E0340"/>
                </a:solidFill>
                <a:latin typeface="Fira Code Bold"/>
              </a:rPr>
              <a:t>ResNet152: Due to the greater depth, ResNet152 has a higher computational cost. It requires more parameters, leading to longer training times and increased memory consumption.</a:t>
            </a:r>
          </a:p>
          <a:p>
            <a:pPr>
              <a:lnSpc>
                <a:spcPts val="2940"/>
              </a:lnSpc>
              <a:spcBef>
                <a:spcPct val="0"/>
              </a:spcBef>
            </a:pPr>
            <a:endParaRPr lang="en-US" sz="2100" dirty="0">
              <a:solidFill>
                <a:srgbClr val="0E0340"/>
              </a:solidFill>
              <a:latin typeface="Fira Code Bold"/>
            </a:endParaRPr>
          </a:p>
          <a:p>
            <a:pPr>
              <a:lnSpc>
                <a:spcPts val="2940"/>
              </a:lnSpc>
              <a:spcBef>
                <a:spcPct val="0"/>
              </a:spcBef>
            </a:pPr>
            <a:r>
              <a:rPr lang="en-US" sz="2100" dirty="0">
                <a:solidFill>
                  <a:srgbClr val="0E0340"/>
                </a:solidFill>
                <a:latin typeface="Fira Code Bold"/>
              </a:rPr>
              <a:t>Performance Potential:</a:t>
            </a:r>
          </a:p>
          <a:p>
            <a:pPr marL="453390" lvl="1" indent="-226695">
              <a:lnSpc>
                <a:spcPts val="2940"/>
              </a:lnSpc>
              <a:spcBef>
                <a:spcPct val="0"/>
              </a:spcBef>
              <a:buFont typeface="Arial"/>
              <a:buChar char="•"/>
            </a:pPr>
            <a:r>
              <a:rPr lang="en-US" sz="2100" dirty="0">
                <a:solidFill>
                  <a:srgbClr val="0E0340"/>
                </a:solidFill>
                <a:latin typeface="Fira Code Bold"/>
              </a:rPr>
              <a:t>ResNet50: Often suitable for many image classification tasks, providing a balance between accuracy and efficiency.</a:t>
            </a:r>
          </a:p>
          <a:p>
            <a:pPr marL="453390" lvl="1" indent="-226695">
              <a:lnSpc>
                <a:spcPts val="2940"/>
              </a:lnSpc>
              <a:spcBef>
                <a:spcPct val="0"/>
              </a:spcBef>
              <a:buFont typeface="Arial"/>
              <a:buChar char="•"/>
            </a:pPr>
            <a:r>
              <a:rPr lang="en-US" sz="2100" dirty="0">
                <a:solidFill>
                  <a:srgbClr val="0E0340"/>
                </a:solidFill>
                <a:latin typeface="Fira Code Bold"/>
              </a:rPr>
              <a:t>ResNet152: The increased depth can potentially lead to higher accuracy on very complex image datasets (like ImageNet). However, this comes at the cost of computational resources and the risk of overfitting on smaller datasets.</a:t>
            </a:r>
          </a:p>
          <a:p>
            <a:pPr>
              <a:lnSpc>
                <a:spcPts val="2940"/>
              </a:lnSpc>
              <a:spcBef>
                <a:spcPct val="0"/>
              </a:spcBef>
            </a:pPr>
            <a:endParaRPr lang="en-US" sz="2100" dirty="0">
              <a:solidFill>
                <a:srgbClr val="0E0340"/>
              </a:solidFill>
              <a:latin typeface="Fira Code Bold"/>
            </a:endParaRPr>
          </a:p>
          <a:p>
            <a:pPr>
              <a:lnSpc>
                <a:spcPts val="2940"/>
              </a:lnSpc>
              <a:spcBef>
                <a:spcPct val="0"/>
              </a:spcBef>
            </a:pPr>
            <a:r>
              <a:rPr lang="en-US" sz="2100" dirty="0">
                <a:solidFill>
                  <a:srgbClr val="0E0340"/>
                </a:solidFill>
                <a:latin typeface="Fira Code Bold"/>
              </a:rPr>
              <a:t>Overfitting:</a:t>
            </a:r>
          </a:p>
          <a:p>
            <a:pPr marL="453390" lvl="1" indent="-226695">
              <a:lnSpc>
                <a:spcPts val="2940"/>
              </a:lnSpc>
              <a:spcBef>
                <a:spcPct val="0"/>
              </a:spcBef>
              <a:buFont typeface="Arial"/>
              <a:buChar char="•"/>
            </a:pPr>
            <a:r>
              <a:rPr lang="en-US" sz="2100" dirty="0">
                <a:solidFill>
                  <a:srgbClr val="0E0340"/>
                </a:solidFill>
                <a:latin typeface="Fira Code Bold"/>
              </a:rPr>
              <a:t>ResNet152: The greater number of parameters in ResNet152 makes it more prone to overfitting, especially if your dataset isn't sufficiently large and diverse.</a:t>
            </a:r>
          </a:p>
          <a:p>
            <a:pPr>
              <a:lnSpc>
                <a:spcPts val="2940"/>
              </a:lnSpc>
              <a:spcBef>
                <a:spcPct val="0"/>
              </a:spcBef>
            </a:pPr>
            <a:endParaRPr lang="en-US" sz="2100" dirty="0">
              <a:solidFill>
                <a:srgbClr val="0E0340"/>
              </a:solidFill>
              <a:latin typeface="Fira Code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grpSp>
        <p:nvGrpSpPr>
          <p:cNvPr id="2" name="Group 2"/>
          <p:cNvGrpSpPr/>
          <p:nvPr/>
        </p:nvGrpSpPr>
        <p:grpSpPr>
          <a:xfrm>
            <a:off x="1863516" y="4764637"/>
            <a:ext cx="7197591" cy="921331"/>
            <a:chOff x="0" y="0"/>
            <a:chExt cx="1895662" cy="242655"/>
          </a:xfrm>
        </p:grpSpPr>
        <p:sp>
          <p:nvSpPr>
            <p:cNvPr id="3" name="Freeform 3"/>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4" name="TextBox 4"/>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01. Abstract</a:t>
              </a:r>
            </a:p>
          </p:txBody>
        </p:sp>
      </p:grpSp>
      <p:sp>
        <p:nvSpPr>
          <p:cNvPr id="5" name="TextBox 5"/>
          <p:cNvSpPr txBox="1"/>
          <p:nvPr/>
        </p:nvSpPr>
        <p:spPr>
          <a:xfrm>
            <a:off x="3511299" y="1219550"/>
            <a:ext cx="11263606" cy="2288624"/>
          </a:xfrm>
          <a:prstGeom prst="rect">
            <a:avLst/>
          </a:prstGeom>
        </p:spPr>
        <p:txBody>
          <a:bodyPr lIns="0" tIns="0" rIns="0" bIns="0" rtlCol="0" anchor="t">
            <a:spAutoFit/>
          </a:bodyPr>
          <a:lstStyle/>
          <a:p>
            <a:pPr algn="ctr">
              <a:lnSpc>
                <a:spcPts val="18706"/>
              </a:lnSpc>
            </a:pPr>
            <a:r>
              <a:rPr lang="en-US" sz="13361">
                <a:solidFill>
                  <a:srgbClr val="231076"/>
                </a:solidFill>
                <a:latin typeface="Anton"/>
              </a:rPr>
              <a:t>TABLE</a:t>
            </a:r>
          </a:p>
        </p:txBody>
      </p:sp>
      <p:sp>
        <p:nvSpPr>
          <p:cNvPr id="6" name="TextBox 6"/>
          <p:cNvSpPr txBox="1"/>
          <p:nvPr/>
        </p:nvSpPr>
        <p:spPr>
          <a:xfrm>
            <a:off x="5711390" y="3096912"/>
            <a:ext cx="6863424" cy="936625"/>
          </a:xfrm>
          <a:prstGeom prst="rect">
            <a:avLst/>
          </a:prstGeom>
        </p:spPr>
        <p:txBody>
          <a:bodyPr lIns="0" tIns="0" rIns="0" bIns="0" rtlCol="0" anchor="t">
            <a:spAutoFit/>
          </a:bodyPr>
          <a:lstStyle/>
          <a:p>
            <a:pPr algn="ctr">
              <a:lnSpc>
                <a:spcPts val="7699"/>
              </a:lnSpc>
            </a:pPr>
            <a:r>
              <a:rPr lang="en-US" sz="5499" spc="236">
                <a:solidFill>
                  <a:srgbClr val="231076"/>
                </a:solidFill>
                <a:latin typeface="Questrial"/>
              </a:rPr>
              <a:t>of contents</a:t>
            </a:r>
          </a:p>
        </p:txBody>
      </p:sp>
      <p:grpSp>
        <p:nvGrpSpPr>
          <p:cNvPr id="8" name="Group 8"/>
          <p:cNvGrpSpPr/>
          <p:nvPr/>
        </p:nvGrpSpPr>
        <p:grpSpPr>
          <a:xfrm>
            <a:off x="1863516" y="5778039"/>
            <a:ext cx="7197591" cy="921330"/>
            <a:chOff x="0" y="0"/>
            <a:chExt cx="1895662" cy="242655"/>
          </a:xfrm>
        </p:grpSpPr>
        <p:sp>
          <p:nvSpPr>
            <p:cNvPr id="9" name="Freeform 9"/>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10" name="TextBox 10"/>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02. Literature Review</a:t>
              </a:r>
            </a:p>
          </p:txBody>
        </p:sp>
      </p:grpSp>
      <p:grpSp>
        <p:nvGrpSpPr>
          <p:cNvPr id="11" name="Group 11"/>
          <p:cNvGrpSpPr/>
          <p:nvPr/>
        </p:nvGrpSpPr>
        <p:grpSpPr>
          <a:xfrm>
            <a:off x="1863516" y="6854533"/>
            <a:ext cx="7197591" cy="921330"/>
            <a:chOff x="0" y="0"/>
            <a:chExt cx="1895662" cy="242655"/>
          </a:xfrm>
        </p:grpSpPr>
        <p:sp>
          <p:nvSpPr>
            <p:cNvPr id="12" name="Freeform 12"/>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13" name="TextBox 13"/>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03. State-Of-The-Art</a:t>
              </a:r>
            </a:p>
          </p:txBody>
        </p:sp>
      </p:grpSp>
      <p:grpSp>
        <p:nvGrpSpPr>
          <p:cNvPr id="14" name="Group 14"/>
          <p:cNvGrpSpPr/>
          <p:nvPr/>
        </p:nvGrpSpPr>
        <p:grpSpPr>
          <a:xfrm>
            <a:off x="9226893" y="4746424"/>
            <a:ext cx="7197591" cy="921330"/>
            <a:chOff x="0" y="0"/>
            <a:chExt cx="1895662" cy="242655"/>
          </a:xfrm>
        </p:grpSpPr>
        <p:sp>
          <p:nvSpPr>
            <p:cNvPr id="15" name="Freeform 15"/>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16" name="TextBox 16"/>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05. Evaluation Metrics</a:t>
              </a:r>
            </a:p>
          </p:txBody>
        </p:sp>
      </p:grpSp>
      <p:grpSp>
        <p:nvGrpSpPr>
          <p:cNvPr id="17" name="Group 17"/>
          <p:cNvGrpSpPr/>
          <p:nvPr/>
        </p:nvGrpSpPr>
        <p:grpSpPr>
          <a:xfrm>
            <a:off x="9226893" y="5778039"/>
            <a:ext cx="7197591" cy="921330"/>
            <a:chOff x="0" y="0"/>
            <a:chExt cx="1895662" cy="242655"/>
          </a:xfrm>
        </p:grpSpPr>
        <p:sp>
          <p:nvSpPr>
            <p:cNvPr id="18" name="Freeform 18"/>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19" name="TextBox 19"/>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06. Introduction (Paper)</a:t>
              </a:r>
            </a:p>
          </p:txBody>
        </p:sp>
      </p:grpSp>
      <p:grpSp>
        <p:nvGrpSpPr>
          <p:cNvPr id="20" name="Group 20"/>
          <p:cNvGrpSpPr/>
          <p:nvPr/>
        </p:nvGrpSpPr>
        <p:grpSpPr>
          <a:xfrm>
            <a:off x="9226893" y="6858126"/>
            <a:ext cx="7197591" cy="921331"/>
            <a:chOff x="0" y="0"/>
            <a:chExt cx="1895662" cy="242655"/>
          </a:xfrm>
        </p:grpSpPr>
        <p:sp>
          <p:nvSpPr>
            <p:cNvPr id="21" name="Freeform 21"/>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22" name="TextBox 22"/>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07. Workflow Method</a:t>
              </a:r>
            </a:p>
          </p:txBody>
        </p:sp>
      </p:grpSp>
      <p:grpSp>
        <p:nvGrpSpPr>
          <p:cNvPr id="23" name="Group 23"/>
          <p:cNvGrpSpPr/>
          <p:nvPr/>
        </p:nvGrpSpPr>
        <p:grpSpPr>
          <a:xfrm>
            <a:off x="1863516" y="7864342"/>
            <a:ext cx="7197591" cy="921330"/>
            <a:chOff x="0" y="0"/>
            <a:chExt cx="1895662" cy="242655"/>
          </a:xfrm>
        </p:grpSpPr>
        <p:sp>
          <p:nvSpPr>
            <p:cNvPr id="24" name="Freeform 24"/>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25" name="TextBox 25"/>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04. Dataset</a:t>
              </a:r>
            </a:p>
          </p:txBody>
        </p:sp>
      </p:grpSp>
      <p:grpSp>
        <p:nvGrpSpPr>
          <p:cNvPr id="26" name="Group 26"/>
          <p:cNvGrpSpPr/>
          <p:nvPr/>
        </p:nvGrpSpPr>
        <p:grpSpPr>
          <a:xfrm>
            <a:off x="9226893" y="7864341"/>
            <a:ext cx="7197591" cy="921331"/>
            <a:chOff x="0" y="0"/>
            <a:chExt cx="1895662" cy="242655"/>
          </a:xfrm>
        </p:grpSpPr>
        <p:sp>
          <p:nvSpPr>
            <p:cNvPr id="27" name="Freeform 27"/>
            <p:cNvSpPr/>
            <p:nvPr/>
          </p:nvSpPr>
          <p:spPr>
            <a:xfrm>
              <a:off x="0" y="0"/>
              <a:ext cx="1895662" cy="242655"/>
            </a:xfrm>
            <a:custGeom>
              <a:avLst/>
              <a:gdLst/>
              <a:ahLst/>
              <a:cxnLst/>
              <a:rect l="l" t="t" r="r" b="b"/>
              <a:pathLst>
                <a:path w="1895662" h="242655">
                  <a:moveTo>
                    <a:pt x="0" y="0"/>
                  </a:moveTo>
                  <a:lnTo>
                    <a:pt x="1895662" y="0"/>
                  </a:lnTo>
                  <a:lnTo>
                    <a:pt x="1895662" y="242655"/>
                  </a:lnTo>
                  <a:lnTo>
                    <a:pt x="0" y="242655"/>
                  </a:lnTo>
                  <a:close/>
                </a:path>
              </a:pathLst>
            </a:custGeom>
            <a:solidFill>
              <a:srgbClr val="231076"/>
            </a:solidFill>
          </p:spPr>
          <p:txBody>
            <a:bodyPr/>
            <a:lstStyle/>
            <a:p>
              <a:endParaRPr lang="en-ID"/>
            </a:p>
          </p:txBody>
        </p:sp>
        <p:sp>
          <p:nvSpPr>
            <p:cNvPr id="28" name="TextBox 28"/>
            <p:cNvSpPr txBox="1"/>
            <p:nvPr/>
          </p:nvSpPr>
          <p:spPr>
            <a:xfrm>
              <a:off x="0" y="-38100"/>
              <a:ext cx="1895662" cy="280755"/>
            </a:xfrm>
            <a:prstGeom prst="rect">
              <a:avLst/>
            </a:prstGeom>
          </p:spPr>
          <p:txBody>
            <a:bodyPr lIns="241300" tIns="241300" rIns="241300" bIns="241300" rtlCol="0" anchor="ctr"/>
            <a:lstStyle/>
            <a:p>
              <a:pPr algn="just">
                <a:lnSpc>
                  <a:spcPts val="3499"/>
                </a:lnSpc>
              </a:pPr>
              <a:r>
                <a:rPr lang="en-US" sz="2499">
                  <a:solidFill>
                    <a:srgbClr val="FFFFFF"/>
                  </a:solidFill>
                  <a:latin typeface="Fira Code Bold"/>
                </a:rPr>
                <a:t>08. Code + Result</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Freeform 6"/>
          <p:cNvSpPr/>
          <p:nvPr/>
        </p:nvSpPr>
        <p:spPr>
          <a:xfrm>
            <a:off x="331381" y="301239"/>
            <a:ext cx="12085537" cy="9577218"/>
          </a:xfrm>
          <a:custGeom>
            <a:avLst/>
            <a:gdLst/>
            <a:ahLst/>
            <a:cxnLst/>
            <a:rect l="l" t="t" r="r" b="b"/>
            <a:pathLst>
              <a:path w="12085537" h="9577218">
                <a:moveTo>
                  <a:pt x="0" y="0"/>
                </a:moveTo>
                <a:lnTo>
                  <a:pt x="12085538" y="0"/>
                </a:lnTo>
                <a:lnTo>
                  <a:pt x="12085538" y="9577218"/>
                </a:lnTo>
                <a:lnTo>
                  <a:pt x="0" y="9577218"/>
                </a:lnTo>
                <a:lnTo>
                  <a:pt x="0" y="0"/>
                </a:lnTo>
                <a:close/>
              </a:path>
            </a:pathLst>
          </a:custGeom>
          <a:blipFill>
            <a:blip r:embed="rId2"/>
            <a:stretch>
              <a:fillRect/>
            </a:stretch>
          </a:blipFill>
        </p:spPr>
        <p:txBody>
          <a:bodyPr/>
          <a:lstStyle/>
          <a:p>
            <a:endParaRPr lang="en-ID"/>
          </a:p>
        </p:txBody>
      </p:sp>
      <p:sp>
        <p:nvSpPr>
          <p:cNvPr id="7" name="TextBox 7"/>
          <p:cNvSpPr txBox="1"/>
          <p:nvPr/>
        </p:nvSpPr>
        <p:spPr>
          <a:xfrm>
            <a:off x="12855361" y="504128"/>
            <a:ext cx="10043297" cy="2095283"/>
          </a:xfrm>
          <a:prstGeom prst="rect">
            <a:avLst/>
          </a:prstGeom>
        </p:spPr>
        <p:txBody>
          <a:bodyPr lIns="0" tIns="0" rIns="0" bIns="0" rtlCol="0" anchor="t">
            <a:spAutoFit/>
          </a:bodyPr>
          <a:lstStyle/>
          <a:p>
            <a:pPr>
              <a:lnSpc>
                <a:spcPts val="8400"/>
              </a:lnSpc>
            </a:pPr>
            <a:r>
              <a:rPr lang="en-US" sz="6000">
                <a:solidFill>
                  <a:srgbClr val="0E0340"/>
                </a:solidFill>
                <a:latin typeface="Fira Code Bold"/>
              </a:rPr>
              <a:t>Other Model (DenseNet)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TextBox 6"/>
          <p:cNvSpPr txBox="1"/>
          <p:nvPr/>
        </p:nvSpPr>
        <p:spPr>
          <a:xfrm>
            <a:off x="514350" y="1039665"/>
            <a:ext cx="17259300" cy="8538210"/>
          </a:xfrm>
          <a:prstGeom prst="rect">
            <a:avLst/>
          </a:prstGeom>
        </p:spPr>
        <p:txBody>
          <a:bodyPr lIns="0" tIns="0" rIns="0" bIns="0" rtlCol="0" anchor="t">
            <a:spAutoFit/>
          </a:bodyPr>
          <a:lstStyle/>
          <a:p>
            <a:pPr>
              <a:lnSpc>
                <a:spcPts val="2940"/>
              </a:lnSpc>
              <a:spcBef>
                <a:spcPct val="0"/>
              </a:spcBef>
            </a:pPr>
            <a:r>
              <a:rPr lang="en-US" sz="2100">
                <a:solidFill>
                  <a:srgbClr val="0E0340"/>
                </a:solidFill>
                <a:latin typeface="Fira Code Bold"/>
              </a:rPr>
              <a:t>Core Concept:</a:t>
            </a:r>
          </a:p>
          <a:p>
            <a:pPr marL="453390" lvl="1" indent="-226695">
              <a:lnSpc>
                <a:spcPts val="2940"/>
              </a:lnSpc>
              <a:spcBef>
                <a:spcPct val="0"/>
              </a:spcBef>
              <a:buFont typeface="Arial"/>
              <a:buChar char="•"/>
            </a:pPr>
            <a:r>
              <a:rPr lang="en-US" sz="2100">
                <a:solidFill>
                  <a:srgbClr val="0E0340"/>
                </a:solidFill>
                <a:latin typeface="Fira Code Bold"/>
              </a:rPr>
              <a:t>ResNet50: Emphasizes skip connections with identity mappings. These skip connections allow direct flow of information and gradients across layers, mitigating the vanishing gradient problem in very deep networks.</a:t>
            </a:r>
          </a:p>
          <a:p>
            <a:pPr marL="453390" lvl="1" indent="-226695">
              <a:lnSpc>
                <a:spcPts val="2940"/>
              </a:lnSpc>
              <a:spcBef>
                <a:spcPct val="0"/>
              </a:spcBef>
              <a:buFont typeface="Arial"/>
              <a:buChar char="•"/>
            </a:pPr>
            <a:r>
              <a:rPr lang="en-US" sz="2100">
                <a:solidFill>
                  <a:srgbClr val="0E0340"/>
                </a:solidFill>
                <a:latin typeface="Fira Code Bold"/>
              </a:rPr>
              <a:t>DenseNet: Focuses on dense connectivity. Each layer receives input from all preceding layers and passes its own output to all subsequent layers within a dense block. This promotes feature reuse and strengthens feature propagation.</a:t>
            </a:r>
          </a:p>
          <a:p>
            <a:pPr>
              <a:lnSpc>
                <a:spcPts val="2940"/>
              </a:lnSpc>
              <a:spcBef>
                <a:spcPct val="0"/>
              </a:spcBef>
            </a:pPr>
            <a:endParaRPr lang="en-US" sz="2100">
              <a:solidFill>
                <a:srgbClr val="0E0340"/>
              </a:solidFill>
              <a:latin typeface="Fira Code Bold"/>
            </a:endParaRPr>
          </a:p>
          <a:p>
            <a:pPr>
              <a:lnSpc>
                <a:spcPts val="2940"/>
              </a:lnSpc>
              <a:spcBef>
                <a:spcPct val="0"/>
              </a:spcBef>
            </a:pPr>
            <a:r>
              <a:rPr lang="en-US" sz="2100">
                <a:solidFill>
                  <a:srgbClr val="0E0340"/>
                </a:solidFill>
                <a:latin typeface="Fira Code Bold"/>
              </a:rPr>
              <a:t>Architecture:</a:t>
            </a:r>
          </a:p>
          <a:p>
            <a:pPr marL="453390" lvl="1" indent="-226695">
              <a:lnSpc>
                <a:spcPts val="2940"/>
              </a:lnSpc>
              <a:spcBef>
                <a:spcPct val="0"/>
              </a:spcBef>
              <a:buFont typeface="Arial"/>
              <a:buChar char="•"/>
            </a:pPr>
            <a:r>
              <a:rPr lang="en-US" sz="2100">
                <a:solidFill>
                  <a:srgbClr val="0E0340"/>
                </a:solidFill>
                <a:latin typeface="Fira Code Bold"/>
              </a:rPr>
              <a:t>ResNet50: Built with a series of residual blocks (identity and convolutional blocks), progressively downsampling feature maps.</a:t>
            </a:r>
          </a:p>
          <a:p>
            <a:pPr marL="453390" lvl="1" indent="-226695">
              <a:lnSpc>
                <a:spcPts val="2940"/>
              </a:lnSpc>
              <a:spcBef>
                <a:spcPct val="0"/>
              </a:spcBef>
              <a:buFont typeface="Arial"/>
              <a:buChar char="•"/>
            </a:pPr>
            <a:r>
              <a:rPr lang="en-US" sz="2100">
                <a:solidFill>
                  <a:srgbClr val="0E0340"/>
                </a:solidFill>
                <a:latin typeface="Fira Code Bold"/>
              </a:rPr>
              <a:t>DenseNet: Employs dense blocks, where layers are densely concatenated. Transition layers with downsampling are used between dense blocks.</a:t>
            </a:r>
          </a:p>
          <a:p>
            <a:pPr>
              <a:lnSpc>
                <a:spcPts val="2940"/>
              </a:lnSpc>
              <a:spcBef>
                <a:spcPct val="0"/>
              </a:spcBef>
            </a:pPr>
            <a:endParaRPr lang="en-US" sz="2100">
              <a:solidFill>
                <a:srgbClr val="0E0340"/>
              </a:solidFill>
              <a:latin typeface="Fira Code Bold"/>
            </a:endParaRPr>
          </a:p>
          <a:p>
            <a:pPr>
              <a:lnSpc>
                <a:spcPts val="2940"/>
              </a:lnSpc>
              <a:spcBef>
                <a:spcPct val="0"/>
              </a:spcBef>
            </a:pPr>
            <a:r>
              <a:rPr lang="en-US" sz="2100">
                <a:solidFill>
                  <a:srgbClr val="0E0340"/>
                </a:solidFill>
                <a:latin typeface="Fira Code Bold"/>
              </a:rPr>
              <a:t>Information Flow:</a:t>
            </a:r>
          </a:p>
          <a:p>
            <a:pPr marL="453390" lvl="1" indent="-226695">
              <a:lnSpc>
                <a:spcPts val="2940"/>
              </a:lnSpc>
              <a:spcBef>
                <a:spcPct val="0"/>
              </a:spcBef>
              <a:buFont typeface="Arial"/>
              <a:buChar char="•"/>
            </a:pPr>
            <a:r>
              <a:rPr lang="en-US" sz="2100">
                <a:solidFill>
                  <a:srgbClr val="0E0340"/>
                </a:solidFill>
                <a:latin typeface="Fira Code Bold"/>
              </a:rPr>
              <a:t>ResNet50: Skip connections add the output of previous layers to the current layer's output.</a:t>
            </a:r>
          </a:p>
          <a:p>
            <a:pPr marL="453390" lvl="1" indent="-226695">
              <a:lnSpc>
                <a:spcPts val="2940"/>
              </a:lnSpc>
              <a:spcBef>
                <a:spcPct val="0"/>
              </a:spcBef>
              <a:buFont typeface="Arial"/>
              <a:buChar char="•"/>
            </a:pPr>
            <a:r>
              <a:rPr lang="en-US" sz="2100">
                <a:solidFill>
                  <a:srgbClr val="0E0340"/>
                </a:solidFill>
                <a:latin typeface="Fira Code Bold"/>
              </a:rPr>
              <a:t>DenseNet: Layers concatenate the outputs of all previous layers to their current input. This creates a wider flow of information with each subsequent layer.</a:t>
            </a:r>
          </a:p>
          <a:p>
            <a:pPr>
              <a:lnSpc>
                <a:spcPts val="2940"/>
              </a:lnSpc>
              <a:spcBef>
                <a:spcPct val="0"/>
              </a:spcBef>
            </a:pPr>
            <a:endParaRPr lang="en-US" sz="2100">
              <a:solidFill>
                <a:srgbClr val="0E0340"/>
              </a:solidFill>
              <a:latin typeface="Fira Code Bold"/>
            </a:endParaRPr>
          </a:p>
          <a:p>
            <a:pPr>
              <a:lnSpc>
                <a:spcPts val="2940"/>
              </a:lnSpc>
              <a:spcBef>
                <a:spcPct val="0"/>
              </a:spcBef>
            </a:pPr>
            <a:r>
              <a:rPr lang="en-US" sz="2100">
                <a:solidFill>
                  <a:srgbClr val="0E0340"/>
                </a:solidFill>
                <a:latin typeface="Fira Code Bold"/>
              </a:rPr>
              <a:t>Benefits and Drawbacks:</a:t>
            </a:r>
          </a:p>
          <a:p>
            <a:pPr marL="453390" lvl="1" indent="-226695">
              <a:lnSpc>
                <a:spcPts val="2940"/>
              </a:lnSpc>
              <a:spcBef>
                <a:spcPct val="0"/>
              </a:spcBef>
              <a:buFont typeface="Arial"/>
              <a:buChar char="•"/>
            </a:pPr>
            <a:r>
              <a:rPr lang="en-US" sz="2100">
                <a:solidFill>
                  <a:srgbClr val="0E0340"/>
                </a:solidFill>
                <a:latin typeface="Fira Code Bold"/>
              </a:rPr>
              <a:t>ResNet50: Effective at handling vanishing gradients, well-suited for very deep networks.</a:t>
            </a:r>
          </a:p>
          <a:p>
            <a:pPr marL="453390" lvl="1" indent="-226695">
              <a:lnSpc>
                <a:spcPts val="2940"/>
              </a:lnSpc>
              <a:spcBef>
                <a:spcPct val="0"/>
              </a:spcBef>
              <a:buFont typeface="Arial"/>
              <a:buChar char="•"/>
            </a:pPr>
            <a:r>
              <a:rPr lang="en-US" sz="2100">
                <a:solidFill>
                  <a:srgbClr val="0E0340"/>
                </a:solidFill>
                <a:latin typeface="Fira Code Bold"/>
              </a:rPr>
              <a:t>DenseNet: Exhibits strong feature reuse and can be more parameter-efficient than ResNets. However, the dense connections can lead to high memory consumption.</a:t>
            </a:r>
          </a:p>
          <a:p>
            <a:pPr>
              <a:lnSpc>
                <a:spcPts val="2940"/>
              </a:lnSpc>
              <a:spcBef>
                <a:spcPct val="0"/>
              </a:spcBef>
            </a:pPr>
            <a:endParaRPr lang="en-US" sz="2100">
              <a:solidFill>
                <a:srgbClr val="0E0340"/>
              </a:solidFill>
              <a:latin typeface="Fira Code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Freeform 6"/>
          <p:cNvSpPr/>
          <p:nvPr/>
        </p:nvSpPr>
        <p:spPr>
          <a:xfrm>
            <a:off x="516703" y="571554"/>
            <a:ext cx="6430695" cy="9575530"/>
          </a:xfrm>
          <a:custGeom>
            <a:avLst/>
            <a:gdLst/>
            <a:ahLst/>
            <a:cxnLst/>
            <a:rect l="l" t="t" r="r" b="b"/>
            <a:pathLst>
              <a:path w="6430695" h="9575530">
                <a:moveTo>
                  <a:pt x="0" y="0"/>
                </a:moveTo>
                <a:lnTo>
                  <a:pt x="6430695" y="0"/>
                </a:lnTo>
                <a:lnTo>
                  <a:pt x="6430695" y="9575531"/>
                </a:lnTo>
                <a:lnTo>
                  <a:pt x="0" y="9575531"/>
                </a:lnTo>
                <a:lnTo>
                  <a:pt x="0" y="0"/>
                </a:lnTo>
                <a:close/>
              </a:path>
            </a:pathLst>
          </a:custGeom>
          <a:blipFill>
            <a:blip r:embed="rId2"/>
            <a:stretch>
              <a:fillRect/>
            </a:stretch>
          </a:blipFill>
        </p:spPr>
        <p:txBody>
          <a:bodyPr/>
          <a:lstStyle/>
          <a:p>
            <a:endParaRPr lang="en-ID"/>
          </a:p>
        </p:txBody>
      </p:sp>
      <p:sp>
        <p:nvSpPr>
          <p:cNvPr id="7" name="TextBox 7"/>
          <p:cNvSpPr txBox="1"/>
          <p:nvPr/>
        </p:nvSpPr>
        <p:spPr>
          <a:xfrm>
            <a:off x="13054465" y="457254"/>
            <a:ext cx="10043297" cy="2095283"/>
          </a:xfrm>
          <a:prstGeom prst="rect">
            <a:avLst/>
          </a:prstGeom>
        </p:spPr>
        <p:txBody>
          <a:bodyPr lIns="0" tIns="0" rIns="0" bIns="0" rtlCol="0" anchor="t">
            <a:spAutoFit/>
          </a:bodyPr>
          <a:lstStyle/>
          <a:p>
            <a:pPr>
              <a:lnSpc>
                <a:spcPts val="8400"/>
              </a:lnSpc>
            </a:pPr>
            <a:r>
              <a:rPr lang="en-US" sz="6000">
                <a:solidFill>
                  <a:srgbClr val="0E0340"/>
                </a:solidFill>
                <a:latin typeface="Fira Code Bold"/>
              </a:rPr>
              <a:t>Other Model (DenseNet)</a:t>
            </a:r>
          </a:p>
        </p:txBody>
      </p:sp>
      <p:sp>
        <p:nvSpPr>
          <p:cNvPr id="8" name="TextBox 8"/>
          <p:cNvSpPr txBox="1"/>
          <p:nvPr/>
        </p:nvSpPr>
        <p:spPr>
          <a:xfrm>
            <a:off x="6947398" y="5275433"/>
            <a:ext cx="17259300" cy="497759"/>
          </a:xfrm>
          <a:prstGeom prst="rect">
            <a:avLst/>
          </a:prstGeom>
        </p:spPr>
        <p:txBody>
          <a:bodyPr lIns="0" tIns="0" rIns="0" bIns="0" rtlCol="0" anchor="t">
            <a:spAutoFit/>
          </a:bodyPr>
          <a:lstStyle/>
          <a:p>
            <a:pPr>
              <a:lnSpc>
                <a:spcPts val="4059"/>
              </a:lnSpc>
              <a:spcBef>
                <a:spcPct val="0"/>
              </a:spcBef>
            </a:pPr>
            <a:r>
              <a:rPr lang="en-US" sz="2899">
                <a:solidFill>
                  <a:srgbClr val="0E0340"/>
                </a:solidFill>
                <a:latin typeface="Fira Code Bold"/>
              </a:rPr>
              <a:t>Plot Graphs for accuracy and losses in the DenseNet 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Freeform 6"/>
          <p:cNvSpPr/>
          <p:nvPr/>
        </p:nvSpPr>
        <p:spPr>
          <a:xfrm>
            <a:off x="494149" y="1578233"/>
            <a:ext cx="14593901" cy="5779501"/>
          </a:xfrm>
          <a:custGeom>
            <a:avLst/>
            <a:gdLst/>
            <a:ahLst/>
            <a:cxnLst/>
            <a:rect l="l" t="t" r="r" b="b"/>
            <a:pathLst>
              <a:path w="14593901" h="5779501">
                <a:moveTo>
                  <a:pt x="0" y="0"/>
                </a:moveTo>
                <a:lnTo>
                  <a:pt x="14593901" y="0"/>
                </a:lnTo>
                <a:lnTo>
                  <a:pt x="14593901" y="5779501"/>
                </a:lnTo>
                <a:lnTo>
                  <a:pt x="0" y="5779501"/>
                </a:lnTo>
                <a:lnTo>
                  <a:pt x="0" y="0"/>
                </a:lnTo>
                <a:close/>
              </a:path>
            </a:pathLst>
          </a:custGeom>
          <a:blipFill>
            <a:blip r:embed="rId2"/>
            <a:stretch>
              <a:fillRect/>
            </a:stretch>
          </a:blipFill>
        </p:spPr>
        <p:txBody>
          <a:bodyPr/>
          <a:lstStyle/>
          <a:p>
            <a:endParaRPr lang="en-ID"/>
          </a:p>
        </p:txBody>
      </p:sp>
      <p:sp>
        <p:nvSpPr>
          <p:cNvPr id="7" name="TextBox 7"/>
          <p:cNvSpPr txBox="1"/>
          <p:nvPr/>
        </p:nvSpPr>
        <p:spPr>
          <a:xfrm>
            <a:off x="1028700" y="7486670"/>
            <a:ext cx="10043297" cy="2095283"/>
          </a:xfrm>
          <a:prstGeom prst="rect">
            <a:avLst/>
          </a:prstGeom>
        </p:spPr>
        <p:txBody>
          <a:bodyPr lIns="0" tIns="0" rIns="0" bIns="0" rtlCol="0" anchor="t">
            <a:spAutoFit/>
          </a:bodyPr>
          <a:lstStyle/>
          <a:p>
            <a:pPr>
              <a:lnSpc>
                <a:spcPts val="8400"/>
              </a:lnSpc>
            </a:pPr>
            <a:r>
              <a:rPr lang="en-US" sz="6000">
                <a:solidFill>
                  <a:srgbClr val="0E0340"/>
                </a:solidFill>
                <a:latin typeface="Fira Code Bold"/>
              </a:rPr>
              <a:t>Other Model (EfficientNetB7)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TextBox 6"/>
          <p:cNvSpPr txBox="1"/>
          <p:nvPr/>
        </p:nvSpPr>
        <p:spPr>
          <a:xfrm>
            <a:off x="514350" y="981075"/>
            <a:ext cx="17259300" cy="6690843"/>
          </a:xfrm>
          <a:prstGeom prst="rect">
            <a:avLst/>
          </a:prstGeom>
        </p:spPr>
        <p:txBody>
          <a:bodyPr lIns="0" tIns="0" rIns="0" bIns="0" rtlCol="0" anchor="t">
            <a:spAutoFit/>
          </a:bodyPr>
          <a:lstStyle/>
          <a:p>
            <a:pPr>
              <a:lnSpc>
                <a:spcPts val="2800"/>
              </a:lnSpc>
              <a:spcBef>
                <a:spcPct val="0"/>
              </a:spcBef>
            </a:pPr>
            <a:r>
              <a:rPr lang="en-US" sz="2000">
                <a:solidFill>
                  <a:srgbClr val="0E0340"/>
                </a:solidFill>
                <a:latin typeface="Fira Code Bold"/>
              </a:rPr>
              <a:t>1. Base Architecture:</a:t>
            </a:r>
          </a:p>
          <a:p>
            <a:pPr marL="431801" lvl="1" indent="-215900">
              <a:lnSpc>
                <a:spcPts val="2800"/>
              </a:lnSpc>
              <a:spcBef>
                <a:spcPct val="0"/>
              </a:spcBef>
              <a:buFont typeface="Arial"/>
              <a:buChar char="•"/>
            </a:pPr>
            <a:r>
              <a:rPr lang="en-US" sz="2000">
                <a:solidFill>
                  <a:srgbClr val="0E0340"/>
                </a:solidFill>
                <a:latin typeface="Fira Code Bold"/>
              </a:rPr>
              <a:t>ResNet50: Built from scratch using a series of custom-defined convolutional and identity blocks.</a:t>
            </a:r>
          </a:p>
          <a:p>
            <a:pPr marL="431801" lvl="1" indent="-215900">
              <a:lnSpc>
                <a:spcPts val="2800"/>
              </a:lnSpc>
              <a:spcBef>
                <a:spcPct val="0"/>
              </a:spcBef>
              <a:buFont typeface="Arial"/>
              <a:buChar char="•"/>
            </a:pPr>
            <a:r>
              <a:rPr lang="en-US" sz="2000">
                <a:solidFill>
                  <a:srgbClr val="0E0340"/>
                </a:solidFill>
                <a:latin typeface="Fira Code Bold"/>
              </a:rPr>
              <a:t>EfficientNetB7: Leverages a pre-trained EfficientNetB7 model as its foundation. EfficientNet models are known for carefully scaling depth, width, and resolution to achieve excellent accuracy with fewer parameters.</a:t>
            </a:r>
          </a:p>
          <a:p>
            <a:pPr>
              <a:lnSpc>
                <a:spcPts val="2800"/>
              </a:lnSpc>
              <a:spcBef>
                <a:spcPct val="0"/>
              </a:spcBef>
            </a:pPr>
            <a:r>
              <a:rPr lang="en-US" sz="2000">
                <a:solidFill>
                  <a:srgbClr val="0E0340"/>
                </a:solidFill>
                <a:latin typeface="Fira Code Bold"/>
              </a:rPr>
              <a:t>2. Transfer Learning:</a:t>
            </a:r>
          </a:p>
          <a:p>
            <a:pPr marL="431801" lvl="1" indent="-215900">
              <a:lnSpc>
                <a:spcPts val="2800"/>
              </a:lnSpc>
              <a:spcBef>
                <a:spcPct val="0"/>
              </a:spcBef>
              <a:buFont typeface="Arial"/>
              <a:buChar char="•"/>
            </a:pPr>
            <a:r>
              <a:rPr lang="en-US" sz="2000">
                <a:solidFill>
                  <a:srgbClr val="0E0340"/>
                </a:solidFill>
                <a:latin typeface="Fira Code Bold"/>
              </a:rPr>
              <a:t>ResNet50: Trained entirely on your dataset from randomly initialized weights.</a:t>
            </a:r>
          </a:p>
          <a:p>
            <a:pPr marL="431801" lvl="1" indent="-215900">
              <a:lnSpc>
                <a:spcPts val="2800"/>
              </a:lnSpc>
              <a:spcBef>
                <a:spcPct val="0"/>
              </a:spcBef>
              <a:buFont typeface="Arial"/>
              <a:buChar char="•"/>
            </a:pPr>
            <a:r>
              <a:rPr lang="en-US" sz="2000">
                <a:solidFill>
                  <a:srgbClr val="0E0340"/>
                </a:solidFill>
                <a:latin typeface="Fira Code Bold"/>
              </a:rPr>
              <a:t>EfficientNetB7: Employs transfer learning. It uses weights from the ImageNet dataset and then fine-tunes them for your specific task. This often speeds up training and can boost performance, especially with smaller datasets.</a:t>
            </a:r>
          </a:p>
          <a:p>
            <a:pPr>
              <a:lnSpc>
                <a:spcPts val="2800"/>
              </a:lnSpc>
              <a:spcBef>
                <a:spcPct val="0"/>
              </a:spcBef>
            </a:pPr>
            <a:r>
              <a:rPr lang="en-US" sz="2000">
                <a:solidFill>
                  <a:srgbClr val="0E0340"/>
                </a:solidFill>
                <a:latin typeface="Fira Code Bold"/>
              </a:rPr>
              <a:t>3. Trainable Layers:</a:t>
            </a:r>
          </a:p>
          <a:p>
            <a:pPr marL="431801" lvl="1" indent="-215900">
              <a:lnSpc>
                <a:spcPts val="2800"/>
              </a:lnSpc>
              <a:spcBef>
                <a:spcPct val="0"/>
              </a:spcBef>
              <a:buFont typeface="Arial"/>
              <a:buChar char="•"/>
            </a:pPr>
            <a:r>
              <a:rPr lang="en-US" sz="2000">
                <a:solidFill>
                  <a:srgbClr val="0E0340"/>
                </a:solidFill>
                <a:latin typeface="Fira Code Bold"/>
              </a:rPr>
              <a:t>ResNet50: All layers are typically trained during the process.</a:t>
            </a:r>
          </a:p>
          <a:p>
            <a:pPr marL="431801" lvl="1" indent="-215900">
              <a:lnSpc>
                <a:spcPts val="2800"/>
              </a:lnSpc>
              <a:spcBef>
                <a:spcPct val="0"/>
              </a:spcBef>
              <a:buFont typeface="Arial"/>
              <a:buChar char="•"/>
            </a:pPr>
            <a:r>
              <a:rPr lang="en-US" sz="2000">
                <a:solidFill>
                  <a:srgbClr val="0E0340"/>
                </a:solidFill>
                <a:latin typeface="Fira Code Bold"/>
              </a:rPr>
              <a:t>EfficientNetB7: Freezes the majority of the pre-trained EfficientNetB7 layers (layer.trainable = False). Only the newly added top layers (Dense layers) are trained on your dataset.</a:t>
            </a:r>
          </a:p>
          <a:p>
            <a:pPr>
              <a:lnSpc>
                <a:spcPts val="2800"/>
              </a:lnSpc>
              <a:spcBef>
                <a:spcPct val="0"/>
              </a:spcBef>
            </a:pPr>
            <a:r>
              <a:rPr lang="en-US" sz="2000">
                <a:solidFill>
                  <a:srgbClr val="0E0340"/>
                </a:solidFill>
                <a:latin typeface="Fira Code Bold"/>
              </a:rPr>
              <a:t>4. Customizability:</a:t>
            </a:r>
          </a:p>
          <a:p>
            <a:pPr marL="431801" lvl="1" indent="-215900">
              <a:lnSpc>
                <a:spcPts val="2800"/>
              </a:lnSpc>
              <a:spcBef>
                <a:spcPct val="0"/>
              </a:spcBef>
              <a:buFont typeface="Arial"/>
              <a:buChar char="•"/>
            </a:pPr>
            <a:r>
              <a:rPr lang="en-US" sz="2000">
                <a:solidFill>
                  <a:srgbClr val="0E0340"/>
                </a:solidFill>
                <a:latin typeface="Fira Code Bold"/>
              </a:rPr>
              <a:t>ResNet50: Provides full control over the network's architecture, allowing you to modify the depth, the number of filters, and block types.</a:t>
            </a:r>
          </a:p>
          <a:p>
            <a:pPr marL="431801" lvl="1" indent="-215900">
              <a:lnSpc>
                <a:spcPts val="2800"/>
              </a:lnSpc>
              <a:spcBef>
                <a:spcPct val="0"/>
              </a:spcBef>
              <a:buFont typeface="Arial"/>
              <a:buChar char="•"/>
            </a:pPr>
            <a:r>
              <a:rPr lang="en-US" sz="2000">
                <a:solidFill>
                  <a:srgbClr val="0E0340"/>
                </a:solidFill>
                <a:latin typeface="Fira Code Bold"/>
              </a:rPr>
              <a:t>EfficientNetB7: Offers less direct control over the core architecture, as you are primarily modifying the final classification head.</a:t>
            </a:r>
          </a:p>
          <a:p>
            <a:pPr>
              <a:lnSpc>
                <a:spcPts val="2800"/>
              </a:lnSpc>
              <a:spcBef>
                <a:spcPct val="0"/>
              </a:spcBef>
            </a:pPr>
            <a:endParaRPr lang="en-US" sz="2000">
              <a:solidFill>
                <a:srgbClr val="0E0340"/>
              </a:solidFill>
              <a:latin typeface="Fira Code Bold"/>
            </a:endParaRPr>
          </a:p>
        </p:txBody>
      </p:sp>
      <p:sp>
        <p:nvSpPr>
          <p:cNvPr id="7" name="TextBox 7"/>
          <p:cNvSpPr txBox="1"/>
          <p:nvPr/>
        </p:nvSpPr>
        <p:spPr>
          <a:xfrm>
            <a:off x="1057275" y="7852208"/>
            <a:ext cx="15398962" cy="1406092"/>
          </a:xfrm>
          <a:prstGeom prst="rect">
            <a:avLst/>
          </a:prstGeom>
        </p:spPr>
        <p:txBody>
          <a:bodyPr lIns="0" tIns="0" rIns="0" bIns="0" rtlCol="0" anchor="t">
            <a:spAutoFit/>
          </a:bodyPr>
          <a:lstStyle/>
          <a:p>
            <a:pPr>
              <a:lnSpc>
                <a:spcPts val="2800"/>
              </a:lnSpc>
              <a:spcBef>
                <a:spcPct val="0"/>
              </a:spcBef>
            </a:pPr>
            <a:r>
              <a:rPr lang="en-US" sz="2000">
                <a:solidFill>
                  <a:srgbClr val="0E0340"/>
                </a:solidFill>
                <a:latin typeface="Fira Code Bold"/>
              </a:rPr>
              <a:t>The EfficientNetB7 approach leverages a powerful pre-trained model and applies transfer learning to adapt it to your classification problem. This often leads to faster training and potentially better results.  ResNet50, on the other hand,  provides more flexibility for building a fully customized architecture from the ground up.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6" name="TextBox 6"/>
          <p:cNvSpPr txBox="1"/>
          <p:nvPr/>
        </p:nvSpPr>
        <p:spPr>
          <a:xfrm>
            <a:off x="545222" y="1185329"/>
            <a:ext cx="15398962" cy="7365916"/>
          </a:xfrm>
          <a:prstGeom prst="rect">
            <a:avLst/>
          </a:prstGeom>
        </p:spPr>
        <p:txBody>
          <a:bodyPr lIns="0" tIns="0" rIns="0" bIns="0" rtlCol="0" anchor="t">
            <a:spAutoFit/>
          </a:bodyPr>
          <a:lstStyle/>
          <a:p>
            <a:pPr>
              <a:lnSpc>
                <a:spcPts val="2380"/>
              </a:lnSpc>
            </a:pPr>
            <a:r>
              <a:rPr lang="en-US" sz="1700">
                <a:solidFill>
                  <a:srgbClr val="0E0340"/>
                </a:solidFill>
                <a:latin typeface="Fira Code Bold"/>
              </a:rPr>
              <a:t>from tensorflow.keras.models import load_model</a:t>
            </a:r>
          </a:p>
          <a:p>
            <a:pPr>
              <a:lnSpc>
                <a:spcPts val="2380"/>
              </a:lnSpc>
            </a:pPr>
            <a:r>
              <a:rPr lang="en-US" sz="1700">
                <a:solidFill>
                  <a:srgbClr val="0E0340"/>
                </a:solidFill>
                <a:latin typeface="Fira Code Bold"/>
              </a:rPr>
              <a:t>from tensorflow.keras.preprocessing import image</a:t>
            </a:r>
          </a:p>
          <a:p>
            <a:pPr>
              <a:lnSpc>
                <a:spcPts val="2380"/>
              </a:lnSpc>
            </a:pPr>
            <a:r>
              <a:rPr lang="en-US" sz="1700">
                <a:solidFill>
                  <a:srgbClr val="0E0340"/>
                </a:solidFill>
                <a:latin typeface="Fira Code Bold"/>
              </a:rPr>
              <a:t>import numpy as np</a:t>
            </a:r>
          </a:p>
          <a:p>
            <a:pPr>
              <a:lnSpc>
                <a:spcPts val="2380"/>
              </a:lnSpc>
            </a:pPr>
            <a:endParaRPr lang="en-US" sz="1700">
              <a:solidFill>
                <a:srgbClr val="0E0340"/>
              </a:solidFill>
              <a:latin typeface="Fira Code Bold"/>
            </a:endParaRPr>
          </a:p>
          <a:p>
            <a:pPr>
              <a:lnSpc>
                <a:spcPts val="2380"/>
              </a:lnSpc>
            </a:pPr>
            <a:r>
              <a:rPr lang="en-US" sz="1700">
                <a:solidFill>
                  <a:srgbClr val="0E0340"/>
                </a:solidFill>
                <a:latin typeface="Fira Code Bold"/>
              </a:rPr>
              <a:t>def preprocess_image(img_path, target_size):</a:t>
            </a:r>
          </a:p>
          <a:p>
            <a:pPr>
              <a:lnSpc>
                <a:spcPts val="2380"/>
              </a:lnSpc>
            </a:pPr>
            <a:r>
              <a:rPr lang="en-US" sz="1700">
                <a:solidFill>
                  <a:srgbClr val="0E0340"/>
                </a:solidFill>
                <a:latin typeface="Fira Code Bold"/>
              </a:rPr>
              <a:t>  img = image.load_img(img_path, target_size=target_size)</a:t>
            </a:r>
          </a:p>
          <a:p>
            <a:pPr>
              <a:lnSpc>
                <a:spcPts val="2380"/>
              </a:lnSpc>
            </a:pPr>
            <a:r>
              <a:rPr lang="en-US" sz="1700">
                <a:solidFill>
                  <a:srgbClr val="0E0340"/>
                </a:solidFill>
                <a:latin typeface="Fira Code Bold"/>
              </a:rPr>
              <a:t>  img_array = image.img_to_array(img)</a:t>
            </a:r>
          </a:p>
          <a:p>
            <a:pPr>
              <a:lnSpc>
                <a:spcPts val="2380"/>
              </a:lnSpc>
            </a:pPr>
            <a:r>
              <a:rPr lang="en-US" sz="1700">
                <a:solidFill>
                  <a:srgbClr val="0E0340"/>
                </a:solidFill>
                <a:latin typeface="Fira Code Bold"/>
              </a:rPr>
              <a:t>  img_array = np.expand_dims(img_array, axis=0)</a:t>
            </a:r>
          </a:p>
          <a:p>
            <a:pPr>
              <a:lnSpc>
                <a:spcPts val="2380"/>
              </a:lnSpc>
            </a:pPr>
            <a:r>
              <a:rPr lang="en-US" sz="1700">
                <a:solidFill>
                  <a:srgbClr val="0E0340"/>
                </a:solidFill>
                <a:latin typeface="Fira Code Bold"/>
              </a:rPr>
              <a:t>  return img_array</a:t>
            </a:r>
          </a:p>
          <a:p>
            <a:pPr>
              <a:lnSpc>
                <a:spcPts val="2380"/>
              </a:lnSpc>
            </a:pPr>
            <a:endParaRPr lang="en-US" sz="1700">
              <a:solidFill>
                <a:srgbClr val="0E0340"/>
              </a:solidFill>
              <a:latin typeface="Fira Code Bold"/>
            </a:endParaRPr>
          </a:p>
          <a:p>
            <a:pPr>
              <a:lnSpc>
                <a:spcPts val="2380"/>
              </a:lnSpc>
            </a:pPr>
            <a:r>
              <a:rPr lang="en-US" sz="1700">
                <a:solidFill>
                  <a:srgbClr val="0E0340"/>
                </a:solidFill>
                <a:latin typeface="Fira Code Bold"/>
              </a:rPr>
              <a:t>model = load_model('/content/saved_model')</a:t>
            </a:r>
          </a:p>
          <a:p>
            <a:pPr>
              <a:lnSpc>
                <a:spcPts val="2380"/>
              </a:lnSpc>
            </a:pPr>
            <a:endParaRPr lang="en-US" sz="1700">
              <a:solidFill>
                <a:srgbClr val="0E0340"/>
              </a:solidFill>
              <a:latin typeface="Fira Code Bold"/>
            </a:endParaRPr>
          </a:p>
          <a:p>
            <a:pPr>
              <a:lnSpc>
                <a:spcPts val="2380"/>
              </a:lnSpc>
            </a:pPr>
            <a:r>
              <a:rPr lang="en-US" sz="1700">
                <a:solidFill>
                  <a:srgbClr val="0E0340"/>
                </a:solidFill>
                <a:latin typeface="Fira Code Bold"/>
              </a:rPr>
              <a:t>target_size = (64, 64)</a:t>
            </a:r>
          </a:p>
          <a:p>
            <a:pPr>
              <a:lnSpc>
                <a:spcPts val="2380"/>
              </a:lnSpc>
            </a:pPr>
            <a:endParaRPr lang="en-US" sz="1700">
              <a:solidFill>
                <a:srgbClr val="0E0340"/>
              </a:solidFill>
              <a:latin typeface="Fira Code Bold"/>
            </a:endParaRPr>
          </a:p>
          <a:p>
            <a:pPr>
              <a:lnSpc>
                <a:spcPts val="2380"/>
              </a:lnSpc>
            </a:pPr>
            <a:r>
              <a:rPr lang="en-US" sz="1700">
                <a:solidFill>
                  <a:srgbClr val="0E0340"/>
                </a:solidFill>
                <a:latin typeface="Fira Code Bold"/>
              </a:rPr>
              <a:t>uploaded_img_path = '/content/drive/MyDrive/test_image_moderatedemented.jpg'</a:t>
            </a:r>
          </a:p>
          <a:p>
            <a:pPr>
              <a:lnSpc>
                <a:spcPts val="2380"/>
              </a:lnSpc>
            </a:pPr>
            <a:r>
              <a:rPr lang="en-US" sz="1700">
                <a:solidFill>
                  <a:srgbClr val="0E0340"/>
                </a:solidFill>
                <a:latin typeface="Fira Code Bold"/>
              </a:rPr>
              <a:t>preprocessed_img = preprocess_image(uploaded_img_path, target_size)</a:t>
            </a:r>
          </a:p>
          <a:p>
            <a:pPr>
              <a:lnSpc>
                <a:spcPts val="2380"/>
              </a:lnSpc>
            </a:pPr>
            <a:endParaRPr lang="en-US" sz="1700">
              <a:solidFill>
                <a:srgbClr val="0E0340"/>
              </a:solidFill>
              <a:latin typeface="Fira Code Bold"/>
            </a:endParaRPr>
          </a:p>
          <a:p>
            <a:pPr>
              <a:lnSpc>
                <a:spcPts val="2380"/>
              </a:lnSpc>
            </a:pPr>
            <a:r>
              <a:rPr lang="en-US" sz="1700">
                <a:solidFill>
                  <a:srgbClr val="0E0340"/>
                </a:solidFill>
                <a:latin typeface="Fira Code Bold"/>
              </a:rPr>
              <a:t>predictions = model.predict(preprocessed_img)</a:t>
            </a:r>
          </a:p>
          <a:p>
            <a:pPr>
              <a:lnSpc>
                <a:spcPts val="2380"/>
              </a:lnSpc>
            </a:pPr>
            <a:endParaRPr lang="en-US" sz="1700">
              <a:solidFill>
                <a:srgbClr val="0E0340"/>
              </a:solidFill>
              <a:latin typeface="Fira Code Bold"/>
            </a:endParaRPr>
          </a:p>
          <a:p>
            <a:pPr>
              <a:lnSpc>
                <a:spcPts val="2380"/>
              </a:lnSpc>
            </a:pPr>
            <a:r>
              <a:rPr lang="en-US" sz="1700">
                <a:solidFill>
                  <a:srgbClr val="0E0340"/>
                </a:solidFill>
                <a:latin typeface="Fira Code Bold"/>
              </a:rPr>
              <a:t>predicted_class_index = np.argmax(predictions)</a:t>
            </a:r>
          </a:p>
          <a:p>
            <a:pPr>
              <a:lnSpc>
                <a:spcPts val="2380"/>
              </a:lnSpc>
            </a:pPr>
            <a:r>
              <a:rPr lang="en-US" sz="1700">
                <a:solidFill>
                  <a:srgbClr val="0E0340"/>
                </a:solidFill>
                <a:latin typeface="Fira Code Bold"/>
              </a:rPr>
              <a:t>predicted_class = classes[predicted_class_index]</a:t>
            </a:r>
          </a:p>
          <a:p>
            <a:pPr>
              <a:lnSpc>
                <a:spcPts val="2380"/>
              </a:lnSpc>
            </a:pPr>
            <a:endParaRPr lang="en-US" sz="1700">
              <a:solidFill>
                <a:srgbClr val="0E0340"/>
              </a:solidFill>
              <a:latin typeface="Fira Code Bold"/>
            </a:endParaRPr>
          </a:p>
          <a:p>
            <a:pPr>
              <a:lnSpc>
                <a:spcPts val="2380"/>
              </a:lnSpc>
            </a:pPr>
            <a:r>
              <a:rPr lang="en-US" sz="1700">
                <a:solidFill>
                  <a:srgbClr val="0E0340"/>
                </a:solidFill>
                <a:latin typeface="Fira Code Bold"/>
              </a:rPr>
              <a:t>print(f"Predicted class: {predicted_class}")</a:t>
            </a:r>
          </a:p>
          <a:p>
            <a:pPr>
              <a:lnSpc>
                <a:spcPts val="2380"/>
              </a:lnSpc>
            </a:pPr>
            <a:endParaRPr lang="en-US" sz="1700">
              <a:solidFill>
                <a:srgbClr val="0E0340"/>
              </a:solidFill>
              <a:latin typeface="Fira Code Bold"/>
            </a:endParaRPr>
          </a:p>
          <a:p>
            <a:pPr>
              <a:lnSpc>
                <a:spcPts val="2380"/>
              </a:lnSpc>
              <a:spcBef>
                <a:spcPct val="0"/>
              </a:spcBef>
            </a:pPr>
            <a:endParaRPr lang="en-US" sz="1700">
              <a:solidFill>
                <a:srgbClr val="0E0340"/>
              </a:solidFill>
              <a:latin typeface="Fira Code Bold"/>
            </a:endParaRPr>
          </a:p>
        </p:txBody>
      </p:sp>
      <p:sp>
        <p:nvSpPr>
          <p:cNvPr id="7" name="Freeform 7"/>
          <p:cNvSpPr/>
          <p:nvPr/>
        </p:nvSpPr>
        <p:spPr>
          <a:xfrm>
            <a:off x="3062330" y="8270851"/>
            <a:ext cx="9354589" cy="1253393"/>
          </a:xfrm>
          <a:custGeom>
            <a:avLst/>
            <a:gdLst/>
            <a:ahLst/>
            <a:cxnLst/>
            <a:rect l="l" t="t" r="r" b="b"/>
            <a:pathLst>
              <a:path w="9354589" h="1253393">
                <a:moveTo>
                  <a:pt x="0" y="0"/>
                </a:moveTo>
                <a:lnTo>
                  <a:pt x="9354589" y="0"/>
                </a:lnTo>
                <a:lnTo>
                  <a:pt x="9354589" y="1253392"/>
                </a:lnTo>
                <a:lnTo>
                  <a:pt x="0" y="1253392"/>
                </a:lnTo>
                <a:lnTo>
                  <a:pt x="0" y="0"/>
                </a:lnTo>
                <a:close/>
              </a:path>
            </a:pathLst>
          </a:custGeom>
          <a:blipFill>
            <a:blip r:embed="rId2"/>
            <a:stretch>
              <a:fillRect/>
            </a:stretch>
          </a:blipFill>
        </p:spPr>
        <p:txBody>
          <a:bodyPr/>
          <a:lstStyle/>
          <a:p>
            <a:endParaRPr lang="en-ID"/>
          </a:p>
        </p:txBody>
      </p:sp>
      <p:sp>
        <p:nvSpPr>
          <p:cNvPr id="8" name="TextBox 8"/>
          <p:cNvSpPr txBox="1"/>
          <p:nvPr/>
        </p:nvSpPr>
        <p:spPr>
          <a:xfrm>
            <a:off x="11212333" y="171923"/>
            <a:ext cx="10043297" cy="1979187"/>
          </a:xfrm>
          <a:prstGeom prst="rect">
            <a:avLst/>
          </a:prstGeom>
        </p:spPr>
        <p:txBody>
          <a:bodyPr lIns="0" tIns="0" rIns="0" bIns="0" rtlCol="0" anchor="t">
            <a:spAutoFit/>
          </a:bodyPr>
          <a:lstStyle/>
          <a:p>
            <a:pPr>
              <a:lnSpc>
                <a:spcPts val="7980"/>
              </a:lnSpc>
            </a:pPr>
            <a:r>
              <a:rPr lang="en-US" sz="5700">
                <a:solidFill>
                  <a:srgbClr val="0E0340"/>
                </a:solidFill>
                <a:latin typeface="Fira Code Bold"/>
              </a:rPr>
              <a:t>Results</a:t>
            </a:r>
          </a:p>
          <a:p>
            <a:pPr>
              <a:lnSpc>
                <a:spcPts val="7980"/>
              </a:lnSpc>
            </a:pPr>
            <a:r>
              <a:rPr lang="en-US" sz="5700">
                <a:solidFill>
                  <a:srgbClr val="0E0340"/>
                </a:solidFill>
                <a:latin typeface="Fira Code Bold"/>
              </a:rPr>
              <a:t>(EfficientNetB7)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4" name="Freeform 4"/>
          <p:cNvSpPr/>
          <p:nvPr/>
        </p:nvSpPr>
        <p:spPr>
          <a:xfrm>
            <a:off x="6267852" y="4737796"/>
            <a:ext cx="10839410" cy="3907414"/>
          </a:xfrm>
          <a:custGeom>
            <a:avLst/>
            <a:gdLst/>
            <a:ahLst/>
            <a:cxnLst/>
            <a:rect l="l" t="t" r="r" b="b"/>
            <a:pathLst>
              <a:path w="10839410" h="3907414">
                <a:moveTo>
                  <a:pt x="0" y="0"/>
                </a:moveTo>
                <a:lnTo>
                  <a:pt x="10839411" y="0"/>
                </a:lnTo>
                <a:lnTo>
                  <a:pt x="10839411" y="3907413"/>
                </a:lnTo>
                <a:lnTo>
                  <a:pt x="0" y="3907413"/>
                </a:lnTo>
                <a:lnTo>
                  <a:pt x="0" y="0"/>
                </a:lnTo>
                <a:close/>
              </a:path>
            </a:pathLst>
          </a:custGeom>
          <a:blipFill>
            <a:blip r:embed="rId3"/>
            <a:stretch>
              <a:fillRect l="-398"/>
            </a:stretch>
          </a:blipFill>
        </p:spPr>
        <p:txBody>
          <a:bodyPr/>
          <a:lstStyle/>
          <a:p>
            <a:endParaRPr lang="en-ID"/>
          </a:p>
        </p:txBody>
      </p:sp>
      <p:sp>
        <p:nvSpPr>
          <p:cNvPr id="5" name="TextBox 5"/>
          <p:cNvSpPr txBox="1"/>
          <p:nvPr/>
        </p:nvSpPr>
        <p:spPr>
          <a:xfrm>
            <a:off x="6331604" y="1594166"/>
            <a:ext cx="8581134" cy="1507944"/>
          </a:xfrm>
          <a:prstGeom prst="rect">
            <a:avLst/>
          </a:prstGeom>
        </p:spPr>
        <p:txBody>
          <a:bodyPr lIns="0" tIns="0" rIns="0" bIns="0" rtlCol="0" anchor="t">
            <a:spAutoFit/>
          </a:bodyPr>
          <a:lstStyle/>
          <a:p>
            <a:pPr>
              <a:lnSpc>
                <a:spcPts val="12096"/>
              </a:lnSpc>
            </a:pPr>
            <a:r>
              <a:rPr lang="en-US" sz="9600">
                <a:solidFill>
                  <a:srgbClr val="0E0340"/>
                </a:solidFill>
                <a:latin typeface="Fira Code Bold"/>
              </a:rPr>
              <a:t>Result</a:t>
            </a:r>
          </a:p>
        </p:txBody>
      </p:sp>
      <p:sp>
        <p:nvSpPr>
          <p:cNvPr id="6" name="TextBox 6"/>
          <p:cNvSpPr txBox="1"/>
          <p:nvPr/>
        </p:nvSpPr>
        <p:spPr>
          <a:xfrm>
            <a:off x="6398279" y="3245401"/>
            <a:ext cx="10558472" cy="1417320"/>
          </a:xfrm>
          <a:prstGeom prst="rect">
            <a:avLst/>
          </a:prstGeom>
        </p:spPr>
        <p:txBody>
          <a:bodyPr lIns="0" tIns="0" rIns="0" bIns="0" rtlCol="0" anchor="t">
            <a:spAutoFit/>
          </a:bodyPr>
          <a:lstStyle/>
          <a:p>
            <a:pPr>
              <a:lnSpc>
                <a:spcPts val="3779"/>
              </a:lnSpc>
            </a:pPr>
            <a:r>
              <a:rPr lang="en-US" sz="2700">
                <a:solidFill>
                  <a:srgbClr val="0E0340"/>
                </a:solidFill>
                <a:latin typeface="Questrial"/>
              </a:rPr>
              <a:t>The simulations conducted using ResNet50 architecture achieved an average accuracy of 35.25%, average precision of 58.75%, average recall of 35.25%, and average F1-score of 38.50%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4" name="Freeform 4"/>
          <p:cNvSpPr/>
          <p:nvPr/>
        </p:nvSpPr>
        <p:spPr>
          <a:xfrm>
            <a:off x="6267852" y="4737796"/>
            <a:ext cx="10839410" cy="3907414"/>
          </a:xfrm>
          <a:custGeom>
            <a:avLst/>
            <a:gdLst/>
            <a:ahLst/>
            <a:cxnLst/>
            <a:rect l="l" t="t" r="r" b="b"/>
            <a:pathLst>
              <a:path w="10839410" h="3907414">
                <a:moveTo>
                  <a:pt x="0" y="0"/>
                </a:moveTo>
                <a:lnTo>
                  <a:pt x="10839411" y="0"/>
                </a:lnTo>
                <a:lnTo>
                  <a:pt x="10839411" y="3907413"/>
                </a:lnTo>
                <a:lnTo>
                  <a:pt x="0" y="3907413"/>
                </a:lnTo>
                <a:lnTo>
                  <a:pt x="0" y="0"/>
                </a:lnTo>
                <a:close/>
              </a:path>
            </a:pathLst>
          </a:custGeom>
          <a:blipFill>
            <a:blip r:embed="rId3"/>
            <a:stretch>
              <a:fillRect l="-392" r="-392"/>
            </a:stretch>
          </a:blipFill>
        </p:spPr>
        <p:txBody>
          <a:bodyPr/>
          <a:lstStyle/>
          <a:p>
            <a:endParaRPr lang="en-ID"/>
          </a:p>
        </p:txBody>
      </p:sp>
      <p:sp>
        <p:nvSpPr>
          <p:cNvPr id="5" name="TextBox 5"/>
          <p:cNvSpPr txBox="1"/>
          <p:nvPr/>
        </p:nvSpPr>
        <p:spPr>
          <a:xfrm>
            <a:off x="6331604" y="1594166"/>
            <a:ext cx="8581134" cy="1507944"/>
          </a:xfrm>
          <a:prstGeom prst="rect">
            <a:avLst/>
          </a:prstGeom>
        </p:spPr>
        <p:txBody>
          <a:bodyPr lIns="0" tIns="0" rIns="0" bIns="0" rtlCol="0" anchor="t">
            <a:spAutoFit/>
          </a:bodyPr>
          <a:lstStyle/>
          <a:p>
            <a:pPr>
              <a:lnSpc>
                <a:spcPts val="12096"/>
              </a:lnSpc>
            </a:pPr>
            <a:r>
              <a:rPr lang="en-US" sz="9600">
                <a:solidFill>
                  <a:srgbClr val="0E0340"/>
                </a:solidFill>
                <a:latin typeface="Fira Code Bold"/>
              </a:rPr>
              <a:t>Result</a:t>
            </a:r>
          </a:p>
        </p:txBody>
      </p:sp>
      <p:sp>
        <p:nvSpPr>
          <p:cNvPr id="6" name="TextBox 6"/>
          <p:cNvSpPr txBox="1"/>
          <p:nvPr/>
        </p:nvSpPr>
        <p:spPr>
          <a:xfrm>
            <a:off x="6398279" y="3245401"/>
            <a:ext cx="10558472" cy="1417320"/>
          </a:xfrm>
          <a:prstGeom prst="rect">
            <a:avLst/>
          </a:prstGeom>
        </p:spPr>
        <p:txBody>
          <a:bodyPr lIns="0" tIns="0" rIns="0" bIns="0" rtlCol="0" anchor="t">
            <a:spAutoFit/>
          </a:bodyPr>
          <a:lstStyle/>
          <a:p>
            <a:pPr>
              <a:lnSpc>
                <a:spcPts val="3779"/>
              </a:lnSpc>
            </a:pPr>
            <a:r>
              <a:rPr lang="en-US" sz="2700">
                <a:solidFill>
                  <a:srgbClr val="0E0340"/>
                </a:solidFill>
                <a:latin typeface="Questrial"/>
              </a:rPr>
              <a:t>The simulations conducted using ResNet152 architecture achieved an average accuracy of 61.50%, average precision of 65.25%, average recall of 61.50%, and average F1-score of 60.00%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4" name="Freeform 4"/>
          <p:cNvSpPr/>
          <p:nvPr/>
        </p:nvSpPr>
        <p:spPr>
          <a:xfrm>
            <a:off x="6267852" y="4737796"/>
            <a:ext cx="10839410" cy="3907414"/>
          </a:xfrm>
          <a:custGeom>
            <a:avLst/>
            <a:gdLst/>
            <a:ahLst/>
            <a:cxnLst/>
            <a:rect l="l" t="t" r="r" b="b"/>
            <a:pathLst>
              <a:path w="10839410" h="3907414">
                <a:moveTo>
                  <a:pt x="0" y="0"/>
                </a:moveTo>
                <a:lnTo>
                  <a:pt x="10839411" y="0"/>
                </a:lnTo>
                <a:lnTo>
                  <a:pt x="10839411" y="3907413"/>
                </a:lnTo>
                <a:lnTo>
                  <a:pt x="0" y="3907413"/>
                </a:lnTo>
                <a:lnTo>
                  <a:pt x="0" y="0"/>
                </a:lnTo>
                <a:close/>
              </a:path>
            </a:pathLst>
          </a:custGeom>
          <a:blipFill>
            <a:blip r:embed="rId3"/>
            <a:stretch>
              <a:fillRect l="-542" r="-542"/>
            </a:stretch>
          </a:blipFill>
        </p:spPr>
        <p:txBody>
          <a:bodyPr/>
          <a:lstStyle/>
          <a:p>
            <a:endParaRPr lang="en-ID"/>
          </a:p>
        </p:txBody>
      </p:sp>
      <p:sp>
        <p:nvSpPr>
          <p:cNvPr id="5" name="TextBox 5"/>
          <p:cNvSpPr txBox="1"/>
          <p:nvPr/>
        </p:nvSpPr>
        <p:spPr>
          <a:xfrm>
            <a:off x="6331604" y="1594166"/>
            <a:ext cx="8581134" cy="1507944"/>
          </a:xfrm>
          <a:prstGeom prst="rect">
            <a:avLst/>
          </a:prstGeom>
        </p:spPr>
        <p:txBody>
          <a:bodyPr lIns="0" tIns="0" rIns="0" bIns="0" rtlCol="0" anchor="t">
            <a:spAutoFit/>
          </a:bodyPr>
          <a:lstStyle/>
          <a:p>
            <a:pPr>
              <a:lnSpc>
                <a:spcPts val="12096"/>
              </a:lnSpc>
            </a:pPr>
            <a:r>
              <a:rPr lang="en-US" sz="9600">
                <a:solidFill>
                  <a:srgbClr val="0E0340"/>
                </a:solidFill>
                <a:latin typeface="Fira Code Bold"/>
              </a:rPr>
              <a:t>Result</a:t>
            </a:r>
          </a:p>
        </p:txBody>
      </p:sp>
      <p:sp>
        <p:nvSpPr>
          <p:cNvPr id="6" name="TextBox 6"/>
          <p:cNvSpPr txBox="1"/>
          <p:nvPr/>
        </p:nvSpPr>
        <p:spPr>
          <a:xfrm>
            <a:off x="6398279" y="3245401"/>
            <a:ext cx="10558472" cy="1417320"/>
          </a:xfrm>
          <a:prstGeom prst="rect">
            <a:avLst/>
          </a:prstGeom>
        </p:spPr>
        <p:txBody>
          <a:bodyPr lIns="0" tIns="0" rIns="0" bIns="0" rtlCol="0" anchor="t">
            <a:spAutoFit/>
          </a:bodyPr>
          <a:lstStyle/>
          <a:p>
            <a:pPr>
              <a:lnSpc>
                <a:spcPts val="3779"/>
              </a:lnSpc>
            </a:pPr>
            <a:r>
              <a:rPr lang="en-US" sz="2700">
                <a:solidFill>
                  <a:srgbClr val="0E0340"/>
                </a:solidFill>
                <a:latin typeface="Questrial"/>
              </a:rPr>
              <a:t>The simulations conducted using DenseNet architecture achieved an average accuracy of 63.75%, average precision of 76.50%, average recall of 63.75%, and average F1-score of 62.75%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4" name="Freeform 4"/>
          <p:cNvSpPr/>
          <p:nvPr/>
        </p:nvSpPr>
        <p:spPr>
          <a:xfrm>
            <a:off x="6267852" y="4737796"/>
            <a:ext cx="10839410" cy="3907414"/>
          </a:xfrm>
          <a:custGeom>
            <a:avLst/>
            <a:gdLst/>
            <a:ahLst/>
            <a:cxnLst/>
            <a:rect l="l" t="t" r="r" b="b"/>
            <a:pathLst>
              <a:path w="10839410" h="3907414">
                <a:moveTo>
                  <a:pt x="0" y="0"/>
                </a:moveTo>
                <a:lnTo>
                  <a:pt x="10839411" y="0"/>
                </a:lnTo>
                <a:lnTo>
                  <a:pt x="10839411" y="3907413"/>
                </a:lnTo>
                <a:lnTo>
                  <a:pt x="0" y="3907413"/>
                </a:lnTo>
                <a:lnTo>
                  <a:pt x="0" y="0"/>
                </a:lnTo>
                <a:close/>
              </a:path>
            </a:pathLst>
          </a:custGeom>
          <a:blipFill>
            <a:blip r:embed="rId3"/>
            <a:stretch>
              <a:fillRect l="-363" r="-363"/>
            </a:stretch>
          </a:blipFill>
        </p:spPr>
        <p:txBody>
          <a:bodyPr/>
          <a:lstStyle/>
          <a:p>
            <a:endParaRPr lang="en-ID"/>
          </a:p>
        </p:txBody>
      </p:sp>
      <p:sp>
        <p:nvSpPr>
          <p:cNvPr id="5" name="TextBox 5"/>
          <p:cNvSpPr txBox="1"/>
          <p:nvPr/>
        </p:nvSpPr>
        <p:spPr>
          <a:xfrm>
            <a:off x="6331604" y="1594166"/>
            <a:ext cx="8581134" cy="1507944"/>
          </a:xfrm>
          <a:prstGeom prst="rect">
            <a:avLst/>
          </a:prstGeom>
        </p:spPr>
        <p:txBody>
          <a:bodyPr lIns="0" tIns="0" rIns="0" bIns="0" rtlCol="0" anchor="t">
            <a:spAutoFit/>
          </a:bodyPr>
          <a:lstStyle/>
          <a:p>
            <a:pPr>
              <a:lnSpc>
                <a:spcPts val="12096"/>
              </a:lnSpc>
            </a:pPr>
            <a:r>
              <a:rPr lang="en-US" sz="9600">
                <a:solidFill>
                  <a:srgbClr val="0E0340"/>
                </a:solidFill>
                <a:latin typeface="Fira Code Bold"/>
              </a:rPr>
              <a:t>Result</a:t>
            </a:r>
          </a:p>
        </p:txBody>
      </p:sp>
      <p:sp>
        <p:nvSpPr>
          <p:cNvPr id="6" name="TextBox 6"/>
          <p:cNvSpPr txBox="1"/>
          <p:nvPr/>
        </p:nvSpPr>
        <p:spPr>
          <a:xfrm>
            <a:off x="6398279" y="3245401"/>
            <a:ext cx="10558472" cy="1417320"/>
          </a:xfrm>
          <a:prstGeom prst="rect">
            <a:avLst/>
          </a:prstGeom>
        </p:spPr>
        <p:txBody>
          <a:bodyPr lIns="0" tIns="0" rIns="0" bIns="0" rtlCol="0" anchor="t">
            <a:spAutoFit/>
          </a:bodyPr>
          <a:lstStyle/>
          <a:p>
            <a:pPr>
              <a:lnSpc>
                <a:spcPts val="3779"/>
              </a:lnSpc>
            </a:pPr>
            <a:r>
              <a:rPr lang="en-US" sz="2700">
                <a:solidFill>
                  <a:srgbClr val="0E0340"/>
                </a:solidFill>
                <a:latin typeface="Questrial"/>
              </a:rPr>
              <a:t>The simulations conducted using EfficientNetB7 architecture achieved an average accuracy of 64.25%, average precision of 78.00 %, average recall of 64.25%, and average F1-score of 64.00%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1415010" y="1308115"/>
            <a:ext cx="10043297" cy="1642029"/>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Abstract</a:t>
            </a:r>
          </a:p>
        </p:txBody>
      </p:sp>
      <p:sp>
        <p:nvSpPr>
          <p:cNvPr id="8" name="TextBox 8"/>
          <p:cNvSpPr txBox="1"/>
          <p:nvPr/>
        </p:nvSpPr>
        <p:spPr>
          <a:xfrm>
            <a:off x="1415010" y="3094421"/>
            <a:ext cx="8765279" cy="5703570"/>
          </a:xfrm>
          <a:prstGeom prst="rect">
            <a:avLst/>
          </a:prstGeom>
        </p:spPr>
        <p:txBody>
          <a:bodyPr lIns="0" tIns="0" rIns="0" bIns="0" rtlCol="0" anchor="t">
            <a:spAutoFit/>
          </a:bodyPr>
          <a:lstStyle/>
          <a:p>
            <a:pPr>
              <a:lnSpc>
                <a:spcPts val="3779"/>
              </a:lnSpc>
            </a:pPr>
            <a:r>
              <a:rPr lang="en-US" sz="2700">
                <a:solidFill>
                  <a:srgbClr val="0E0340"/>
                </a:solidFill>
                <a:latin typeface="Questrial"/>
              </a:rPr>
              <a:t>Alzheimer’s Disease (AD) is a progressive mental deterioration and incurable neurodegenerative disease, responsible for 60-70% of dementia cases. In addition, Alzheimer’s Disease is known as the fifth-leading cause of death among elderly population. As the global population ages, the prevalence of Alzheimer’s disease is expected to rise significantly, posing a considerable burden on healthcare systems and society as a whole. The objective of this research study is to propose a state-of-the-art and the implementation of various machine learning models to predict Alzheimer’s Disease from a MRI dataset of normal and diseased subject.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3" name="Freeform 3"/>
          <p:cNvSpPr/>
          <p:nvPr/>
        </p:nvSpPr>
        <p:spPr>
          <a:xfrm>
            <a:off x="1771760" y="5441388"/>
            <a:ext cx="11644235" cy="3525168"/>
          </a:xfrm>
          <a:custGeom>
            <a:avLst/>
            <a:gdLst/>
            <a:ahLst/>
            <a:cxnLst/>
            <a:rect l="l" t="t" r="r" b="b"/>
            <a:pathLst>
              <a:path w="11644235" h="3525168">
                <a:moveTo>
                  <a:pt x="0" y="0"/>
                </a:moveTo>
                <a:lnTo>
                  <a:pt x="11644235" y="0"/>
                </a:lnTo>
                <a:lnTo>
                  <a:pt x="11644235" y="3525168"/>
                </a:lnTo>
                <a:lnTo>
                  <a:pt x="0" y="3525168"/>
                </a:lnTo>
                <a:lnTo>
                  <a:pt x="0" y="0"/>
                </a:lnTo>
                <a:close/>
              </a:path>
            </a:pathLst>
          </a:custGeom>
          <a:blipFill>
            <a:blip r:embed="rId3"/>
            <a:stretch>
              <a:fillRect l="-819" t="-931" r="-1062" b="-2618"/>
            </a:stretch>
          </a:blipFill>
        </p:spPr>
        <p:txBody>
          <a:bodyPr/>
          <a:lstStyle/>
          <a:p>
            <a:endParaRPr lang="en-ID"/>
          </a:p>
        </p:txBody>
      </p:sp>
      <p:sp>
        <p:nvSpPr>
          <p:cNvPr id="4" name="TextBox 4"/>
          <p:cNvSpPr txBox="1"/>
          <p:nvPr/>
        </p:nvSpPr>
        <p:spPr>
          <a:xfrm>
            <a:off x="1331249" y="1272819"/>
            <a:ext cx="8581134" cy="1507944"/>
          </a:xfrm>
          <a:prstGeom prst="rect">
            <a:avLst/>
          </a:prstGeom>
        </p:spPr>
        <p:txBody>
          <a:bodyPr lIns="0" tIns="0" rIns="0" bIns="0" rtlCol="0" anchor="t">
            <a:spAutoFit/>
          </a:bodyPr>
          <a:lstStyle/>
          <a:p>
            <a:pPr>
              <a:lnSpc>
                <a:spcPts val="12096"/>
              </a:lnSpc>
            </a:pPr>
            <a:r>
              <a:rPr lang="en-US" sz="9600">
                <a:solidFill>
                  <a:srgbClr val="0E0340"/>
                </a:solidFill>
                <a:latin typeface="Fira Code Bold"/>
              </a:rPr>
              <a:t>Conclusion</a:t>
            </a:r>
          </a:p>
        </p:txBody>
      </p:sp>
      <p:sp>
        <p:nvSpPr>
          <p:cNvPr id="5" name="TextBox 5"/>
          <p:cNvSpPr txBox="1"/>
          <p:nvPr/>
        </p:nvSpPr>
        <p:spPr>
          <a:xfrm>
            <a:off x="1771760" y="3097674"/>
            <a:ext cx="11644235" cy="2082165"/>
          </a:xfrm>
          <a:prstGeom prst="rect">
            <a:avLst/>
          </a:prstGeom>
        </p:spPr>
        <p:txBody>
          <a:bodyPr lIns="0" tIns="0" rIns="0" bIns="0" rtlCol="0" anchor="t">
            <a:spAutoFit/>
          </a:bodyPr>
          <a:lstStyle/>
          <a:p>
            <a:pPr>
              <a:lnSpc>
                <a:spcPts val="3359"/>
              </a:lnSpc>
            </a:pPr>
            <a:r>
              <a:rPr lang="en-US" sz="2400">
                <a:solidFill>
                  <a:srgbClr val="0E0340"/>
                </a:solidFill>
                <a:latin typeface="Questrial"/>
              </a:rPr>
              <a:t>The highest accuracy was achieved by EfficientNetB7 architecture model with the average accuracy of 64.25%, average precision of 78.00 %, average recall of 64.25%, and average F1-score of 64.00%. The lowest accuracy was achieved by ResNet50 with the average accuracy of 35.25%, average precision of 58.75%, average recall of 35.25%, and average F1-score of 38.50%.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grpSp>
        <p:nvGrpSpPr>
          <p:cNvPr id="2" name="Group 2"/>
          <p:cNvGrpSpPr/>
          <p:nvPr/>
        </p:nvGrpSpPr>
        <p:grpSpPr>
          <a:xfrm>
            <a:off x="1863516" y="4764637"/>
            <a:ext cx="7197591" cy="921385"/>
            <a:chOff x="0" y="0"/>
            <a:chExt cx="1895662" cy="242669"/>
          </a:xfrm>
        </p:grpSpPr>
        <p:sp>
          <p:nvSpPr>
            <p:cNvPr id="3" name="Freeform 3"/>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4" name="TextBox 4"/>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2" tooltip="https://drive.google.com/file/d/1qlviuU8PVfoQ1IqKO01C-T-WW10PpStR/view?usp=sharing"/>
                </a:rPr>
                <a:t>01. Paper</a:t>
              </a:r>
            </a:p>
          </p:txBody>
        </p:sp>
      </p:grpSp>
      <p:sp>
        <p:nvSpPr>
          <p:cNvPr id="5" name="TextBox 5"/>
          <p:cNvSpPr txBox="1"/>
          <p:nvPr/>
        </p:nvSpPr>
        <p:spPr>
          <a:xfrm>
            <a:off x="3511299" y="1219550"/>
            <a:ext cx="11263606" cy="2288624"/>
          </a:xfrm>
          <a:prstGeom prst="rect">
            <a:avLst/>
          </a:prstGeom>
        </p:spPr>
        <p:txBody>
          <a:bodyPr lIns="0" tIns="0" rIns="0" bIns="0" rtlCol="0" anchor="t">
            <a:spAutoFit/>
          </a:bodyPr>
          <a:lstStyle/>
          <a:p>
            <a:pPr algn="ctr">
              <a:lnSpc>
                <a:spcPts val="18706"/>
              </a:lnSpc>
            </a:pPr>
            <a:r>
              <a:rPr lang="en-US" sz="13361">
                <a:solidFill>
                  <a:srgbClr val="231076"/>
                </a:solidFill>
                <a:latin typeface="Anton"/>
              </a:rPr>
              <a:t>ATTACHMENTS</a:t>
            </a:r>
          </a:p>
        </p:txBody>
      </p:sp>
      <p:sp>
        <p:nvSpPr>
          <p:cNvPr id="6" name="TextBox 6"/>
          <p:cNvSpPr txBox="1"/>
          <p:nvPr/>
        </p:nvSpPr>
        <p:spPr>
          <a:xfrm>
            <a:off x="5711390" y="3096912"/>
            <a:ext cx="6863424" cy="936625"/>
          </a:xfrm>
          <a:prstGeom prst="rect">
            <a:avLst/>
          </a:prstGeom>
        </p:spPr>
        <p:txBody>
          <a:bodyPr lIns="0" tIns="0" rIns="0" bIns="0" rtlCol="0" anchor="t">
            <a:spAutoFit/>
          </a:bodyPr>
          <a:lstStyle/>
          <a:p>
            <a:pPr algn="ctr">
              <a:lnSpc>
                <a:spcPts val="7699"/>
              </a:lnSpc>
            </a:pPr>
            <a:r>
              <a:rPr lang="en-US" sz="5499" spc="236">
                <a:solidFill>
                  <a:srgbClr val="231076"/>
                </a:solidFill>
                <a:latin typeface="Questrial"/>
              </a:rPr>
              <a:t>Important Links</a:t>
            </a:r>
          </a:p>
        </p:txBody>
      </p:sp>
      <p:grpSp>
        <p:nvGrpSpPr>
          <p:cNvPr id="8" name="Group 8"/>
          <p:cNvGrpSpPr/>
          <p:nvPr/>
        </p:nvGrpSpPr>
        <p:grpSpPr>
          <a:xfrm>
            <a:off x="1863516" y="5778039"/>
            <a:ext cx="7197591" cy="921384"/>
            <a:chOff x="0" y="0"/>
            <a:chExt cx="1895662" cy="242669"/>
          </a:xfrm>
        </p:grpSpPr>
        <p:sp>
          <p:nvSpPr>
            <p:cNvPr id="9" name="Freeform 9"/>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10" name="TextBox 10"/>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3" tooltip="https://colab.research.google.com/drive/1hN0IZisM7BgKF_4BXBTzySfFYtJhTl-M?usp=sharing"/>
                </a:rPr>
                <a:t>02. Code (ResNet50)</a:t>
              </a:r>
            </a:p>
          </p:txBody>
        </p:sp>
      </p:grpSp>
      <p:grpSp>
        <p:nvGrpSpPr>
          <p:cNvPr id="11" name="Group 11"/>
          <p:cNvGrpSpPr/>
          <p:nvPr/>
        </p:nvGrpSpPr>
        <p:grpSpPr>
          <a:xfrm>
            <a:off x="1863516" y="6854533"/>
            <a:ext cx="7197591" cy="921384"/>
            <a:chOff x="0" y="0"/>
            <a:chExt cx="1895662" cy="242669"/>
          </a:xfrm>
        </p:grpSpPr>
        <p:sp>
          <p:nvSpPr>
            <p:cNvPr id="12" name="Freeform 12"/>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13" name="TextBox 13"/>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4" tooltip="https://colab.research.google.com/drive/1_hrdO3pDqjSmuxf4qSDY03BuGbQ41BIo?usp=sharing"/>
                </a:rPr>
                <a:t>03. Code (ResNet152)</a:t>
              </a:r>
            </a:p>
          </p:txBody>
        </p:sp>
      </p:grpSp>
      <p:grpSp>
        <p:nvGrpSpPr>
          <p:cNvPr id="14" name="Group 14"/>
          <p:cNvGrpSpPr/>
          <p:nvPr/>
        </p:nvGrpSpPr>
        <p:grpSpPr>
          <a:xfrm>
            <a:off x="9226893" y="4746424"/>
            <a:ext cx="7197591" cy="921384"/>
            <a:chOff x="0" y="0"/>
            <a:chExt cx="1895662" cy="242669"/>
          </a:xfrm>
        </p:grpSpPr>
        <p:sp>
          <p:nvSpPr>
            <p:cNvPr id="15" name="Freeform 15"/>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16" name="TextBox 16"/>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5" tooltip="https://colab.research.google.com/drive/1Qv_t6vasLfTDfphiaHW0wAIaOPSvlJ08?usp=sharing"/>
                </a:rPr>
                <a:t>05. Code (EfficientNetB7)</a:t>
              </a:r>
            </a:p>
          </p:txBody>
        </p:sp>
      </p:grpSp>
      <p:grpSp>
        <p:nvGrpSpPr>
          <p:cNvPr id="17" name="Group 17"/>
          <p:cNvGrpSpPr/>
          <p:nvPr/>
        </p:nvGrpSpPr>
        <p:grpSpPr>
          <a:xfrm>
            <a:off x="9226893" y="5778039"/>
            <a:ext cx="7197591" cy="921384"/>
            <a:chOff x="0" y="0"/>
            <a:chExt cx="1895662" cy="242669"/>
          </a:xfrm>
        </p:grpSpPr>
        <p:sp>
          <p:nvSpPr>
            <p:cNvPr id="18" name="Freeform 18"/>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19" name="TextBox 19"/>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6" tooltip="https://youtu.be/9-Xgizqv6qI"/>
                </a:rPr>
                <a:t>06. Video (Youtube)</a:t>
              </a:r>
            </a:p>
          </p:txBody>
        </p:sp>
      </p:grpSp>
      <p:grpSp>
        <p:nvGrpSpPr>
          <p:cNvPr id="20" name="Group 20"/>
          <p:cNvGrpSpPr/>
          <p:nvPr/>
        </p:nvGrpSpPr>
        <p:grpSpPr>
          <a:xfrm>
            <a:off x="9226893" y="6858126"/>
            <a:ext cx="7197591" cy="921385"/>
            <a:chOff x="0" y="0"/>
            <a:chExt cx="1895662" cy="242669"/>
          </a:xfrm>
        </p:grpSpPr>
        <p:sp>
          <p:nvSpPr>
            <p:cNvPr id="21" name="Freeform 21"/>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22" name="TextBox 22"/>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7" tooltip="https://drive.google.com/file/d/1T2zX5oPB6F-gcWvvb9Zq68kRtwUm0O3M/view?usp=drive_link"/>
                </a:rPr>
                <a:t>07. Video (Google Drive)</a:t>
              </a:r>
            </a:p>
          </p:txBody>
        </p:sp>
      </p:grpSp>
      <p:grpSp>
        <p:nvGrpSpPr>
          <p:cNvPr id="23" name="Group 23"/>
          <p:cNvGrpSpPr/>
          <p:nvPr/>
        </p:nvGrpSpPr>
        <p:grpSpPr>
          <a:xfrm>
            <a:off x="1863516" y="7864342"/>
            <a:ext cx="7197591" cy="921384"/>
            <a:chOff x="0" y="0"/>
            <a:chExt cx="1895662" cy="242669"/>
          </a:xfrm>
        </p:grpSpPr>
        <p:sp>
          <p:nvSpPr>
            <p:cNvPr id="24" name="Freeform 24"/>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25" name="TextBox 25"/>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8" tooltip="https://colab.research.google.com/drive/1NkXvo-u4Mmm01usky0PceKUy305CKsxs?usp=sharing"/>
                </a:rPr>
                <a:t>04. Code (DenseNet)</a:t>
              </a:r>
            </a:p>
          </p:txBody>
        </p:sp>
      </p:grpSp>
      <p:grpSp>
        <p:nvGrpSpPr>
          <p:cNvPr id="26" name="Group 26"/>
          <p:cNvGrpSpPr/>
          <p:nvPr/>
        </p:nvGrpSpPr>
        <p:grpSpPr>
          <a:xfrm>
            <a:off x="9226893" y="7864341"/>
            <a:ext cx="7197591" cy="921385"/>
            <a:chOff x="0" y="0"/>
            <a:chExt cx="1895662" cy="242669"/>
          </a:xfrm>
        </p:grpSpPr>
        <p:sp>
          <p:nvSpPr>
            <p:cNvPr id="27" name="Freeform 27"/>
            <p:cNvSpPr/>
            <p:nvPr/>
          </p:nvSpPr>
          <p:spPr>
            <a:xfrm>
              <a:off x="0" y="0"/>
              <a:ext cx="1895662" cy="242669"/>
            </a:xfrm>
            <a:custGeom>
              <a:avLst/>
              <a:gdLst/>
              <a:ahLst/>
              <a:cxnLst/>
              <a:rect l="l" t="t" r="r" b="b"/>
              <a:pathLst>
                <a:path w="1895662" h="242669">
                  <a:moveTo>
                    <a:pt x="0" y="0"/>
                  </a:moveTo>
                  <a:lnTo>
                    <a:pt x="1895662" y="0"/>
                  </a:lnTo>
                  <a:lnTo>
                    <a:pt x="1895662" y="242669"/>
                  </a:lnTo>
                  <a:lnTo>
                    <a:pt x="0" y="242669"/>
                  </a:lnTo>
                  <a:close/>
                </a:path>
              </a:pathLst>
            </a:custGeom>
            <a:solidFill>
              <a:srgbClr val="231076"/>
            </a:solidFill>
          </p:spPr>
          <p:txBody>
            <a:bodyPr/>
            <a:lstStyle/>
            <a:p>
              <a:endParaRPr lang="en-ID"/>
            </a:p>
          </p:txBody>
        </p:sp>
        <p:sp>
          <p:nvSpPr>
            <p:cNvPr id="28" name="TextBox 28"/>
            <p:cNvSpPr txBox="1"/>
            <p:nvPr/>
          </p:nvSpPr>
          <p:spPr>
            <a:xfrm>
              <a:off x="0" y="-38100"/>
              <a:ext cx="1895662" cy="280769"/>
            </a:xfrm>
            <a:prstGeom prst="rect">
              <a:avLst/>
            </a:prstGeom>
          </p:spPr>
          <p:txBody>
            <a:bodyPr lIns="241300" tIns="241300" rIns="241300" bIns="241300" rtlCol="0" anchor="ctr"/>
            <a:lstStyle/>
            <a:p>
              <a:pPr algn="just">
                <a:lnSpc>
                  <a:spcPts val="3499"/>
                </a:lnSpc>
              </a:pPr>
              <a:r>
                <a:rPr lang="en-US" sz="2499" u="sng">
                  <a:solidFill>
                    <a:srgbClr val="FFFFFF"/>
                  </a:solidFill>
                  <a:latin typeface="Fira Code Bold"/>
                  <a:hlinkClick r:id="rId9" tooltip="https://docs.google.com/spreadsheets/d/1O6ZF3xcBRtELEhl6faPQ1Xr4SUZW56BW/edit?usp=sharing&amp;ouid=101272072167321085404&amp;rtpof=true&amp;sd=true"/>
                </a:rPr>
                <a:t>08. Literature Review</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grpSp>
        <p:nvGrpSpPr>
          <p:cNvPr id="2" name="Group 2"/>
          <p:cNvGrpSpPr/>
          <p:nvPr/>
        </p:nvGrpSpPr>
        <p:grpSpPr>
          <a:xfrm>
            <a:off x="-1378915" y="750550"/>
            <a:ext cx="21045830" cy="2443182"/>
            <a:chOff x="0" y="0"/>
            <a:chExt cx="5542935" cy="643472"/>
          </a:xfrm>
        </p:grpSpPr>
        <p:sp>
          <p:nvSpPr>
            <p:cNvPr id="3" name="Freeform 3"/>
            <p:cNvSpPr/>
            <p:nvPr/>
          </p:nvSpPr>
          <p:spPr>
            <a:xfrm>
              <a:off x="0" y="0"/>
              <a:ext cx="5542935" cy="643472"/>
            </a:xfrm>
            <a:custGeom>
              <a:avLst/>
              <a:gdLst/>
              <a:ahLst/>
              <a:cxnLst/>
              <a:rect l="l" t="t" r="r" b="b"/>
              <a:pathLst>
                <a:path w="5542935" h="643472">
                  <a:moveTo>
                    <a:pt x="0" y="0"/>
                  </a:moveTo>
                  <a:lnTo>
                    <a:pt x="5542935" y="0"/>
                  </a:lnTo>
                  <a:lnTo>
                    <a:pt x="5542935" y="643472"/>
                  </a:lnTo>
                  <a:lnTo>
                    <a:pt x="0" y="643472"/>
                  </a:lnTo>
                  <a:close/>
                </a:path>
              </a:pathLst>
            </a:custGeom>
            <a:solidFill>
              <a:srgbClr val="231076"/>
            </a:solidFill>
          </p:spPr>
          <p:txBody>
            <a:bodyPr/>
            <a:lstStyle/>
            <a:p>
              <a:endParaRPr lang="en-ID"/>
            </a:p>
          </p:txBody>
        </p:sp>
        <p:sp>
          <p:nvSpPr>
            <p:cNvPr id="4" name="TextBox 4"/>
            <p:cNvSpPr txBox="1"/>
            <p:nvPr/>
          </p:nvSpPr>
          <p:spPr>
            <a:xfrm>
              <a:off x="0" y="-47625"/>
              <a:ext cx="5542935" cy="69109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509454" y="6372266"/>
            <a:ext cx="1122875" cy="2300102"/>
          </a:xfrm>
          <a:prstGeom prst="rect">
            <a:avLst/>
          </a:prstGeom>
        </p:spPr>
        <p:txBody>
          <a:bodyPr lIns="0" tIns="0" rIns="0" bIns="0" rtlCol="0" anchor="t">
            <a:spAutoFit/>
          </a:bodyPr>
          <a:lstStyle/>
          <a:p>
            <a:pPr algn="ctr">
              <a:lnSpc>
                <a:spcPts val="19512"/>
              </a:lnSpc>
            </a:pPr>
            <a:r>
              <a:rPr lang="en-US" sz="11477">
                <a:solidFill>
                  <a:srgbClr val="0E0340"/>
                </a:solidFill>
                <a:latin typeface="Fira Code Bold"/>
              </a:rPr>
              <a:t>2</a:t>
            </a:r>
          </a:p>
        </p:txBody>
      </p:sp>
      <p:sp>
        <p:nvSpPr>
          <p:cNvPr id="6" name="TextBox 6"/>
          <p:cNvSpPr txBox="1"/>
          <p:nvPr/>
        </p:nvSpPr>
        <p:spPr>
          <a:xfrm>
            <a:off x="1034794" y="1060599"/>
            <a:ext cx="16218413" cy="1642029"/>
          </a:xfrm>
          <a:prstGeom prst="rect">
            <a:avLst/>
          </a:prstGeom>
        </p:spPr>
        <p:txBody>
          <a:bodyPr lIns="0" tIns="0" rIns="0" bIns="0" rtlCol="0" anchor="t">
            <a:spAutoFit/>
          </a:bodyPr>
          <a:lstStyle/>
          <a:p>
            <a:pPr algn="ctr">
              <a:lnSpc>
                <a:spcPts val="13439"/>
              </a:lnSpc>
            </a:pPr>
            <a:r>
              <a:rPr lang="en-US" sz="9600">
                <a:solidFill>
                  <a:srgbClr val="FFFFFF"/>
                </a:solidFill>
                <a:latin typeface="Fira Code Bold"/>
              </a:rPr>
              <a:t>Literature Review</a:t>
            </a:r>
          </a:p>
        </p:txBody>
      </p:sp>
      <p:sp>
        <p:nvSpPr>
          <p:cNvPr id="7" name="TextBox 7"/>
          <p:cNvSpPr txBox="1"/>
          <p:nvPr/>
        </p:nvSpPr>
        <p:spPr>
          <a:xfrm>
            <a:off x="2509454" y="3639780"/>
            <a:ext cx="1122875" cy="2300102"/>
          </a:xfrm>
          <a:prstGeom prst="rect">
            <a:avLst/>
          </a:prstGeom>
        </p:spPr>
        <p:txBody>
          <a:bodyPr lIns="0" tIns="0" rIns="0" bIns="0" rtlCol="0" anchor="t">
            <a:spAutoFit/>
          </a:bodyPr>
          <a:lstStyle/>
          <a:p>
            <a:pPr algn="ctr">
              <a:lnSpc>
                <a:spcPts val="19512"/>
              </a:lnSpc>
            </a:pPr>
            <a:r>
              <a:rPr lang="en-US" sz="11477">
                <a:solidFill>
                  <a:srgbClr val="0E0340"/>
                </a:solidFill>
                <a:latin typeface="Fira Code Bold"/>
              </a:rPr>
              <a:t>1</a:t>
            </a:r>
          </a:p>
        </p:txBody>
      </p:sp>
      <p:grpSp>
        <p:nvGrpSpPr>
          <p:cNvPr id="8" name="Group 8"/>
          <p:cNvGrpSpPr/>
          <p:nvPr/>
        </p:nvGrpSpPr>
        <p:grpSpPr>
          <a:xfrm>
            <a:off x="4151184" y="4089083"/>
            <a:ext cx="11627363" cy="1950855"/>
            <a:chOff x="0" y="0"/>
            <a:chExt cx="15503150" cy="2601141"/>
          </a:xfrm>
        </p:grpSpPr>
        <p:sp>
          <p:nvSpPr>
            <p:cNvPr id="9" name="TextBox 9"/>
            <p:cNvSpPr txBox="1"/>
            <p:nvPr/>
          </p:nvSpPr>
          <p:spPr>
            <a:xfrm>
              <a:off x="0" y="-38100"/>
              <a:ext cx="15503150" cy="1121689"/>
            </a:xfrm>
            <a:prstGeom prst="rect">
              <a:avLst/>
            </a:prstGeom>
          </p:spPr>
          <p:txBody>
            <a:bodyPr lIns="0" tIns="0" rIns="0" bIns="0" rtlCol="0" anchor="t">
              <a:spAutoFit/>
            </a:bodyPr>
            <a:lstStyle/>
            <a:p>
              <a:pPr>
                <a:lnSpc>
                  <a:spcPts val="3499"/>
                </a:lnSpc>
              </a:pPr>
              <a:r>
                <a:rPr lang="en-US" sz="2499">
                  <a:solidFill>
                    <a:srgbClr val="28094B"/>
                  </a:solidFill>
                  <a:latin typeface="Fira Code Bold"/>
                </a:rPr>
                <a:t>Comparing Different Algorithms For The Course of Alzheimer’s Disease Using Machine Learning</a:t>
              </a:r>
            </a:p>
          </p:txBody>
        </p:sp>
        <p:sp>
          <p:nvSpPr>
            <p:cNvPr id="10" name="TextBox 10"/>
            <p:cNvSpPr txBox="1"/>
            <p:nvPr/>
          </p:nvSpPr>
          <p:spPr>
            <a:xfrm>
              <a:off x="0" y="1212505"/>
              <a:ext cx="9093046" cy="1388635"/>
            </a:xfrm>
            <a:prstGeom prst="rect">
              <a:avLst/>
            </a:prstGeom>
          </p:spPr>
          <p:txBody>
            <a:bodyPr lIns="0" tIns="0" rIns="0" bIns="0" rtlCol="0" anchor="t">
              <a:spAutoFit/>
            </a:bodyPr>
            <a:lstStyle/>
            <a:p>
              <a:pPr marL="437897" lvl="1" indent="-218949">
                <a:lnSpc>
                  <a:spcPts val="2839"/>
                </a:lnSpc>
                <a:buFont typeface="Arial"/>
                <a:buChar char="•"/>
              </a:pPr>
              <a:r>
                <a:rPr lang="en-US" sz="2028">
                  <a:solidFill>
                    <a:srgbClr val="0E0340"/>
                  </a:solidFill>
                  <a:latin typeface="Questrial"/>
                </a:rPr>
                <a:t>2021</a:t>
              </a:r>
            </a:p>
            <a:p>
              <a:pPr marL="437897" lvl="1" indent="-218949">
                <a:lnSpc>
                  <a:spcPts val="2839"/>
                </a:lnSpc>
                <a:buFont typeface="Arial"/>
                <a:buChar char="•"/>
              </a:pPr>
              <a:r>
                <a:rPr lang="en-US" sz="2028">
                  <a:solidFill>
                    <a:srgbClr val="0E0340"/>
                  </a:solidFill>
                  <a:latin typeface="Questrial"/>
                </a:rPr>
                <a:t>Xiaomu Tang, Jie Liu</a:t>
              </a:r>
            </a:p>
            <a:p>
              <a:pPr marL="437897" lvl="1" indent="-218949" algn="l">
                <a:lnSpc>
                  <a:spcPts val="2839"/>
                </a:lnSpc>
                <a:buFont typeface="Arial"/>
                <a:buChar char="•"/>
              </a:pPr>
              <a:r>
                <a:rPr lang="en-US" sz="2028" u="sng">
                  <a:solidFill>
                    <a:srgbClr val="0E0340"/>
                  </a:solidFill>
                  <a:latin typeface="Questrial"/>
                  <a:hlinkClick r:id="rId2" tooltip="https://apm.amegroups.org/article/view/76527/html"/>
                </a:rPr>
                <a:t>https://apm.amegroups.org/article/view/76527/html</a:t>
              </a:r>
              <a:r>
                <a:rPr lang="en-US" sz="2028">
                  <a:solidFill>
                    <a:srgbClr val="0E0340"/>
                  </a:solidFill>
                  <a:latin typeface="Questrial"/>
                </a:rPr>
                <a:t> </a:t>
              </a:r>
            </a:p>
          </p:txBody>
        </p:sp>
      </p:grpSp>
      <p:grpSp>
        <p:nvGrpSpPr>
          <p:cNvPr id="11" name="Group 11"/>
          <p:cNvGrpSpPr/>
          <p:nvPr/>
        </p:nvGrpSpPr>
        <p:grpSpPr>
          <a:xfrm>
            <a:off x="4151184" y="6830621"/>
            <a:ext cx="11627363" cy="1932749"/>
            <a:chOff x="0" y="0"/>
            <a:chExt cx="15503150" cy="2576999"/>
          </a:xfrm>
        </p:grpSpPr>
        <p:sp>
          <p:nvSpPr>
            <p:cNvPr id="12" name="TextBox 12"/>
            <p:cNvSpPr txBox="1"/>
            <p:nvPr/>
          </p:nvSpPr>
          <p:spPr>
            <a:xfrm>
              <a:off x="0" y="-38100"/>
              <a:ext cx="15503150" cy="1121689"/>
            </a:xfrm>
            <a:prstGeom prst="rect">
              <a:avLst/>
            </a:prstGeom>
          </p:spPr>
          <p:txBody>
            <a:bodyPr lIns="0" tIns="0" rIns="0" bIns="0" rtlCol="0" anchor="t">
              <a:spAutoFit/>
            </a:bodyPr>
            <a:lstStyle/>
            <a:p>
              <a:pPr>
                <a:lnSpc>
                  <a:spcPts val="3499"/>
                </a:lnSpc>
              </a:pPr>
              <a:r>
                <a:rPr lang="en-US" sz="2499">
                  <a:solidFill>
                    <a:srgbClr val="28094B"/>
                  </a:solidFill>
                  <a:latin typeface="Fira Code Bold"/>
                </a:rPr>
                <a:t>A Comprehensive Study on Early Alzheimer’s Disease Detection Through Advanced Machine Learning Techniques on MRI Data</a:t>
              </a:r>
            </a:p>
          </p:txBody>
        </p:sp>
        <p:sp>
          <p:nvSpPr>
            <p:cNvPr id="13" name="TextBox 13"/>
            <p:cNvSpPr txBox="1"/>
            <p:nvPr/>
          </p:nvSpPr>
          <p:spPr>
            <a:xfrm>
              <a:off x="0" y="1188364"/>
              <a:ext cx="9804246" cy="1388635"/>
            </a:xfrm>
            <a:prstGeom prst="rect">
              <a:avLst/>
            </a:prstGeom>
          </p:spPr>
          <p:txBody>
            <a:bodyPr lIns="0" tIns="0" rIns="0" bIns="0" rtlCol="0" anchor="t">
              <a:spAutoFit/>
            </a:bodyPr>
            <a:lstStyle/>
            <a:p>
              <a:pPr marL="437897" lvl="1" indent="-218949">
                <a:lnSpc>
                  <a:spcPts val="2839"/>
                </a:lnSpc>
                <a:buFont typeface="Arial"/>
                <a:buChar char="•"/>
              </a:pPr>
              <a:r>
                <a:rPr lang="en-US" sz="2028">
                  <a:solidFill>
                    <a:srgbClr val="0E0340"/>
                  </a:solidFill>
                  <a:latin typeface="Questrial"/>
                </a:rPr>
                <a:t>2023</a:t>
              </a:r>
            </a:p>
            <a:p>
              <a:pPr marL="437897" lvl="1" indent="-218949">
                <a:lnSpc>
                  <a:spcPts val="2839"/>
                </a:lnSpc>
                <a:buFont typeface="Arial"/>
                <a:buChar char="•"/>
              </a:pPr>
              <a:r>
                <a:rPr lang="en-US" sz="2028">
                  <a:solidFill>
                    <a:srgbClr val="0E0340"/>
                  </a:solidFill>
                  <a:latin typeface="Questrial"/>
                </a:rPr>
                <a:t>Qunwei Lin, Chang Che, Hao Hu, Xinyu Zhao, Shulin Li</a:t>
              </a:r>
            </a:p>
            <a:p>
              <a:pPr marL="437897" lvl="1" indent="-218949" algn="l">
                <a:lnSpc>
                  <a:spcPts val="2839"/>
                </a:lnSpc>
                <a:buFont typeface="Arial"/>
                <a:buChar char="•"/>
              </a:pPr>
              <a:r>
                <a:rPr lang="en-US" sz="2028" u="sng">
                  <a:solidFill>
                    <a:srgbClr val="0E0340"/>
                  </a:solidFill>
                  <a:latin typeface="Questrial"/>
                  <a:hlinkClick r:id="rId3" tooltip="https://drpress.org/ojs/index.php/ajst/article/view/14334"/>
                </a:rPr>
                <a:t>https://drpress.org/ojs/index.php/ajst/article/view/14334</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8468616" y="506448"/>
            <a:ext cx="8581134" cy="2865012"/>
          </a:xfrm>
          <a:prstGeom prst="rect">
            <a:avLst/>
          </a:prstGeom>
        </p:spPr>
        <p:txBody>
          <a:bodyPr lIns="0" tIns="0" rIns="0" bIns="0" rtlCol="0" anchor="t">
            <a:spAutoFit/>
          </a:bodyPr>
          <a:lstStyle/>
          <a:p>
            <a:pPr>
              <a:lnSpc>
                <a:spcPts val="11340"/>
              </a:lnSpc>
            </a:pPr>
            <a:r>
              <a:rPr lang="en-US" sz="9000">
                <a:solidFill>
                  <a:srgbClr val="0E0340"/>
                </a:solidFill>
                <a:latin typeface="Fira Code Bold"/>
              </a:rPr>
              <a:t>State-Of-The-Art</a:t>
            </a:r>
          </a:p>
        </p:txBody>
      </p:sp>
      <p:sp>
        <p:nvSpPr>
          <p:cNvPr id="4" name="TextBox 4"/>
          <p:cNvSpPr txBox="1"/>
          <p:nvPr/>
        </p:nvSpPr>
        <p:spPr>
          <a:xfrm>
            <a:off x="8468616" y="3481572"/>
            <a:ext cx="8256523" cy="5227320"/>
          </a:xfrm>
          <a:prstGeom prst="rect">
            <a:avLst/>
          </a:prstGeom>
        </p:spPr>
        <p:txBody>
          <a:bodyPr lIns="0" tIns="0" rIns="0" bIns="0" rtlCol="0" anchor="t">
            <a:spAutoFit/>
          </a:bodyPr>
          <a:lstStyle/>
          <a:p>
            <a:pPr>
              <a:lnSpc>
                <a:spcPts val="3779"/>
              </a:lnSpc>
            </a:pPr>
            <a:r>
              <a:rPr lang="en-US" sz="2700">
                <a:solidFill>
                  <a:srgbClr val="0E0340"/>
                </a:solidFill>
                <a:latin typeface="Questrial"/>
              </a:rPr>
              <a:t>The most used methods are Random Forest (RF) algorithm and Support Vector Machine algorithm. Both methods are used to classify brain MRI images into few groups, including Alzheimer’s Disease (AD) group and Normal Control (NC) group. Random Forest algorithm is an ensemble learning technique combining numerous classifiers to enhance a model’s performance. Support Vector Machine is a supervised max-margin models with associated learning algorithms that analyze data for classification and regression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8287992" y="6903410"/>
            <a:ext cx="8665458" cy="736572"/>
          </a:xfrm>
          <a:prstGeom prst="rect">
            <a:avLst/>
          </a:prstGeom>
        </p:spPr>
        <p:txBody>
          <a:bodyPr lIns="0" tIns="0" rIns="0" bIns="0" rtlCol="0" anchor="t">
            <a:spAutoFit/>
          </a:bodyPr>
          <a:lstStyle/>
          <a:p>
            <a:pPr marL="798834" lvl="1" indent="-399417" algn="just">
              <a:lnSpc>
                <a:spcPts val="6290"/>
              </a:lnSpc>
              <a:buFont typeface="Arial"/>
              <a:buChar char="•"/>
            </a:pPr>
            <a:r>
              <a:rPr lang="en-US" sz="3700">
                <a:solidFill>
                  <a:srgbClr val="0E0340"/>
                </a:solidFill>
                <a:latin typeface="Fira Code Bold"/>
              </a:rPr>
              <a:t>OASIS</a:t>
            </a:r>
          </a:p>
        </p:txBody>
      </p:sp>
      <p:sp>
        <p:nvSpPr>
          <p:cNvPr id="3" name="TextBox 3"/>
          <p:cNvSpPr txBox="1"/>
          <p:nvPr/>
        </p:nvSpPr>
        <p:spPr>
          <a:xfrm>
            <a:off x="8372407" y="7744784"/>
            <a:ext cx="8581043" cy="1058654"/>
          </a:xfrm>
          <a:prstGeom prst="rect">
            <a:avLst/>
          </a:prstGeom>
        </p:spPr>
        <p:txBody>
          <a:bodyPr lIns="0" tIns="0" rIns="0" bIns="0" rtlCol="0" anchor="t">
            <a:spAutoFit/>
          </a:bodyPr>
          <a:lstStyle/>
          <a:p>
            <a:pPr marL="0" lvl="0" indent="0" algn="l">
              <a:lnSpc>
                <a:spcPts val="2839"/>
              </a:lnSpc>
              <a:spcBef>
                <a:spcPct val="0"/>
              </a:spcBef>
            </a:pPr>
            <a:r>
              <a:rPr lang="en-US" sz="2028">
                <a:solidFill>
                  <a:srgbClr val="0E0340"/>
                </a:solidFill>
                <a:latin typeface="Questrial"/>
              </a:rPr>
              <a:t>The Open Access Series of Imaging Studies is a project aimed at making neuroimaging data sets of the brain freely available to the scientific community by compiling and freely distributing neuroimaging data sets.</a:t>
            </a:r>
          </a:p>
        </p:txBody>
      </p:sp>
      <p:sp>
        <p:nvSpPr>
          <p:cNvPr id="4" name="TextBox 4"/>
          <p:cNvSpPr txBox="1"/>
          <p:nvPr/>
        </p:nvSpPr>
        <p:spPr>
          <a:xfrm>
            <a:off x="8372407" y="4550504"/>
            <a:ext cx="8505250" cy="1767018"/>
          </a:xfrm>
          <a:prstGeom prst="rect">
            <a:avLst/>
          </a:prstGeom>
        </p:spPr>
        <p:txBody>
          <a:bodyPr lIns="0" tIns="0" rIns="0" bIns="0" rtlCol="0" anchor="t">
            <a:spAutoFit/>
          </a:bodyPr>
          <a:lstStyle/>
          <a:p>
            <a:pPr marL="0" lvl="0" indent="0" algn="l">
              <a:lnSpc>
                <a:spcPts val="2839"/>
              </a:lnSpc>
              <a:spcBef>
                <a:spcPct val="0"/>
              </a:spcBef>
            </a:pPr>
            <a:r>
              <a:rPr lang="en-US" sz="2028">
                <a:solidFill>
                  <a:srgbClr val="0E0340"/>
                </a:solidFill>
                <a:latin typeface="Questrial"/>
              </a:rPr>
              <a:t>The Alzheimer’s Disease Neuroimaging Initiative unites researchers with study data to define the progression of Alzheimer’s Disease. ADNI researchers collect, validate and utilize data, including MRI and PET images, genetics, cognitive tests, CSF and blood biomarkers as predictors of the disease.</a:t>
            </a:r>
          </a:p>
        </p:txBody>
      </p:sp>
      <p:sp>
        <p:nvSpPr>
          <p:cNvPr id="5" name="TextBox 5"/>
          <p:cNvSpPr txBox="1"/>
          <p:nvPr/>
        </p:nvSpPr>
        <p:spPr>
          <a:xfrm>
            <a:off x="8287992" y="3727394"/>
            <a:ext cx="8665458" cy="736572"/>
          </a:xfrm>
          <a:prstGeom prst="rect">
            <a:avLst/>
          </a:prstGeom>
        </p:spPr>
        <p:txBody>
          <a:bodyPr lIns="0" tIns="0" rIns="0" bIns="0" rtlCol="0" anchor="t">
            <a:spAutoFit/>
          </a:bodyPr>
          <a:lstStyle/>
          <a:p>
            <a:pPr marL="798834" lvl="1" indent="-399417" algn="just">
              <a:lnSpc>
                <a:spcPts val="6290"/>
              </a:lnSpc>
              <a:buFont typeface="Arial"/>
              <a:buChar char="•"/>
            </a:pPr>
            <a:r>
              <a:rPr lang="en-US" sz="3700">
                <a:solidFill>
                  <a:srgbClr val="0E0340"/>
                </a:solidFill>
                <a:latin typeface="Fira Code Bold"/>
              </a:rPr>
              <a:t>ADNI</a:t>
            </a:r>
          </a:p>
        </p:txBody>
      </p:sp>
      <p:sp>
        <p:nvSpPr>
          <p:cNvPr id="7" name="TextBox 7"/>
          <p:cNvSpPr txBox="1"/>
          <p:nvPr/>
        </p:nvSpPr>
        <p:spPr>
          <a:xfrm>
            <a:off x="8287992" y="920937"/>
            <a:ext cx="8782835" cy="1365222"/>
          </a:xfrm>
          <a:prstGeom prst="rect">
            <a:avLst/>
          </a:prstGeom>
        </p:spPr>
        <p:txBody>
          <a:bodyPr lIns="0" tIns="0" rIns="0" bIns="0" rtlCol="0" anchor="t">
            <a:spAutoFit/>
          </a:bodyPr>
          <a:lstStyle/>
          <a:p>
            <a:pPr algn="just">
              <a:lnSpc>
                <a:spcPts val="10399"/>
              </a:lnSpc>
            </a:pPr>
            <a:r>
              <a:rPr lang="en-US" sz="9999">
                <a:solidFill>
                  <a:srgbClr val="0E0340"/>
                </a:solidFill>
                <a:latin typeface="Fira Code Bold"/>
              </a:rPr>
              <a:t>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grpSp>
        <p:nvGrpSpPr>
          <p:cNvPr id="2" name="Group 2"/>
          <p:cNvGrpSpPr/>
          <p:nvPr/>
        </p:nvGrpSpPr>
        <p:grpSpPr>
          <a:xfrm>
            <a:off x="-1378915" y="1359151"/>
            <a:ext cx="21045830" cy="2443182"/>
            <a:chOff x="0" y="0"/>
            <a:chExt cx="5542935" cy="643472"/>
          </a:xfrm>
        </p:grpSpPr>
        <p:sp>
          <p:nvSpPr>
            <p:cNvPr id="3" name="Freeform 3"/>
            <p:cNvSpPr/>
            <p:nvPr/>
          </p:nvSpPr>
          <p:spPr>
            <a:xfrm>
              <a:off x="0" y="0"/>
              <a:ext cx="5542935" cy="643472"/>
            </a:xfrm>
            <a:custGeom>
              <a:avLst/>
              <a:gdLst/>
              <a:ahLst/>
              <a:cxnLst/>
              <a:rect l="l" t="t" r="r" b="b"/>
              <a:pathLst>
                <a:path w="5542935" h="643472">
                  <a:moveTo>
                    <a:pt x="0" y="0"/>
                  </a:moveTo>
                  <a:lnTo>
                    <a:pt x="5542935" y="0"/>
                  </a:lnTo>
                  <a:lnTo>
                    <a:pt x="5542935" y="643472"/>
                  </a:lnTo>
                  <a:lnTo>
                    <a:pt x="0" y="643472"/>
                  </a:lnTo>
                  <a:close/>
                </a:path>
              </a:pathLst>
            </a:custGeom>
            <a:solidFill>
              <a:srgbClr val="8574D1"/>
            </a:solidFill>
          </p:spPr>
          <p:txBody>
            <a:bodyPr/>
            <a:lstStyle/>
            <a:p>
              <a:endParaRPr lang="en-ID"/>
            </a:p>
          </p:txBody>
        </p:sp>
        <p:sp>
          <p:nvSpPr>
            <p:cNvPr id="4" name="TextBox 4"/>
            <p:cNvSpPr txBox="1"/>
            <p:nvPr/>
          </p:nvSpPr>
          <p:spPr>
            <a:xfrm>
              <a:off x="0" y="-47625"/>
              <a:ext cx="5542935" cy="69109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43712" y="1722159"/>
            <a:ext cx="16218413" cy="1642029"/>
          </a:xfrm>
          <a:prstGeom prst="rect">
            <a:avLst/>
          </a:prstGeom>
        </p:spPr>
        <p:txBody>
          <a:bodyPr lIns="0" tIns="0" rIns="0" bIns="0" rtlCol="0" anchor="t">
            <a:spAutoFit/>
          </a:bodyPr>
          <a:lstStyle/>
          <a:p>
            <a:pPr algn="ctr">
              <a:lnSpc>
                <a:spcPts val="13439"/>
              </a:lnSpc>
            </a:pPr>
            <a:r>
              <a:rPr lang="en-US" sz="9600">
                <a:solidFill>
                  <a:srgbClr val="FFFFFF"/>
                </a:solidFill>
                <a:latin typeface="Fira Code Bold"/>
              </a:rPr>
              <a:t>Evaluation Metrics</a:t>
            </a:r>
          </a:p>
        </p:txBody>
      </p:sp>
      <p:sp>
        <p:nvSpPr>
          <p:cNvPr id="6" name="TextBox 6"/>
          <p:cNvSpPr txBox="1"/>
          <p:nvPr/>
        </p:nvSpPr>
        <p:spPr>
          <a:xfrm>
            <a:off x="1370145" y="5407442"/>
            <a:ext cx="4496291" cy="870489"/>
          </a:xfrm>
          <a:prstGeom prst="rect">
            <a:avLst/>
          </a:prstGeom>
        </p:spPr>
        <p:txBody>
          <a:bodyPr lIns="0" tIns="0" rIns="0" bIns="0" rtlCol="0" anchor="t">
            <a:spAutoFit/>
          </a:bodyPr>
          <a:lstStyle/>
          <a:p>
            <a:pPr>
              <a:lnSpc>
                <a:spcPts val="7169"/>
              </a:lnSpc>
            </a:pPr>
            <a:r>
              <a:rPr lang="en-US" sz="5120">
                <a:solidFill>
                  <a:srgbClr val="0E0340"/>
                </a:solidFill>
                <a:latin typeface="Fira Code Bold"/>
              </a:rPr>
              <a:t>Accuracy</a:t>
            </a:r>
          </a:p>
        </p:txBody>
      </p:sp>
      <p:sp>
        <p:nvSpPr>
          <p:cNvPr id="7" name="TextBox 7"/>
          <p:cNvSpPr txBox="1"/>
          <p:nvPr/>
        </p:nvSpPr>
        <p:spPr>
          <a:xfrm>
            <a:off x="1388588" y="6600992"/>
            <a:ext cx="4496291" cy="1144844"/>
          </a:xfrm>
          <a:prstGeom prst="rect">
            <a:avLst/>
          </a:prstGeom>
        </p:spPr>
        <p:txBody>
          <a:bodyPr lIns="0" tIns="0" rIns="0" bIns="0" rtlCol="0" anchor="t">
            <a:spAutoFit/>
          </a:bodyPr>
          <a:lstStyle/>
          <a:p>
            <a:pPr>
              <a:lnSpc>
                <a:spcPts val="3011"/>
              </a:lnSpc>
            </a:pPr>
            <a:r>
              <a:rPr lang="en-US" sz="2151">
                <a:solidFill>
                  <a:srgbClr val="0E0340"/>
                </a:solidFill>
                <a:latin typeface="Questrial"/>
              </a:rPr>
              <a:t>Accuracy refers to how often a machine learning model correctly predicts the outcome</a:t>
            </a:r>
          </a:p>
        </p:txBody>
      </p:sp>
      <p:sp>
        <p:nvSpPr>
          <p:cNvPr id="8" name="TextBox 8"/>
          <p:cNvSpPr txBox="1"/>
          <p:nvPr/>
        </p:nvSpPr>
        <p:spPr>
          <a:xfrm>
            <a:off x="6895135" y="5407442"/>
            <a:ext cx="4496291" cy="870489"/>
          </a:xfrm>
          <a:prstGeom prst="rect">
            <a:avLst/>
          </a:prstGeom>
        </p:spPr>
        <p:txBody>
          <a:bodyPr lIns="0" tIns="0" rIns="0" bIns="0" rtlCol="0" anchor="t">
            <a:spAutoFit/>
          </a:bodyPr>
          <a:lstStyle/>
          <a:p>
            <a:pPr>
              <a:lnSpc>
                <a:spcPts val="7169"/>
              </a:lnSpc>
            </a:pPr>
            <a:r>
              <a:rPr lang="en-US" sz="5120">
                <a:solidFill>
                  <a:srgbClr val="0E0340"/>
                </a:solidFill>
                <a:latin typeface="Fira Code Bold"/>
              </a:rPr>
              <a:t>Sensitivity</a:t>
            </a:r>
          </a:p>
        </p:txBody>
      </p:sp>
      <p:sp>
        <p:nvSpPr>
          <p:cNvPr id="9" name="TextBox 9"/>
          <p:cNvSpPr txBox="1"/>
          <p:nvPr/>
        </p:nvSpPr>
        <p:spPr>
          <a:xfrm>
            <a:off x="6904054" y="6573673"/>
            <a:ext cx="4496291" cy="1525621"/>
          </a:xfrm>
          <a:prstGeom prst="rect">
            <a:avLst/>
          </a:prstGeom>
        </p:spPr>
        <p:txBody>
          <a:bodyPr lIns="0" tIns="0" rIns="0" bIns="0" rtlCol="0" anchor="t">
            <a:spAutoFit/>
          </a:bodyPr>
          <a:lstStyle/>
          <a:p>
            <a:pPr>
              <a:lnSpc>
                <a:spcPts val="3011"/>
              </a:lnSpc>
            </a:pPr>
            <a:r>
              <a:rPr lang="en-US" sz="2151">
                <a:solidFill>
                  <a:srgbClr val="0E0340"/>
                </a:solidFill>
                <a:latin typeface="Questrial"/>
              </a:rPr>
              <a:t>Sensitivity is the metric used to evaluate a model’s ability to predict true positives of each available category.</a:t>
            </a:r>
          </a:p>
        </p:txBody>
      </p:sp>
      <p:sp>
        <p:nvSpPr>
          <p:cNvPr id="10" name="TextBox 10"/>
          <p:cNvSpPr txBox="1"/>
          <p:nvPr/>
        </p:nvSpPr>
        <p:spPr>
          <a:xfrm>
            <a:off x="12421565" y="5407442"/>
            <a:ext cx="4496291" cy="870489"/>
          </a:xfrm>
          <a:prstGeom prst="rect">
            <a:avLst/>
          </a:prstGeom>
        </p:spPr>
        <p:txBody>
          <a:bodyPr lIns="0" tIns="0" rIns="0" bIns="0" rtlCol="0" anchor="t">
            <a:spAutoFit/>
          </a:bodyPr>
          <a:lstStyle/>
          <a:p>
            <a:pPr>
              <a:lnSpc>
                <a:spcPts val="7169"/>
              </a:lnSpc>
            </a:pPr>
            <a:r>
              <a:rPr lang="en-US" sz="5120">
                <a:solidFill>
                  <a:srgbClr val="0E0340"/>
                </a:solidFill>
                <a:latin typeface="Fira Code Bold"/>
              </a:rPr>
              <a:t>Precision</a:t>
            </a:r>
          </a:p>
        </p:txBody>
      </p:sp>
      <p:sp>
        <p:nvSpPr>
          <p:cNvPr id="11" name="TextBox 11"/>
          <p:cNvSpPr txBox="1"/>
          <p:nvPr/>
        </p:nvSpPr>
        <p:spPr>
          <a:xfrm>
            <a:off x="12419520" y="6600992"/>
            <a:ext cx="4496291" cy="764067"/>
          </a:xfrm>
          <a:prstGeom prst="rect">
            <a:avLst/>
          </a:prstGeom>
        </p:spPr>
        <p:txBody>
          <a:bodyPr lIns="0" tIns="0" rIns="0" bIns="0" rtlCol="0" anchor="t">
            <a:spAutoFit/>
          </a:bodyPr>
          <a:lstStyle/>
          <a:p>
            <a:pPr>
              <a:lnSpc>
                <a:spcPts val="3011"/>
              </a:lnSpc>
            </a:pPr>
            <a:r>
              <a:rPr lang="en-US" sz="2151">
                <a:solidFill>
                  <a:srgbClr val="0E0340"/>
                </a:solidFill>
                <a:latin typeface="Questrial"/>
              </a:rPr>
              <a:t>Precision is used to evaluate the performance of a classifier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4" name="TextBox 4"/>
          <p:cNvSpPr txBox="1"/>
          <p:nvPr/>
        </p:nvSpPr>
        <p:spPr>
          <a:xfrm>
            <a:off x="1028700" y="3433069"/>
            <a:ext cx="8765279" cy="5227320"/>
          </a:xfrm>
          <a:prstGeom prst="rect">
            <a:avLst/>
          </a:prstGeom>
        </p:spPr>
        <p:txBody>
          <a:bodyPr lIns="0" tIns="0" rIns="0" bIns="0" rtlCol="0" anchor="t">
            <a:spAutoFit/>
          </a:bodyPr>
          <a:lstStyle/>
          <a:p>
            <a:pPr>
              <a:lnSpc>
                <a:spcPts val="3779"/>
              </a:lnSpc>
            </a:pPr>
            <a:r>
              <a:rPr lang="en-US" sz="2700">
                <a:solidFill>
                  <a:srgbClr val="0E0340"/>
                </a:solidFill>
                <a:latin typeface="Questrial"/>
              </a:rPr>
              <a:t>In recent years, there has been growing interest in leveraging machine learning (ML) techniques to improve the accuracy and efficiency of Alzheimer’s disease diagnosis. Machine learning algorithms have the potential to analyse vast amounts of heterogeneous data, including clinical assessments, neuroimaging data (such as magnetic resonance imaging (MRI), positron emission tomography (PET), and cerebrospinal fluid (CSF) biomarkers), genetic information, and even wearable sensor data, to identify patterns and biomarkers indicative of Alzheimer’s disease.</a:t>
            </a:r>
          </a:p>
        </p:txBody>
      </p:sp>
      <p:sp>
        <p:nvSpPr>
          <p:cNvPr id="5" name="TextBox 5"/>
          <p:cNvSpPr txBox="1"/>
          <p:nvPr/>
        </p:nvSpPr>
        <p:spPr>
          <a:xfrm>
            <a:off x="1028700" y="1445718"/>
            <a:ext cx="11141945" cy="1642029"/>
          </a:xfrm>
          <a:prstGeom prst="rect">
            <a:avLst/>
          </a:prstGeom>
        </p:spPr>
        <p:txBody>
          <a:bodyPr lIns="0" tIns="0" rIns="0" bIns="0" rtlCol="0" anchor="t">
            <a:spAutoFit/>
          </a:bodyPr>
          <a:lstStyle/>
          <a:p>
            <a:pPr>
              <a:lnSpc>
                <a:spcPts val="13439"/>
              </a:lnSpc>
            </a:pPr>
            <a:r>
              <a:rPr lang="en-US" sz="9600">
                <a:solidFill>
                  <a:srgbClr val="0E0340"/>
                </a:solidFill>
                <a:latin typeface="Fira Code Bold"/>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8228708" y="3829436"/>
            <a:ext cx="9030592" cy="4274820"/>
          </a:xfrm>
          <a:prstGeom prst="rect">
            <a:avLst/>
          </a:prstGeom>
        </p:spPr>
        <p:txBody>
          <a:bodyPr lIns="0" tIns="0" rIns="0" bIns="0" rtlCol="0" anchor="t">
            <a:spAutoFit/>
          </a:bodyPr>
          <a:lstStyle/>
          <a:p>
            <a:pPr algn="r">
              <a:lnSpc>
                <a:spcPts val="3779"/>
              </a:lnSpc>
            </a:pPr>
            <a:r>
              <a:rPr lang="en-US" sz="2700">
                <a:solidFill>
                  <a:srgbClr val="0E0340"/>
                </a:solidFill>
                <a:latin typeface="Questrial"/>
              </a:rPr>
              <a:t>Currently, diagnosing Alzheimer’s disease relies heavily on clinical evaluation, which includes cognitive tests, medical history assessment, and neuroimaging scans. However, these methods can be subjective, time-consuming, and costly, often leading to delayed diagnosis and treatment initiation. Moreover, the accuracy of clinical diagnosis, particularly in the early stages of the disease, remains a significant challenge, with misdiagnosis rates reported to be as high as 30-40%.</a:t>
            </a:r>
          </a:p>
        </p:txBody>
      </p:sp>
      <p:sp>
        <p:nvSpPr>
          <p:cNvPr id="3" name="TextBox 3"/>
          <p:cNvSpPr txBox="1"/>
          <p:nvPr/>
        </p:nvSpPr>
        <p:spPr>
          <a:xfrm>
            <a:off x="6117355" y="2001850"/>
            <a:ext cx="11141945" cy="1642029"/>
          </a:xfrm>
          <a:prstGeom prst="rect">
            <a:avLst/>
          </a:prstGeom>
        </p:spPr>
        <p:txBody>
          <a:bodyPr lIns="0" tIns="0" rIns="0" bIns="0" rtlCol="0" anchor="t">
            <a:spAutoFit/>
          </a:bodyPr>
          <a:lstStyle/>
          <a:p>
            <a:pPr algn="r">
              <a:lnSpc>
                <a:spcPts val="13439"/>
              </a:lnSpc>
            </a:pPr>
            <a:r>
              <a:rPr lang="en-US" sz="9600">
                <a:solidFill>
                  <a:srgbClr val="0E0340"/>
                </a:solidFill>
                <a:latin typeface="Fira Code Bold"/>
              </a:rPr>
              <a:t>Introduction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3211</Words>
  <Application>Microsoft Office PowerPoint</Application>
  <PresentationFormat>Custom</PresentationFormat>
  <Paragraphs>261</Paragraphs>
  <Slides>31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Fira Code Bold</vt:lpstr>
      <vt:lpstr>Fira Code</vt:lpstr>
      <vt:lpstr>Anton</vt:lpstr>
      <vt:lpstr>Calibri</vt:lpstr>
      <vt:lpstr>Fira Code Light</vt:lpstr>
      <vt:lpstr>Arial</vt:lpstr>
      <vt:lpstr>Fira Code Ultra-Bold</vt:lpstr>
      <vt:lpstr>Questrial</vt:lpstr>
      <vt:lpstr>TT Chocolates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White Professional Science Project Presentation</dc:title>
  <cp:lastModifiedBy>Angel Priscilla</cp:lastModifiedBy>
  <cp:revision>3</cp:revision>
  <dcterms:created xsi:type="dcterms:W3CDTF">2006-08-16T00:00:00Z</dcterms:created>
  <dcterms:modified xsi:type="dcterms:W3CDTF">2024-06-06T12:12:23Z</dcterms:modified>
  <dc:identifier>DAGCgrewixE</dc:identifier>
</cp:coreProperties>
</file>