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9" r:id="rId6"/>
    <p:sldId id="288" r:id="rId7"/>
    <p:sldId id="290" r:id="rId8"/>
    <p:sldId id="291" r:id="rId9"/>
    <p:sldId id="293" r:id="rId10"/>
    <p:sldId id="294" r:id="rId11"/>
    <p:sldId id="296" r:id="rId12"/>
    <p:sldId id="297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54" d="100"/>
          <a:sy n="54" d="100"/>
        </p:scale>
        <p:origin x="6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EC30C-ABC5-482D-A0A6-1E5EC6CD32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EB1473-53EF-4C59-AFE6-792C672E08A7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 PROJECT OBJECTIVE</a:t>
          </a:r>
          <a:endParaRPr lang="en-US" dirty="0">
            <a:solidFill>
              <a:schemeClr val="bg1"/>
            </a:solidFill>
          </a:endParaRPr>
        </a:p>
      </dgm:t>
    </dgm:pt>
    <dgm:pt modelId="{D286356D-8B0D-4A0C-A625-DEAFAC800080}" type="parTrans" cxnId="{72E50238-E020-4705-A81E-85F40EF88B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7E4BC17-7EEC-4164-B151-C0C09F9C4756}" type="sibTrans" cxnId="{72E50238-E020-4705-A81E-85F40EF88B46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88B5D88-1A31-4B73-8042-C1246DFFA4F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SDG PROBLEM &amp; OBJECTIVES</a:t>
          </a:r>
          <a:endParaRPr lang="en-US" b="0" dirty="0">
            <a:solidFill>
              <a:schemeClr val="bg1"/>
            </a:solidFill>
          </a:endParaRPr>
        </a:p>
      </dgm:t>
    </dgm:pt>
    <dgm:pt modelId="{76DD7D36-725E-4269-B3D3-475583828429}" type="parTrans" cxnId="{81019A99-C8FB-4491-8C32-75959E2C41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12D1446-2115-4BB3-AD17-ECF0D7064D26}" type="sibTrans" cxnId="{81019A99-C8FB-4491-8C32-75959E2C41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05E2C9-C41E-4F09-AD77-78D5F7B6F989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  </a:t>
          </a:r>
          <a:r>
            <a:rPr lang="en-US" b="0" i="0" dirty="0" smtClean="0">
              <a:solidFill>
                <a:schemeClr val="bg1"/>
              </a:solidFill>
            </a:rPr>
            <a:t>DATA</a:t>
          </a:r>
          <a:r>
            <a:rPr lang="en-US" b="1" i="0" dirty="0" smtClean="0">
              <a:solidFill>
                <a:schemeClr val="bg1"/>
              </a:solidFill>
            </a:rPr>
            <a:t> </a:t>
          </a:r>
          <a:endParaRPr lang="en-US" dirty="0">
            <a:solidFill>
              <a:schemeClr val="bg1"/>
            </a:solidFill>
          </a:endParaRPr>
        </a:p>
      </dgm:t>
    </dgm:pt>
    <dgm:pt modelId="{79D9CF3D-53BF-4C09-AB18-168CF70431F0}" type="parTrans" cxnId="{806A0BEF-8523-4779-A163-F1D00E65B46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D91E98-9AF4-4BE0-B826-1F1C527C950A}" type="sibTrans" cxnId="{806A0BEF-8523-4779-A163-F1D00E65B46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0F5C3-4A1E-4066-A69E-EA34051EFF5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MODELLING</a:t>
          </a:r>
          <a:endParaRPr lang="en-US" b="0" dirty="0">
            <a:solidFill>
              <a:schemeClr val="bg1"/>
            </a:solidFill>
          </a:endParaRPr>
        </a:p>
      </dgm:t>
    </dgm:pt>
    <dgm:pt modelId="{4E76E7F3-CC5C-43F4-B217-6719ABCCE48F}" type="parTrans" cxnId="{B63E20E3-B00E-443B-B5BE-4199DD3BFAA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4BBB03-2F6D-4D02-95D4-BD6C84CCD51B}" type="sibTrans" cxnId="{B63E20E3-B00E-443B-B5BE-4199DD3BFAA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11A34C-46BD-421A-B2E4-F0ACFA397A12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 KEY INSIGHTS</a:t>
          </a:r>
          <a:endParaRPr lang="en-US" b="0" dirty="0">
            <a:solidFill>
              <a:schemeClr val="bg1"/>
            </a:solidFill>
          </a:endParaRPr>
        </a:p>
      </dgm:t>
    </dgm:pt>
    <dgm:pt modelId="{5EA77192-7A7C-4D49-90E3-E1AD8795D34B}" type="parTrans" cxnId="{3ECAA4D5-390D-4CB7-B30D-A2D9FE0D04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D8220B-01CC-457D-9A8C-C355107C21D6}" type="sibTrans" cxnId="{3ECAA4D5-390D-4CB7-B30D-A2D9FE0D04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CFA0E3-D693-4EA8-BAB1-FC7FC04EC805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ETHICAL CONSIDERATIONS</a:t>
          </a:r>
          <a:endParaRPr lang="en-US" b="0" dirty="0">
            <a:solidFill>
              <a:schemeClr val="bg1"/>
            </a:solidFill>
          </a:endParaRPr>
        </a:p>
      </dgm:t>
    </dgm:pt>
    <dgm:pt modelId="{0CD13190-B60C-4690-AEA3-6E2A621BB89B}" type="parTrans" cxnId="{9F8E0F6B-378C-42EC-953A-2BF7A1D71C7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0E028C-BC16-450E-8BC8-14D2A395307F}" type="sibTrans" cxnId="{9F8E0F6B-378C-42EC-953A-2BF7A1D71C7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5EAE89-4F17-4290-8747-6A55985F825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RECOMMENDATIONS</a:t>
          </a:r>
          <a:endParaRPr lang="en-US" b="0" dirty="0">
            <a:solidFill>
              <a:schemeClr val="bg1"/>
            </a:solidFill>
          </a:endParaRPr>
        </a:p>
      </dgm:t>
    </dgm:pt>
    <dgm:pt modelId="{A81FB060-26F2-49B0-8C9B-C91E9E67DBA5}" type="parTrans" cxnId="{BE491B3C-8AFA-4056-BA48-59CFCB4E67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947F48-65DF-45E7-94AB-D253A368F443}" type="sibTrans" cxnId="{BE491B3C-8AFA-4056-BA48-59CFCB4E67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39208A8-9E98-42AF-8C6A-530430493CA0}" type="pres">
      <dgm:prSet presAssocID="{CF3EC30C-ABC5-482D-A0A6-1E5EC6CD3276}" presName="Name0" presStyleCnt="0">
        <dgm:presLayoutVars>
          <dgm:chMax val="7"/>
          <dgm:chPref val="7"/>
          <dgm:dir/>
        </dgm:presLayoutVars>
      </dgm:prSet>
      <dgm:spPr/>
    </dgm:pt>
    <dgm:pt modelId="{C2D4B0BA-DC2D-4C9E-AB0E-205458EBE06C}" type="pres">
      <dgm:prSet presAssocID="{CF3EC30C-ABC5-482D-A0A6-1E5EC6CD3276}" presName="Name1" presStyleCnt="0"/>
      <dgm:spPr/>
    </dgm:pt>
    <dgm:pt modelId="{C30EB0E1-DCF9-403F-8C7C-756E046CB6C8}" type="pres">
      <dgm:prSet presAssocID="{CF3EC30C-ABC5-482D-A0A6-1E5EC6CD3276}" presName="cycle" presStyleCnt="0"/>
      <dgm:spPr/>
    </dgm:pt>
    <dgm:pt modelId="{9AFC7729-F219-484F-9B5E-46BDDF960A29}" type="pres">
      <dgm:prSet presAssocID="{CF3EC30C-ABC5-482D-A0A6-1E5EC6CD3276}" presName="srcNode" presStyleLbl="node1" presStyleIdx="0" presStyleCnt="7"/>
      <dgm:spPr/>
    </dgm:pt>
    <dgm:pt modelId="{3D318142-65FA-484C-85E8-14758D36D44E}" type="pres">
      <dgm:prSet presAssocID="{CF3EC30C-ABC5-482D-A0A6-1E5EC6CD3276}" presName="conn" presStyleLbl="parChTrans1D2" presStyleIdx="0" presStyleCnt="1"/>
      <dgm:spPr/>
    </dgm:pt>
    <dgm:pt modelId="{8AC0D0EA-954D-48D6-8076-6C42995E1531}" type="pres">
      <dgm:prSet presAssocID="{CF3EC30C-ABC5-482D-A0A6-1E5EC6CD3276}" presName="extraNode" presStyleLbl="node1" presStyleIdx="0" presStyleCnt="7"/>
      <dgm:spPr/>
    </dgm:pt>
    <dgm:pt modelId="{F9D6B364-0B07-4CBA-9D2B-D8296DEE76C3}" type="pres">
      <dgm:prSet presAssocID="{CF3EC30C-ABC5-482D-A0A6-1E5EC6CD3276}" presName="dstNode" presStyleLbl="node1" presStyleIdx="0" presStyleCnt="7"/>
      <dgm:spPr/>
    </dgm:pt>
    <dgm:pt modelId="{BAB6D13A-7ED3-42AE-9149-BFE61C6392B5}" type="pres">
      <dgm:prSet presAssocID="{AAEB1473-53EF-4C59-AFE6-792C672E08A7}" presName="text_1" presStyleLbl="node1" presStyleIdx="0" presStyleCnt="7" custScaleY="130228" custLinFactNeighborX="1974" custLinFactNeighborY="-8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823C8-E802-44FE-8CD4-FD7E8581EEEA}" type="pres">
      <dgm:prSet presAssocID="{AAEB1473-53EF-4C59-AFE6-792C672E08A7}" presName="accent_1" presStyleCnt="0"/>
      <dgm:spPr/>
    </dgm:pt>
    <dgm:pt modelId="{F522FC40-EFA4-4A01-9930-B704B3411709}" type="pres">
      <dgm:prSet presAssocID="{AAEB1473-53EF-4C59-AFE6-792C672E08A7}" presName="accentRepeatNode" presStyleLbl="solidFgAcc1" presStyleIdx="0" presStyleCnt="7" custScaleX="85506" custScaleY="105412"/>
      <dgm:spPr>
        <a:solidFill>
          <a:srgbClr val="0070C0"/>
        </a:solidFill>
        <a:ln>
          <a:noFill/>
        </a:ln>
      </dgm:spPr>
    </dgm:pt>
    <dgm:pt modelId="{B5D24335-3425-4CE6-835A-3BE3F8324A05}" type="pres">
      <dgm:prSet presAssocID="{488B5D88-1A31-4B73-8042-C1246DFFA4FE}" presName="text_2" presStyleLbl="node1" presStyleIdx="1" presStyleCnt="7" custScaleX="98366" custScaleY="120348" custLinFactNeighborX="9544" custLinFactNeighborY="3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A0496-85CC-4616-9278-B79A49068B45}" type="pres">
      <dgm:prSet presAssocID="{488B5D88-1A31-4B73-8042-C1246DFFA4FE}" presName="accent_2" presStyleCnt="0"/>
      <dgm:spPr/>
    </dgm:pt>
    <dgm:pt modelId="{1FA24D03-8153-4A6C-BC77-A9BA8249358A}" type="pres">
      <dgm:prSet presAssocID="{488B5D88-1A31-4B73-8042-C1246DFFA4FE}" presName="accentRepeatNode" presStyleLbl="solidFgAcc1" presStyleIdx="1" presStyleCnt="7" custLinFactNeighborX="2700" custLinFactNeighborY="-5400"/>
      <dgm:spPr>
        <a:solidFill>
          <a:srgbClr val="0070C0"/>
        </a:solidFill>
      </dgm:spPr>
    </dgm:pt>
    <dgm:pt modelId="{99B9A296-61B1-4528-B69F-D899996A5DBF}" type="pres">
      <dgm:prSet presAssocID="{8305E2C9-C41E-4F09-AD77-78D5F7B6F989}" presName="text_3" presStyleLbl="node1" presStyleIdx="2" presStyleCnt="7" custScaleX="101839" custScaleY="107485" custLinFactNeighborX="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65B75-C6B5-4FED-8EFA-B03F86391C34}" type="pres">
      <dgm:prSet presAssocID="{8305E2C9-C41E-4F09-AD77-78D5F7B6F989}" presName="accent_3" presStyleCnt="0"/>
      <dgm:spPr/>
    </dgm:pt>
    <dgm:pt modelId="{F30BA66F-67F9-4038-810A-1FAF21651B61}" type="pres">
      <dgm:prSet presAssocID="{8305E2C9-C41E-4F09-AD77-78D5F7B6F989}" presName="accentRepeatNode" presStyleLbl="solidFgAcc1" presStyleIdx="2" presStyleCnt="7"/>
      <dgm:spPr>
        <a:solidFill>
          <a:srgbClr val="0070C0"/>
        </a:solidFill>
      </dgm:spPr>
    </dgm:pt>
    <dgm:pt modelId="{82A0DD41-A2ED-4CFA-A0B7-D908E26B3F93}" type="pres">
      <dgm:prSet presAssocID="{9330F5C3-4A1E-4066-A69E-EA34051EFF5E}" presName="text_4" presStyleLbl="node1" presStyleIdx="3" presStyleCnt="7" custScaleX="93474" custScaleY="116865" custLinFactNeighborX="-2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602B3-74D2-48FF-816F-0D8DA559F680}" type="pres">
      <dgm:prSet presAssocID="{9330F5C3-4A1E-4066-A69E-EA34051EFF5E}" presName="accent_4" presStyleCnt="0"/>
      <dgm:spPr/>
    </dgm:pt>
    <dgm:pt modelId="{23964E7A-DB61-485F-A0B5-67602F40094F}" type="pres">
      <dgm:prSet presAssocID="{9330F5C3-4A1E-4066-A69E-EA34051EFF5E}" presName="accentRepeatNode" presStyleLbl="solidFgAcc1" presStyleIdx="3" presStyleCnt="7"/>
      <dgm:spPr>
        <a:solidFill>
          <a:srgbClr val="0070C0"/>
        </a:solidFill>
      </dgm:spPr>
    </dgm:pt>
    <dgm:pt modelId="{46F5F232-91B2-4ABD-9A4B-D37AC2256B2C}" type="pres">
      <dgm:prSet presAssocID="{D011A34C-46BD-421A-B2E4-F0ACFA397A12}" presName="text_5" presStyleLbl="node1" presStyleIdx="4" presStyleCnt="7" custScaleX="101015" custScaleY="118292" custLinFactNeighborX="4154" custLinFactNeighborY="-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64A62-B915-4448-9617-0C43A8838549}" type="pres">
      <dgm:prSet presAssocID="{D011A34C-46BD-421A-B2E4-F0ACFA397A12}" presName="accent_5" presStyleCnt="0"/>
      <dgm:spPr/>
    </dgm:pt>
    <dgm:pt modelId="{5C891563-226E-4BEC-AEF6-EEFF6A249828}" type="pres">
      <dgm:prSet presAssocID="{D011A34C-46BD-421A-B2E4-F0ACFA397A12}" presName="accentRepeatNode" presStyleLbl="solidFgAcc1" presStyleIdx="4" presStyleCnt="7"/>
      <dgm:spPr>
        <a:solidFill>
          <a:srgbClr val="0070C0"/>
        </a:solidFill>
      </dgm:spPr>
    </dgm:pt>
    <dgm:pt modelId="{3A5652DF-4327-4B1A-AB2D-47072A11E0AE}" type="pres">
      <dgm:prSet presAssocID="{24CFA0E3-D693-4EA8-BAB1-FC7FC04EC805}" presName="text_6" presStyleLbl="node1" presStyleIdx="5" presStyleCnt="7" custScaleY="124710" custLinFactNeighborX="1823" custLinFactNeighborY="2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40DE-B387-4E5E-A6F1-4574AB59E724}" type="pres">
      <dgm:prSet presAssocID="{24CFA0E3-D693-4EA8-BAB1-FC7FC04EC805}" presName="accent_6" presStyleCnt="0"/>
      <dgm:spPr/>
    </dgm:pt>
    <dgm:pt modelId="{DF6FF239-14EE-49A4-8E33-F1D5809CF5B3}" type="pres">
      <dgm:prSet presAssocID="{24CFA0E3-D693-4EA8-BAB1-FC7FC04EC805}" presName="accentRepeatNode" presStyleLbl="solidFgAcc1" presStyleIdx="5" presStyleCnt="7"/>
      <dgm:spPr>
        <a:solidFill>
          <a:srgbClr val="0070C0"/>
        </a:solidFill>
      </dgm:spPr>
    </dgm:pt>
    <dgm:pt modelId="{4E2E7761-39E5-46F1-82BC-47A1E1DC3713}" type="pres">
      <dgm:prSet presAssocID="{845EAE89-4F17-4290-8747-6A55985F825E}" presName="text_7" presStyleLbl="node1" presStyleIdx="6" presStyleCnt="7" custScaleY="123895" custLinFactNeighborX="1363" custLinFactNeighborY="38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689E0-2A6F-4E9A-BC29-6B02139F92E1}" type="pres">
      <dgm:prSet presAssocID="{845EAE89-4F17-4290-8747-6A55985F825E}" presName="accent_7" presStyleCnt="0"/>
      <dgm:spPr/>
    </dgm:pt>
    <dgm:pt modelId="{A684BF85-124F-492D-B603-F868E6CA8479}" type="pres">
      <dgm:prSet presAssocID="{845EAE89-4F17-4290-8747-6A55985F825E}" presName="accentRepeatNode" presStyleLbl="solidFgAcc1" presStyleIdx="6" presStyleCnt="7" custLinFactNeighborY="28819"/>
      <dgm:spPr>
        <a:solidFill>
          <a:srgbClr val="0070C0"/>
        </a:solidFill>
      </dgm:spPr>
    </dgm:pt>
  </dgm:ptLst>
  <dgm:cxnLst>
    <dgm:cxn modelId="{F4B345B3-AEC3-415C-968C-5B4BCDD1E1D8}" type="presOf" srcId="{845EAE89-4F17-4290-8747-6A55985F825E}" destId="{4E2E7761-39E5-46F1-82BC-47A1E1DC3713}" srcOrd="0" destOrd="0" presId="urn:microsoft.com/office/officeart/2008/layout/VerticalCurvedList"/>
    <dgm:cxn modelId="{806A0BEF-8523-4779-A163-F1D00E65B46C}" srcId="{CF3EC30C-ABC5-482D-A0A6-1E5EC6CD3276}" destId="{8305E2C9-C41E-4F09-AD77-78D5F7B6F989}" srcOrd="2" destOrd="0" parTransId="{79D9CF3D-53BF-4C09-AB18-168CF70431F0}" sibTransId="{BFD91E98-9AF4-4BE0-B826-1F1C527C950A}"/>
    <dgm:cxn modelId="{A3E8B9F4-72B4-4001-A43A-B9E12CCD3C09}" type="presOf" srcId="{24CFA0E3-D693-4EA8-BAB1-FC7FC04EC805}" destId="{3A5652DF-4327-4B1A-AB2D-47072A11E0AE}" srcOrd="0" destOrd="0" presId="urn:microsoft.com/office/officeart/2008/layout/VerticalCurvedList"/>
    <dgm:cxn modelId="{9F8E0F6B-378C-42EC-953A-2BF7A1D71C76}" srcId="{CF3EC30C-ABC5-482D-A0A6-1E5EC6CD3276}" destId="{24CFA0E3-D693-4EA8-BAB1-FC7FC04EC805}" srcOrd="5" destOrd="0" parTransId="{0CD13190-B60C-4690-AEA3-6E2A621BB89B}" sibTransId="{A10E028C-BC16-450E-8BC8-14D2A395307F}"/>
    <dgm:cxn modelId="{1D189022-DC31-4A25-BD23-ED7B14D1614F}" type="presOf" srcId="{8305E2C9-C41E-4F09-AD77-78D5F7B6F989}" destId="{99B9A296-61B1-4528-B69F-D899996A5DBF}" srcOrd="0" destOrd="0" presId="urn:microsoft.com/office/officeart/2008/layout/VerticalCurvedList"/>
    <dgm:cxn modelId="{790B4CD2-C4D7-4240-A2C0-7602AFF6DE4A}" type="presOf" srcId="{AAEB1473-53EF-4C59-AFE6-792C672E08A7}" destId="{BAB6D13A-7ED3-42AE-9149-BFE61C6392B5}" srcOrd="0" destOrd="0" presId="urn:microsoft.com/office/officeart/2008/layout/VerticalCurvedList"/>
    <dgm:cxn modelId="{72E50238-E020-4705-A81E-85F40EF88B46}" srcId="{CF3EC30C-ABC5-482D-A0A6-1E5EC6CD3276}" destId="{AAEB1473-53EF-4C59-AFE6-792C672E08A7}" srcOrd="0" destOrd="0" parTransId="{D286356D-8B0D-4A0C-A625-DEAFAC800080}" sibTransId="{67E4BC17-7EEC-4164-B151-C0C09F9C4756}"/>
    <dgm:cxn modelId="{0E5832E7-7314-4B0D-9234-11D7B0F8D299}" type="presOf" srcId="{9330F5C3-4A1E-4066-A69E-EA34051EFF5E}" destId="{82A0DD41-A2ED-4CFA-A0B7-D908E26B3F93}" srcOrd="0" destOrd="0" presId="urn:microsoft.com/office/officeart/2008/layout/VerticalCurvedList"/>
    <dgm:cxn modelId="{BE491B3C-8AFA-4056-BA48-59CFCB4E675A}" srcId="{CF3EC30C-ABC5-482D-A0A6-1E5EC6CD3276}" destId="{845EAE89-4F17-4290-8747-6A55985F825E}" srcOrd="6" destOrd="0" parTransId="{A81FB060-26F2-49B0-8C9B-C91E9E67DBA5}" sibTransId="{F3947F48-65DF-45E7-94AB-D253A368F443}"/>
    <dgm:cxn modelId="{BCB082A1-3F1F-486D-A64B-94338583168C}" type="presOf" srcId="{67E4BC17-7EEC-4164-B151-C0C09F9C4756}" destId="{3D318142-65FA-484C-85E8-14758D36D44E}" srcOrd="0" destOrd="0" presId="urn:microsoft.com/office/officeart/2008/layout/VerticalCurvedList"/>
    <dgm:cxn modelId="{35B07D33-2E3B-4765-9155-186D8894BD4F}" type="presOf" srcId="{488B5D88-1A31-4B73-8042-C1246DFFA4FE}" destId="{B5D24335-3425-4CE6-835A-3BE3F8324A05}" srcOrd="0" destOrd="0" presId="urn:microsoft.com/office/officeart/2008/layout/VerticalCurvedList"/>
    <dgm:cxn modelId="{81019A99-C8FB-4491-8C32-75959E2C41CC}" srcId="{CF3EC30C-ABC5-482D-A0A6-1E5EC6CD3276}" destId="{488B5D88-1A31-4B73-8042-C1246DFFA4FE}" srcOrd="1" destOrd="0" parTransId="{76DD7D36-725E-4269-B3D3-475583828429}" sibTransId="{412D1446-2115-4BB3-AD17-ECF0D7064D26}"/>
    <dgm:cxn modelId="{84B3BEEE-0EEB-423E-8FDF-CAA0B5D85629}" type="presOf" srcId="{CF3EC30C-ABC5-482D-A0A6-1E5EC6CD3276}" destId="{739208A8-9E98-42AF-8C6A-530430493CA0}" srcOrd="0" destOrd="0" presId="urn:microsoft.com/office/officeart/2008/layout/VerticalCurvedList"/>
    <dgm:cxn modelId="{E38C74DD-7575-4757-AC3B-E1062A6F552A}" type="presOf" srcId="{D011A34C-46BD-421A-B2E4-F0ACFA397A12}" destId="{46F5F232-91B2-4ABD-9A4B-D37AC2256B2C}" srcOrd="0" destOrd="0" presId="urn:microsoft.com/office/officeart/2008/layout/VerticalCurvedList"/>
    <dgm:cxn modelId="{3ECAA4D5-390D-4CB7-B30D-A2D9FE0D045A}" srcId="{CF3EC30C-ABC5-482D-A0A6-1E5EC6CD3276}" destId="{D011A34C-46BD-421A-B2E4-F0ACFA397A12}" srcOrd="4" destOrd="0" parTransId="{5EA77192-7A7C-4D49-90E3-E1AD8795D34B}" sibTransId="{77D8220B-01CC-457D-9A8C-C355107C21D6}"/>
    <dgm:cxn modelId="{B63E20E3-B00E-443B-B5BE-4199DD3BFAA9}" srcId="{CF3EC30C-ABC5-482D-A0A6-1E5EC6CD3276}" destId="{9330F5C3-4A1E-4066-A69E-EA34051EFF5E}" srcOrd="3" destOrd="0" parTransId="{4E76E7F3-CC5C-43F4-B217-6719ABCCE48F}" sibTransId="{0B4BBB03-2F6D-4D02-95D4-BD6C84CCD51B}"/>
    <dgm:cxn modelId="{00EEFB2B-A57D-45F5-B1A1-5A2693F7A889}" type="presParOf" srcId="{739208A8-9E98-42AF-8C6A-530430493CA0}" destId="{C2D4B0BA-DC2D-4C9E-AB0E-205458EBE06C}" srcOrd="0" destOrd="0" presId="urn:microsoft.com/office/officeart/2008/layout/VerticalCurvedList"/>
    <dgm:cxn modelId="{A7E684B8-5C2A-4D56-933B-EA345E1CBF84}" type="presParOf" srcId="{C2D4B0BA-DC2D-4C9E-AB0E-205458EBE06C}" destId="{C30EB0E1-DCF9-403F-8C7C-756E046CB6C8}" srcOrd="0" destOrd="0" presId="urn:microsoft.com/office/officeart/2008/layout/VerticalCurvedList"/>
    <dgm:cxn modelId="{D9F4FAFE-72E2-4949-BD35-959AFD0A191C}" type="presParOf" srcId="{C30EB0E1-DCF9-403F-8C7C-756E046CB6C8}" destId="{9AFC7729-F219-484F-9B5E-46BDDF960A29}" srcOrd="0" destOrd="0" presId="urn:microsoft.com/office/officeart/2008/layout/VerticalCurvedList"/>
    <dgm:cxn modelId="{DEF3E4F1-0E55-456E-BDEF-7E1CC7975D7E}" type="presParOf" srcId="{C30EB0E1-DCF9-403F-8C7C-756E046CB6C8}" destId="{3D318142-65FA-484C-85E8-14758D36D44E}" srcOrd="1" destOrd="0" presId="urn:microsoft.com/office/officeart/2008/layout/VerticalCurvedList"/>
    <dgm:cxn modelId="{0F1AC2F3-29DD-4F10-B2B4-349D5A86F5BB}" type="presParOf" srcId="{C30EB0E1-DCF9-403F-8C7C-756E046CB6C8}" destId="{8AC0D0EA-954D-48D6-8076-6C42995E1531}" srcOrd="2" destOrd="0" presId="urn:microsoft.com/office/officeart/2008/layout/VerticalCurvedList"/>
    <dgm:cxn modelId="{51018C35-CACA-42CC-9081-EA235DB520AA}" type="presParOf" srcId="{C30EB0E1-DCF9-403F-8C7C-756E046CB6C8}" destId="{F9D6B364-0B07-4CBA-9D2B-D8296DEE76C3}" srcOrd="3" destOrd="0" presId="urn:microsoft.com/office/officeart/2008/layout/VerticalCurvedList"/>
    <dgm:cxn modelId="{2EBA58C5-4B5C-4C34-8E71-55B899E61B3F}" type="presParOf" srcId="{C2D4B0BA-DC2D-4C9E-AB0E-205458EBE06C}" destId="{BAB6D13A-7ED3-42AE-9149-BFE61C6392B5}" srcOrd="1" destOrd="0" presId="urn:microsoft.com/office/officeart/2008/layout/VerticalCurvedList"/>
    <dgm:cxn modelId="{A7AB21A7-9E39-495F-9B0F-A26B6169C7CB}" type="presParOf" srcId="{C2D4B0BA-DC2D-4C9E-AB0E-205458EBE06C}" destId="{F8E823C8-E802-44FE-8CD4-FD7E8581EEEA}" srcOrd="2" destOrd="0" presId="urn:microsoft.com/office/officeart/2008/layout/VerticalCurvedList"/>
    <dgm:cxn modelId="{A01E2763-46ED-43DB-B3EB-1CAE50535B20}" type="presParOf" srcId="{F8E823C8-E802-44FE-8CD4-FD7E8581EEEA}" destId="{F522FC40-EFA4-4A01-9930-B704B3411709}" srcOrd="0" destOrd="0" presId="urn:microsoft.com/office/officeart/2008/layout/VerticalCurvedList"/>
    <dgm:cxn modelId="{179DFB75-72CB-442E-B68E-20A5FBDED54A}" type="presParOf" srcId="{C2D4B0BA-DC2D-4C9E-AB0E-205458EBE06C}" destId="{B5D24335-3425-4CE6-835A-3BE3F8324A05}" srcOrd="3" destOrd="0" presId="urn:microsoft.com/office/officeart/2008/layout/VerticalCurvedList"/>
    <dgm:cxn modelId="{0AA6E5FB-BF78-4BCD-809A-39E70DDC165F}" type="presParOf" srcId="{C2D4B0BA-DC2D-4C9E-AB0E-205458EBE06C}" destId="{C77A0496-85CC-4616-9278-B79A49068B45}" srcOrd="4" destOrd="0" presId="urn:microsoft.com/office/officeart/2008/layout/VerticalCurvedList"/>
    <dgm:cxn modelId="{74CF4FC3-B198-41D8-8548-05FC6AA08115}" type="presParOf" srcId="{C77A0496-85CC-4616-9278-B79A49068B45}" destId="{1FA24D03-8153-4A6C-BC77-A9BA8249358A}" srcOrd="0" destOrd="0" presId="urn:microsoft.com/office/officeart/2008/layout/VerticalCurvedList"/>
    <dgm:cxn modelId="{A2B50734-B6E1-4263-8921-DCD868E94D26}" type="presParOf" srcId="{C2D4B0BA-DC2D-4C9E-AB0E-205458EBE06C}" destId="{99B9A296-61B1-4528-B69F-D899996A5DBF}" srcOrd="5" destOrd="0" presId="urn:microsoft.com/office/officeart/2008/layout/VerticalCurvedList"/>
    <dgm:cxn modelId="{E7BDD52A-7DC7-4CD4-9E9F-837D58C4E4E2}" type="presParOf" srcId="{C2D4B0BA-DC2D-4C9E-AB0E-205458EBE06C}" destId="{28A65B75-C6B5-4FED-8EFA-B03F86391C34}" srcOrd="6" destOrd="0" presId="urn:microsoft.com/office/officeart/2008/layout/VerticalCurvedList"/>
    <dgm:cxn modelId="{37753BE6-7C80-4F34-8847-3C0B0DB29ECE}" type="presParOf" srcId="{28A65B75-C6B5-4FED-8EFA-B03F86391C34}" destId="{F30BA66F-67F9-4038-810A-1FAF21651B61}" srcOrd="0" destOrd="0" presId="urn:microsoft.com/office/officeart/2008/layout/VerticalCurvedList"/>
    <dgm:cxn modelId="{956D6CAC-689A-4C45-B68E-83C3001DC59B}" type="presParOf" srcId="{C2D4B0BA-DC2D-4C9E-AB0E-205458EBE06C}" destId="{82A0DD41-A2ED-4CFA-A0B7-D908E26B3F93}" srcOrd="7" destOrd="0" presId="urn:microsoft.com/office/officeart/2008/layout/VerticalCurvedList"/>
    <dgm:cxn modelId="{C110714E-47F3-462F-9638-A469462D8DEC}" type="presParOf" srcId="{C2D4B0BA-DC2D-4C9E-AB0E-205458EBE06C}" destId="{9D8602B3-74D2-48FF-816F-0D8DA559F680}" srcOrd="8" destOrd="0" presId="urn:microsoft.com/office/officeart/2008/layout/VerticalCurvedList"/>
    <dgm:cxn modelId="{7574C4DB-BE16-4798-846C-27089430D945}" type="presParOf" srcId="{9D8602B3-74D2-48FF-816F-0D8DA559F680}" destId="{23964E7A-DB61-485F-A0B5-67602F40094F}" srcOrd="0" destOrd="0" presId="urn:microsoft.com/office/officeart/2008/layout/VerticalCurvedList"/>
    <dgm:cxn modelId="{11724920-FF6D-49D0-ACF6-61BC65E4509A}" type="presParOf" srcId="{C2D4B0BA-DC2D-4C9E-AB0E-205458EBE06C}" destId="{46F5F232-91B2-4ABD-9A4B-D37AC2256B2C}" srcOrd="9" destOrd="0" presId="urn:microsoft.com/office/officeart/2008/layout/VerticalCurvedList"/>
    <dgm:cxn modelId="{33F8CD69-FC56-40E1-A040-BC6B123C75D3}" type="presParOf" srcId="{C2D4B0BA-DC2D-4C9E-AB0E-205458EBE06C}" destId="{2F864A62-B915-4448-9617-0C43A8838549}" srcOrd="10" destOrd="0" presId="urn:microsoft.com/office/officeart/2008/layout/VerticalCurvedList"/>
    <dgm:cxn modelId="{C3E8AFE8-F382-44AF-B6CD-A4312312BB4D}" type="presParOf" srcId="{2F864A62-B915-4448-9617-0C43A8838549}" destId="{5C891563-226E-4BEC-AEF6-EEFF6A249828}" srcOrd="0" destOrd="0" presId="urn:microsoft.com/office/officeart/2008/layout/VerticalCurvedList"/>
    <dgm:cxn modelId="{962F861E-1F83-4ABD-B032-6FBEDE062CA2}" type="presParOf" srcId="{C2D4B0BA-DC2D-4C9E-AB0E-205458EBE06C}" destId="{3A5652DF-4327-4B1A-AB2D-47072A11E0AE}" srcOrd="11" destOrd="0" presId="urn:microsoft.com/office/officeart/2008/layout/VerticalCurvedList"/>
    <dgm:cxn modelId="{D180C274-20D5-4B21-9AFC-80C8977B45AE}" type="presParOf" srcId="{C2D4B0BA-DC2D-4C9E-AB0E-205458EBE06C}" destId="{A15A40DE-B387-4E5E-A6F1-4574AB59E724}" srcOrd="12" destOrd="0" presId="urn:microsoft.com/office/officeart/2008/layout/VerticalCurvedList"/>
    <dgm:cxn modelId="{6D9FEEA6-9F2F-4A7D-ABA4-F75BFBDDB043}" type="presParOf" srcId="{A15A40DE-B387-4E5E-A6F1-4574AB59E724}" destId="{DF6FF239-14EE-49A4-8E33-F1D5809CF5B3}" srcOrd="0" destOrd="0" presId="urn:microsoft.com/office/officeart/2008/layout/VerticalCurvedList"/>
    <dgm:cxn modelId="{769404CB-1C61-4492-8081-7CB2AB5B3E41}" type="presParOf" srcId="{C2D4B0BA-DC2D-4C9E-AB0E-205458EBE06C}" destId="{4E2E7761-39E5-46F1-82BC-47A1E1DC3713}" srcOrd="13" destOrd="0" presId="urn:microsoft.com/office/officeart/2008/layout/VerticalCurvedList"/>
    <dgm:cxn modelId="{E4F8BAA7-AC16-4A70-834C-45219E89729F}" type="presParOf" srcId="{C2D4B0BA-DC2D-4C9E-AB0E-205458EBE06C}" destId="{361689E0-2A6F-4E9A-BC29-6B02139F92E1}" srcOrd="14" destOrd="0" presId="urn:microsoft.com/office/officeart/2008/layout/VerticalCurvedList"/>
    <dgm:cxn modelId="{B6389A18-2A92-4942-80E8-1F706F01C0C5}" type="presParOf" srcId="{361689E0-2A6F-4E9A-BC29-6B02139F92E1}" destId="{A684BF85-124F-492D-B603-F868E6CA847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18142-65FA-484C-85E8-14758D36D44E}">
      <dsp:nvSpPr>
        <dsp:cNvPr id="0" name=""/>
        <dsp:cNvSpPr/>
      </dsp:nvSpPr>
      <dsp:spPr>
        <a:xfrm>
          <a:off x="-6978785" y="-1062300"/>
          <a:ext cx="8269368" cy="8269368"/>
        </a:xfrm>
        <a:prstGeom prst="blockArc">
          <a:avLst>
            <a:gd name="adj1" fmla="val 18900000"/>
            <a:gd name="adj2" fmla="val 2700000"/>
            <a:gd name="adj3" fmla="val 261"/>
          </a:avLst>
        </a:prstGeom>
        <a:noFill/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D13A-7ED3-42AE-9149-BFE61C6392B5}">
      <dsp:nvSpPr>
        <dsp:cNvPr id="0" name=""/>
        <dsp:cNvSpPr/>
      </dsp:nvSpPr>
      <dsp:spPr>
        <a:xfrm>
          <a:off x="513088" y="147829"/>
          <a:ext cx="8683743" cy="7272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 PROJECT OBJECTIVE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513088" y="147829"/>
        <a:ext cx="8683743" cy="727240"/>
      </dsp:txXfrm>
    </dsp:sp>
    <dsp:sp modelId="{F522FC40-EFA4-4A01-9930-B704B3411709}">
      <dsp:nvSpPr>
        <dsp:cNvPr id="0" name=""/>
        <dsp:cNvSpPr/>
      </dsp:nvSpPr>
      <dsp:spPr>
        <a:xfrm>
          <a:off x="96295" y="190647"/>
          <a:ext cx="596870" cy="735823"/>
        </a:xfrm>
        <a:prstGeom prst="ellipse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24335-3425-4CE6-835A-3BE3F8324A05}">
      <dsp:nvSpPr>
        <dsp:cNvPr id="0" name=""/>
        <dsp:cNvSpPr/>
      </dsp:nvSpPr>
      <dsp:spPr>
        <a:xfrm>
          <a:off x="1152431" y="1078960"/>
          <a:ext cx="8044400" cy="67206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i="0" kern="1200" dirty="0" smtClean="0">
              <a:solidFill>
                <a:schemeClr val="bg1"/>
              </a:solidFill>
            </a:rPr>
            <a:t> </a:t>
          </a:r>
          <a:r>
            <a:rPr lang="en-US" sz="3100" b="0" i="0" kern="1200" dirty="0" smtClean="0">
              <a:solidFill>
                <a:schemeClr val="bg1"/>
              </a:solidFill>
            </a:rPr>
            <a:t>SDG PROBLEM &amp; OBJECTIVES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152431" y="1078960"/>
        <a:ext cx="8044400" cy="672067"/>
      </dsp:txXfrm>
    </dsp:sp>
    <dsp:sp modelId="{1FA24D03-8153-4A6C-BC77-A9BA8249358A}">
      <dsp:nvSpPr>
        <dsp:cNvPr id="0" name=""/>
        <dsp:cNvSpPr/>
      </dsp:nvSpPr>
      <dsp:spPr>
        <a:xfrm>
          <a:off x="570269" y="1009988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9A296-61B1-4528-B69F-D899996A5DBF}">
      <dsp:nvSpPr>
        <dsp:cNvPr id="0" name=""/>
        <dsp:cNvSpPr/>
      </dsp:nvSpPr>
      <dsp:spPr>
        <a:xfrm>
          <a:off x="1150634" y="1934119"/>
          <a:ext cx="8046197" cy="600235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i="0" kern="1200" dirty="0" smtClean="0">
              <a:solidFill>
                <a:schemeClr val="bg1"/>
              </a:solidFill>
            </a:rPr>
            <a:t>  </a:t>
          </a:r>
          <a:r>
            <a:rPr lang="en-US" sz="3100" b="0" i="0" kern="1200" dirty="0" smtClean="0">
              <a:solidFill>
                <a:schemeClr val="bg1"/>
              </a:solidFill>
            </a:rPr>
            <a:t>DATA</a:t>
          </a:r>
          <a:r>
            <a:rPr lang="en-US" sz="3100" b="1" i="0" kern="1200" dirty="0" smtClean="0">
              <a:solidFill>
                <a:schemeClr val="bg1"/>
              </a:solidFill>
            </a:rPr>
            <a:t> 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1150634" y="1934119"/>
        <a:ext cx="8046197" cy="600235"/>
      </dsp:txXfrm>
    </dsp:sp>
    <dsp:sp modelId="{F30BA66F-67F9-4038-810A-1FAF21651B61}">
      <dsp:nvSpPr>
        <dsp:cNvPr id="0" name=""/>
        <dsp:cNvSpPr/>
      </dsp:nvSpPr>
      <dsp:spPr>
        <a:xfrm>
          <a:off x="828551" y="1885214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0DD41-A2ED-4CFA-A0B7-D908E26B3F93}">
      <dsp:nvSpPr>
        <dsp:cNvPr id="0" name=""/>
        <dsp:cNvSpPr/>
      </dsp:nvSpPr>
      <dsp:spPr>
        <a:xfrm>
          <a:off x="1338089" y="2746075"/>
          <a:ext cx="7302577" cy="65261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i="0" kern="1200" dirty="0" smtClean="0">
              <a:solidFill>
                <a:schemeClr val="bg1"/>
              </a:solidFill>
            </a:rPr>
            <a:t> </a:t>
          </a:r>
          <a:r>
            <a:rPr lang="en-US" sz="3100" b="0" i="0" kern="1200" dirty="0" smtClean="0">
              <a:solidFill>
                <a:schemeClr val="bg1"/>
              </a:solidFill>
            </a:rPr>
            <a:t>MODELLING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338089" y="2746075"/>
        <a:ext cx="7302577" cy="652616"/>
      </dsp:txXfrm>
    </dsp:sp>
    <dsp:sp modelId="{23964E7A-DB61-485F-A0B5-67602F40094F}">
      <dsp:nvSpPr>
        <dsp:cNvPr id="0" name=""/>
        <dsp:cNvSpPr/>
      </dsp:nvSpPr>
      <dsp:spPr>
        <a:xfrm>
          <a:off x="917036" y="2723361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5F232-91B2-4ABD-9A4B-D37AC2256B2C}">
      <dsp:nvSpPr>
        <dsp:cNvPr id="0" name=""/>
        <dsp:cNvSpPr/>
      </dsp:nvSpPr>
      <dsp:spPr>
        <a:xfrm>
          <a:off x="1215737" y="3543659"/>
          <a:ext cx="7981094" cy="660585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</a:rPr>
            <a:t> KEY INSIGHTS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215737" y="3543659"/>
        <a:ext cx="7981094" cy="660585"/>
      </dsp:txXfrm>
    </dsp:sp>
    <dsp:sp modelId="{5C891563-226E-4BEC-AEF6-EEFF6A249828}">
      <dsp:nvSpPr>
        <dsp:cNvPr id="0" name=""/>
        <dsp:cNvSpPr/>
      </dsp:nvSpPr>
      <dsp:spPr>
        <a:xfrm>
          <a:off x="828551" y="3561507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52DF-4327-4B1A-AB2D-47072A11E0AE}">
      <dsp:nvSpPr>
        <dsp:cNvPr id="0" name=""/>
        <dsp:cNvSpPr/>
      </dsp:nvSpPr>
      <dsp:spPr>
        <a:xfrm>
          <a:off x="1018802" y="4517137"/>
          <a:ext cx="8178029" cy="69642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</a:rPr>
            <a:t>ETHICAL CONSIDERATIONS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018802" y="4517137"/>
        <a:ext cx="8178029" cy="696426"/>
      </dsp:txXfrm>
    </dsp:sp>
    <dsp:sp modelId="{DF6FF239-14EE-49A4-8E33-F1D5809CF5B3}">
      <dsp:nvSpPr>
        <dsp:cNvPr id="0" name=""/>
        <dsp:cNvSpPr/>
      </dsp:nvSpPr>
      <dsp:spPr>
        <a:xfrm>
          <a:off x="551422" y="4399039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E7761-39E5-46F1-82BC-47A1E1DC3713}">
      <dsp:nvSpPr>
        <dsp:cNvPr id="0" name=""/>
        <dsp:cNvSpPr/>
      </dsp:nvSpPr>
      <dsp:spPr>
        <a:xfrm>
          <a:off x="513088" y="5452893"/>
          <a:ext cx="8683743" cy="691874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</a:rPr>
            <a:t>RECOMMENDATIONS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513088" y="5452893"/>
        <a:ext cx="8683743" cy="691874"/>
      </dsp:txXfrm>
    </dsp:sp>
    <dsp:sp modelId="{A684BF85-124F-492D-B603-F868E6CA8479}">
      <dsp:nvSpPr>
        <dsp:cNvPr id="0" name=""/>
        <dsp:cNvSpPr/>
      </dsp:nvSpPr>
      <dsp:spPr>
        <a:xfrm>
          <a:off x="45708" y="5438355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07AD95-674E-492A-8AE6-0BC27B33485B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35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450-4CA2-4306-962E-5212A8B50E3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687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FD03-C71A-425B-A49B-A6955F7A5E0B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982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7A18-0697-4003-9D96-83BC40D5F402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5082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B405-D137-492E-9444-77DD4240DF43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02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899-E520-4DA5-B9F7-C71A332B87EA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077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263-C26E-4025-A460-B1FA6E5E54B9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284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8EB5-B3DB-4C5F-A447-846EA79C24C5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D7AC-32C4-4EAF-B601-D6ACB7F9C52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30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00FE-163A-4367-AE4D-93C0700CA5D2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150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AAA2-F6D7-4FC7-AC91-1132B0542B42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703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040E-D162-47AF-A4D3-0218AECACB08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271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1277-93DB-4E47-8C27-8BDDE9F4135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078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642-9569-4B8D-B693-14A87509C2C5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753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8E26-5D08-4EFE-9365-220A1CDCD33D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069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6F37-4133-47B8-907E-E3C8C94FD96F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48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DBCC-BB11-4B7A-BAC7-77436B5C1B41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908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FCAD-A85B-4967-A438-072023738768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0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09" y="1024128"/>
            <a:ext cx="6242304" cy="38953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776" y="896113"/>
            <a:ext cx="4718304" cy="43525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LIFE EXPECTANCY PREDICTION ANALYSIS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675888" y="5989457"/>
            <a:ext cx="69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"Data-Driven Insights for Longer, Healthier Lives"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9662" y="6451122"/>
            <a:ext cx="5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74" y="301995"/>
            <a:ext cx="9905998" cy="10871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642" y="1389185"/>
            <a:ext cx="9905999" cy="441373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latin typeface="system-ui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latin typeface="system-ui"/>
              </a:rPr>
              <a:t>For </a:t>
            </a:r>
            <a:r>
              <a:rPr lang="en-US" sz="3400" b="1" dirty="0">
                <a:solidFill>
                  <a:schemeClr val="bg1"/>
                </a:solidFill>
                <a:latin typeface="system-ui"/>
              </a:rPr>
              <a:t>Policymakers: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Prioritize reducing adult mortality rates through disease prevention programs.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Invest in education (Schooling) as it showed strong secondary health benefits.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Focus on comprehensive healthcare rather than just increasing expenditure.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Target HIV/AIDS prevention and treatment in high-risk regions.</a:t>
            </a:r>
          </a:p>
          <a:p>
            <a:pPr marL="0" indent="0">
              <a:buNone/>
            </a:pPr>
            <a:endParaRPr lang="en-US" sz="3400" dirty="0" smtClean="0">
              <a:solidFill>
                <a:schemeClr val="bg1"/>
              </a:solidFill>
              <a:latin typeface="system-u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latin typeface="system-ui"/>
              </a:rPr>
              <a:t>For Healthcare Organizations: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Develop </a:t>
            </a:r>
            <a:r>
              <a:rPr lang="en-US" sz="3400" dirty="0">
                <a:solidFill>
                  <a:schemeClr val="bg1"/>
                </a:solidFill>
                <a:latin typeface="system-ui"/>
              </a:rPr>
              <a:t>integrated programs addressing multiple health indicators simultaneously.</a:t>
            </a:r>
          </a:p>
          <a:p>
            <a:r>
              <a:rPr lang="en-US" sz="3400" dirty="0">
                <a:solidFill>
                  <a:schemeClr val="bg1"/>
                </a:solidFill>
                <a:latin typeface="system-ui"/>
              </a:rPr>
              <a:t>Monitor and improve immunization coverage, especially in developing nations.</a:t>
            </a:r>
          </a:p>
          <a:p>
            <a:r>
              <a:rPr lang="en-US" sz="3400" dirty="0">
                <a:solidFill>
                  <a:schemeClr val="bg1"/>
                </a:solidFill>
                <a:latin typeface="system-ui"/>
              </a:rPr>
              <a:t>Address malnutrition (thinness indicators) as it showed significant impact</a:t>
            </a:r>
            <a:r>
              <a:rPr lang="en-US" sz="3400" dirty="0">
                <a:latin typeface="system-ui"/>
              </a:rPr>
              <a:t>.</a:t>
            </a:r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475" y="623496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10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202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76324" y="2890041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12" y="65100"/>
            <a:ext cx="9905998" cy="1495794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/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Thank </a:t>
            </a:r>
            <a:r>
              <a:rPr lang="en-US" sz="5400" b="1" dirty="0" smtClean="0">
                <a:solidFill>
                  <a:schemeClr val="bg1"/>
                </a:solidFill>
              </a:rPr>
              <a:t>You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535" y="2890041"/>
            <a:ext cx="9905999" cy="237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Questions?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Let’s predict better health for a longer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1818" y="5780108"/>
            <a:ext cx="556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danielpriscilla61@gmail.com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54145" y="6195089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11</a:t>
            </a:fld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18" y="1567987"/>
            <a:ext cx="4730182" cy="39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0363933"/>
              </p:ext>
            </p:extLst>
          </p:nvPr>
        </p:nvGraphicFramePr>
        <p:xfrm>
          <a:off x="1538224" y="713232"/>
          <a:ext cx="9196832" cy="614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-109728"/>
            <a:ext cx="9905998" cy="147857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OUTLINE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54153" y="6330461"/>
            <a:ext cx="668216" cy="357553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2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81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89" y="266826"/>
            <a:ext cx="9905998" cy="10520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1074" y="1475764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a high-accuracy predictive model for life expectancy </a:t>
            </a:r>
            <a:r>
              <a:rPr lang="en-US" dirty="0" smtClean="0">
                <a:solidFill>
                  <a:schemeClr val="bg1"/>
                </a:solidFill>
              </a:rPr>
              <a:t>estimation.</a:t>
            </a:r>
          </a:p>
          <a:p>
            <a:r>
              <a:rPr lang="en-US" dirty="0">
                <a:solidFill>
                  <a:schemeClr val="bg1"/>
                </a:solidFill>
              </a:rPr>
              <a:t>Identify and rank the most critical health indicators that influence population </a:t>
            </a:r>
            <a:r>
              <a:rPr lang="en-US" dirty="0" smtClean="0">
                <a:solidFill>
                  <a:schemeClr val="bg1"/>
                </a:solidFill>
              </a:rPr>
              <a:t>longevity.</a:t>
            </a:r>
          </a:p>
          <a:p>
            <a:r>
              <a:rPr lang="en-US" dirty="0">
                <a:solidFill>
                  <a:schemeClr val="bg1"/>
                </a:solidFill>
              </a:rPr>
              <a:t>Provide actionable insights to </a:t>
            </a:r>
            <a:r>
              <a:rPr lang="en-US" dirty="0" smtClean="0">
                <a:solidFill>
                  <a:schemeClr val="bg1"/>
                </a:solidFill>
              </a:rPr>
              <a:t>help optimize </a:t>
            </a:r>
            <a:r>
              <a:rPr lang="en-US" dirty="0">
                <a:solidFill>
                  <a:schemeClr val="bg1"/>
                </a:solidFill>
              </a:rPr>
              <a:t>healthcare resource </a:t>
            </a:r>
            <a:r>
              <a:rPr lang="en-US" dirty="0" smtClean="0">
                <a:solidFill>
                  <a:schemeClr val="bg1"/>
                </a:solidFill>
              </a:rPr>
              <a:t>allocation.</a:t>
            </a:r>
          </a:p>
          <a:p>
            <a:r>
              <a:rPr lang="en-US" dirty="0">
                <a:solidFill>
                  <a:schemeClr val="bg1"/>
                </a:solidFill>
              </a:rPr>
              <a:t>Replace guesswork-based policy decisions with evidence-based </a:t>
            </a:r>
            <a:r>
              <a:rPr lang="en-US" dirty="0" smtClean="0">
                <a:solidFill>
                  <a:schemeClr val="bg1"/>
                </a:solidFill>
              </a:rPr>
              <a:t>recommendations.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0000" y="6242538"/>
            <a:ext cx="619733" cy="339969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3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293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88" y="215901"/>
            <a:ext cx="9906000" cy="80644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SDG PROBLEM &amp;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0" y="1429940"/>
            <a:ext cx="4649783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 SDG 3 Targets: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6020" y="2098735"/>
            <a:ext cx="4878391" cy="2717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supports global efforts to improve life </a:t>
            </a:r>
            <a:r>
              <a:rPr lang="en-US" dirty="0" smtClean="0">
                <a:solidFill>
                  <a:schemeClr val="bg1"/>
                </a:solidFill>
              </a:rPr>
              <a:t>expectancy.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bg1"/>
                </a:solidFill>
              </a:rPr>
              <a:t>AI/ML to uncover critical health-related predictors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4808" y="1478205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Focus: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200" y="2098734"/>
            <a:ext cx="4875210" cy="27178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 decision-making in health </a:t>
            </a:r>
            <a:r>
              <a:rPr lang="en-US" dirty="0" smtClean="0">
                <a:solidFill>
                  <a:schemeClr val="bg1"/>
                </a:solidFill>
              </a:rPr>
              <a:t>sectors by providing insights.</a:t>
            </a:r>
          </a:p>
          <a:p>
            <a:r>
              <a:rPr lang="en-US" dirty="0">
                <a:solidFill>
                  <a:schemeClr val="bg1"/>
                </a:solidFill>
              </a:rPr>
              <a:t>Predict life expectancy using demographic/health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262451" y="623496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4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604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860"/>
            <a:ext cx="9905998" cy="82281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69068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368109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20+ health indicators (e.g., Adult Mortality, GDP, Immunization, Schooling) from WHO/World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Preprocessing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Handled missing data (median imputation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Normalized numerical features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Encoded categorical variables (e.g., Region)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61060" y="6270134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5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96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646" y="344198"/>
            <a:ext cx="9905998" cy="88109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MODELLING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07238" y="1637913"/>
            <a:ext cx="6182282" cy="440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Algorithms </a:t>
            </a:r>
            <a:r>
              <a:rPr lang="en-US" b="1" dirty="0" smtClean="0">
                <a:solidFill>
                  <a:schemeClr val="bg1"/>
                </a:solidFill>
              </a:rPr>
              <a:t>Implemented: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Random Forest Regressor 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 Regressor </a:t>
            </a:r>
          </a:p>
          <a:p>
            <a:r>
              <a:rPr lang="en-US" dirty="0">
                <a:solidFill>
                  <a:schemeClr val="bg1"/>
                </a:solidFill>
              </a:rPr>
              <a:t>Logistic Regression </a:t>
            </a:r>
          </a:p>
          <a:p>
            <a:r>
              <a:rPr lang="en-US" dirty="0">
                <a:solidFill>
                  <a:schemeClr val="bg1"/>
                </a:solidFill>
              </a:rPr>
              <a:t>Multiple Linear Regression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Evaluation </a:t>
            </a:r>
            <a:r>
              <a:rPr lang="en-US" b="1" dirty="0" smtClean="0">
                <a:solidFill>
                  <a:schemeClr val="bg1"/>
                </a:solidFill>
              </a:rPr>
              <a:t>Methodology: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Cross-validation</a:t>
            </a:r>
            <a:r>
              <a:rPr lang="en-US" dirty="0">
                <a:solidFill>
                  <a:schemeClr val="bg1"/>
                </a:solidFill>
              </a:rPr>
              <a:t> for reliable performance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65" y="1060704"/>
            <a:ext cx="5004816" cy="40862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192625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6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127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821" y="124742"/>
            <a:ext cx="9905998" cy="82623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821" y="950976"/>
            <a:ext cx="10288587" cy="59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Feature Importance: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dirty="0">
                <a:solidFill>
                  <a:schemeClr val="bg1"/>
                </a:solidFill>
              </a:rPr>
              <a:t>Random Forest model identified key determinants of life expectancy including: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Adult Mortality (strong negative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Income Composition of Resources (strong positive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HIV/AIDS (strong negative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Schooling (positive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BMI (positive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Developed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Developing Nations: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dirty="0">
                <a:solidFill>
                  <a:schemeClr val="bg1"/>
                </a:solidFill>
              </a:rPr>
              <a:t>binary "Status" feature showed significant impact, with developed countries generally having higher life expectancy.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5408" y="6285610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7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86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8" y="0"/>
            <a:ext cx="9905998" cy="68274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ETHICAL CONSIDERATIONS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733" y="456496"/>
            <a:ext cx="8720743" cy="6401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Data Collection Bias: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may underrepresent certain </a:t>
            </a:r>
            <a:r>
              <a:rPr lang="en-US" dirty="0" smtClean="0">
                <a:solidFill>
                  <a:schemeClr val="bg1"/>
                </a:solidFill>
              </a:rPr>
              <a:t>populations  </a:t>
            </a:r>
            <a:r>
              <a:rPr lang="en-US" dirty="0">
                <a:solidFill>
                  <a:schemeClr val="bg1"/>
                </a:solidFill>
              </a:rPr>
              <a:t>leading to skewed predictions for these groups.</a:t>
            </a:r>
          </a:p>
          <a:p>
            <a:r>
              <a:rPr lang="en-US" dirty="0">
                <a:solidFill>
                  <a:schemeClr val="bg1"/>
                </a:solidFill>
              </a:rPr>
              <a:t>Health indicators like healthcare spending or immunization rates might be missing or less accurate for marginalized regions, affecting model reliability.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Measurement Bias:</a:t>
            </a:r>
          </a:p>
          <a:p>
            <a:r>
              <a:rPr lang="en-US" dirty="0">
                <a:solidFill>
                  <a:schemeClr val="bg1"/>
                </a:solidFill>
              </a:rPr>
              <a:t>Variables like GDP or education levels might not capture the </a:t>
            </a:r>
            <a:r>
              <a:rPr lang="en-US" dirty="0" smtClean="0">
                <a:solidFill>
                  <a:schemeClr val="bg1"/>
                </a:solidFill>
              </a:rPr>
              <a:t>full context  </a:t>
            </a:r>
            <a:r>
              <a:rPr lang="en-US" dirty="0">
                <a:solidFill>
                  <a:schemeClr val="bg1"/>
                </a:solidFill>
              </a:rPr>
              <a:t>introducing inaccuracies.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Algorithmic </a:t>
            </a:r>
            <a:r>
              <a:rPr lang="en-US" dirty="0">
                <a:solidFill>
                  <a:schemeClr val="bg1"/>
                </a:solidFill>
              </a:rPr>
              <a:t>Bias:</a:t>
            </a:r>
          </a:p>
          <a:p>
            <a:r>
              <a:rPr lang="en-US" dirty="0">
                <a:solidFill>
                  <a:schemeClr val="bg1"/>
                </a:solidFill>
              </a:rPr>
              <a:t>Features like "Status" (Developing/Developed) might oversimplify complex socioeconomic factors, leading to stereotyped predictions.</a:t>
            </a:r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5731" y="627013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8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03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37" y="241556"/>
            <a:ext cx="6518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This solution helps promote: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Fairness: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Ensures diverse representation in the dataset.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Clearly communicate model certainties to policymakers, especially for marginalized populations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Sustainability: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identifying key health factors (e.g., immunization, education), the model helps direct resources efficiently, aligning with SDG 3’s goal of equitable healthcare.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Encouraging policies based on data-driven insights to reduce future healthcare costs and improve systemic resilience.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18" y="1133983"/>
            <a:ext cx="4821937" cy="45555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74726" y="628246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9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649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515</Words>
  <Application>Microsoft Office PowerPoint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system-ui</vt:lpstr>
      <vt:lpstr>Trebuchet MS</vt:lpstr>
      <vt:lpstr>Tw Cen MT</vt:lpstr>
      <vt:lpstr>Wingdings</vt:lpstr>
      <vt:lpstr>Circuit</vt:lpstr>
      <vt:lpstr>PowerPoint Presentation</vt:lpstr>
      <vt:lpstr>OUTLINE</vt:lpstr>
      <vt:lpstr>PROJECT OBJECTIVE</vt:lpstr>
      <vt:lpstr>SDG PROBLEM &amp; OBJECTIVES</vt:lpstr>
      <vt:lpstr>DATA</vt:lpstr>
      <vt:lpstr>MODELLING</vt:lpstr>
      <vt:lpstr>KEY INSIGHTS</vt:lpstr>
      <vt:lpstr>ETHICAL CONSIDERATIONS</vt:lpstr>
      <vt:lpstr>PowerPoint Presentation</vt:lpstr>
      <vt:lpstr>RECOMMENDATIONS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2025-06-08T10:20:22Z</dcterms:created>
  <dcterms:modified xsi:type="dcterms:W3CDTF">2025-06-08T14:01:26Z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