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51" r:id="rId2"/>
    <p:sldId id="340" r:id="rId3"/>
    <p:sldId id="341" r:id="rId4"/>
    <p:sldId id="261" r:id="rId5"/>
    <p:sldId id="347" r:id="rId6"/>
    <p:sldId id="331" r:id="rId7"/>
    <p:sldId id="342" r:id="rId8"/>
    <p:sldId id="345" r:id="rId9"/>
    <p:sldId id="348" r:id="rId10"/>
    <p:sldId id="346" r:id="rId11"/>
    <p:sldId id="350" r:id="rId12"/>
    <p:sldId id="356" r:id="rId13"/>
    <p:sldId id="349" r:id="rId14"/>
    <p:sldId id="352" r:id="rId15"/>
    <p:sldId id="353" r:id="rId16"/>
    <p:sldId id="354" r:id="rId17"/>
    <p:sldId id="35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F24"/>
    <a:srgbClr val="F99321"/>
    <a:srgbClr val="00A000"/>
    <a:srgbClr val="03CE07"/>
    <a:srgbClr val="00DF05"/>
    <a:srgbClr val="00E903"/>
    <a:srgbClr val="00FA00"/>
    <a:srgbClr val="93268E"/>
    <a:srgbClr val="1600FF"/>
    <a:srgbClr val="0281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85"/>
    <p:restoredTop sz="96076"/>
  </p:normalViewPr>
  <p:slideViewPr>
    <p:cSldViewPr snapToGrid="0">
      <p:cViewPr varScale="1">
        <p:scale>
          <a:sx n="46" d="100"/>
          <a:sy n="46" d="100"/>
        </p:scale>
        <p:origin x="184" y="2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DC32E-9CD5-4C4D-A596-EC635A4E8AC2}" type="datetimeFigureOut">
              <a:rPr lang="en-US" smtClean="0"/>
              <a:t>1/16/25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D7DC9-6C38-AE4C-86B3-3908E39FC5FE}" type="slidenum">
              <a:rPr lang="en-US" smtClean="0"/>
              <a:t>‹#›</a:t>
            </a:fld>
            <a:endParaRPr lang="en-US"/>
          </a:p>
        </p:txBody>
      </p:sp>
    </p:spTree>
    <p:extLst>
      <p:ext uri="{BB962C8B-B14F-4D97-AF65-F5344CB8AC3E}">
        <p14:creationId xmlns:p14="http://schemas.microsoft.com/office/powerpoint/2010/main" val="1070003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A9BDF-8342-E2D4-F7C7-14B20317E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D3B99F-4778-2E08-C9AC-78CD170CC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A2AEF9-37AE-D654-281E-ADE62EB2FB2D}"/>
              </a:ext>
            </a:extLst>
          </p:cNvPr>
          <p:cNvSpPr>
            <a:spLocks noGrp="1"/>
          </p:cNvSpPr>
          <p:nvPr>
            <p:ph type="dt" sz="half" idx="10"/>
          </p:nvPr>
        </p:nvSpPr>
        <p:spPr/>
        <p:txBody>
          <a:bodyPr/>
          <a:lstStyle/>
          <a:p>
            <a:fld id="{7FB94F7D-1DCE-E74D-8326-4CB2CCDA0142}" type="datetimeFigureOut">
              <a:rPr lang="en-US" smtClean="0"/>
              <a:t>1/16/25</a:t>
            </a:fld>
            <a:endParaRPr lang="en-US"/>
          </a:p>
        </p:txBody>
      </p:sp>
      <p:sp>
        <p:nvSpPr>
          <p:cNvPr id="5" name="Footer Placeholder 4">
            <a:extLst>
              <a:ext uri="{FF2B5EF4-FFF2-40B4-BE49-F238E27FC236}">
                <a16:creationId xmlns:a16="http://schemas.microsoft.com/office/drawing/2014/main" id="{6B52B85A-4CB9-3EF2-6928-84EF92378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DB17E-3DC7-B4CA-1890-5BCA139EC0AF}"/>
              </a:ext>
            </a:extLst>
          </p:cNvPr>
          <p:cNvSpPr>
            <a:spLocks noGrp="1"/>
          </p:cNvSpPr>
          <p:nvPr>
            <p:ph type="sldNum" sz="quarter" idx="12"/>
          </p:nvPr>
        </p:nvSpPr>
        <p:spPr/>
        <p:txBody>
          <a:bodyPr/>
          <a:lstStyle/>
          <a:p>
            <a:fld id="{FCB330F0-536D-5C4F-975C-9A48AA8E40E9}" type="slidenum">
              <a:rPr lang="en-US" smtClean="0"/>
              <a:t>‹#›</a:t>
            </a:fld>
            <a:endParaRPr lang="en-US"/>
          </a:p>
        </p:txBody>
      </p:sp>
    </p:spTree>
    <p:extLst>
      <p:ext uri="{BB962C8B-B14F-4D97-AF65-F5344CB8AC3E}">
        <p14:creationId xmlns:p14="http://schemas.microsoft.com/office/powerpoint/2010/main" val="121851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A144-091B-010B-3101-FA0B7722D0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9D9F9E-2E33-11D3-0DA5-BCF34756F9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E623D-2C4E-C2AC-60D7-88BBFDE3D9D9}"/>
              </a:ext>
            </a:extLst>
          </p:cNvPr>
          <p:cNvSpPr>
            <a:spLocks noGrp="1"/>
          </p:cNvSpPr>
          <p:nvPr>
            <p:ph type="dt" sz="half" idx="10"/>
          </p:nvPr>
        </p:nvSpPr>
        <p:spPr/>
        <p:txBody>
          <a:bodyPr/>
          <a:lstStyle/>
          <a:p>
            <a:fld id="{7FB94F7D-1DCE-E74D-8326-4CB2CCDA0142}" type="datetimeFigureOut">
              <a:rPr lang="en-US" smtClean="0"/>
              <a:t>1/16/25</a:t>
            </a:fld>
            <a:endParaRPr lang="en-US"/>
          </a:p>
        </p:txBody>
      </p:sp>
      <p:sp>
        <p:nvSpPr>
          <p:cNvPr id="5" name="Footer Placeholder 4">
            <a:extLst>
              <a:ext uri="{FF2B5EF4-FFF2-40B4-BE49-F238E27FC236}">
                <a16:creationId xmlns:a16="http://schemas.microsoft.com/office/drawing/2014/main" id="{AC047FDA-19B4-B297-FA47-133D4DF68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37418-1A69-3239-D7C4-0CB3D6ADF773}"/>
              </a:ext>
            </a:extLst>
          </p:cNvPr>
          <p:cNvSpPr>
            <a:spLocks noGrp="1"/>
          </p:cNvSpPr>
          <p:nvPr>
            <p:ph type="sldNum" sz="quarter" idx="12"/>
          </p:nvPr>
        </p:nvSpPr>
        <p:spPr/>
        <p:txBody>
          <a:bodyPr/>
          <a:lstStyle/>
          <a:p>
            <a:fld id="{FCB330F0-536D-5C4F-975C-9A48AA8E40E9}" type="slidenum">
              <a:rPr lang="en-US" smtClean="0"/>
              <a:t>‹#›</a:t>
            </a:fld>
            <a:endParaRPr lang="en-US"/>
          </a:p>
        </p:txBody>
      </p:sp>
    </p:spTree>
    <p:extLst>
      <p:ext uri="{BB962C8B-B14F-4D97-AF65-F5344CB8AC3E}">
        <p14:creationId xmlns:p14="http://schemas.microsoft.com/office/powerpoint/2010/main" val="542260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661D1-0C80-404C-6E3A-99D02C8707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5579F1-357A-FAA7-A632-97658B663B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AAF19-014A-5840-7140-FFEA3E9EA37F}"/>
              </a:ext>
            </a:extLst>
          </p:cNvPr>
          <p:cNvSpPr>
            <a:spLocks noGrp="1"/>
          </p:cNvSpPr>
          <p:nvPr>
            <p:ph type="dt" sz="half" idx="10"/>
          </p:nvPr>
        </p:nvSpPr>
        <p:spPr/>
        <p:txBody>
          <a:bodyPr/>
          <a:lstStyle/>
          <a:p>
            <a:fld id="{7FB94F7D-1DCE-E74D-8326-4CB2CCDA0142}" type="datetimeFigureOut">
              <a:rPr lang="en-US" smtClean="0"/>
              <a:t>1/16/25</a:t>
            </a:fld>
            <a:endParaRPr lang="en-US"/>
          </a:p>
        </p:txBody>
      </p:sp>
      <p:sp>
        <p:nvSpPr>
          <p:cNvPr id="5" name="Footer Placeholder 4">
            <a:extLst>
              <a:ext uri="{FF2B5EF4-FFF2-40B4-BE49-F238E27FC236}">
                <a16:creationId xmlns:a16="http://schemas.microsoft.com/office/drawing/2014/main" id="{F28F3F54-FE72-8DCF-66D6-4FFA8A157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28301-E1DA-A3F7-3C8A-61E8C4771A32}"/>
              </a:ext>
            </a:extLst>
          </p:cNvPr>
          <p:cNvSpPr>
            <a:spLocks noGrp="1"/>
          </p:cNvSpPr>
          <p:nvPr>
            <p:ph type="sldNum" sz="quarter" idx="12"/>
          </p:nvPr>
        </p:nvSpPr>
        <p:spPr/>
        <p:txBody>
          <a:bodyPr/>
          <a:lstStyle/>
          <a:p>
            <a:fld id="{FCB330F0-536D-5C4F-975C-9A48AA8E40E9}" type="slidenum">
              <a:rPr lang="en-US" smtClean="0"/>
              <a:t>‹#›</a:t>
            </a:fld>
            <a:endParaRPr lang="en-US"/>
          </a:p>
        </p:txBody>
      </p:sp>
    </p:spTree>
    <p:extLst>
      <p:ext uri="{BB962C8B-B14F-4D97-AF65-F5344CB8AC3E}">
        <p14:creationId xmlns:p14="http://schemas.microsoft.com/office/powerpoint/2010/main" val="149179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3D7A-478E-399D-B15F-948C4B1C7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1881E0-56E3-3BFE-A093-5499D3E141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4F488-3C70-147A-76D0-4962B80EF6B4}"/>
              </a:ext>
            </a:extLst>
          </p:cNvPr>
          <p:cNvSpPr>
            <a:spLocks noGrp="1"/>
          </p:cNvSpPr>
          <p:nvPr>
            <p:ph type="dt" sz="half" idx="10"/>
          </p:nvPr>
        </p:nvSpPr>
        <p:spPr/>
        <p:txBody>
          <a:bodyPr/>
          <a:lstStyle/>
          <a:p>
            <a:fld id="{7FB94F7D-1DCE-E74D-8326-4CB2CCDA0142}" type="datetimeFigureOut">
              <a:rPr lang="en-US" smtClean="0"/>
              <a:t>1/16/25</a:t>
            </a:fld>
            <a:endParaRPr lang="en-US"/>
          </a:p>
        </p:txBody>
      </p:sp>
      <p:sp>
        <p:nvSpPr>
          <p:cNvPr id="5" name="Footer Placeholder 4">
            <a:extLst>
              <a:ext uri="{FF2B5EF4-FFF2-40B4-BE49-F238E27FC236}">
                <a16:creationId xmlns:a16="http://schemas.microsoft.com/office/drawing/2014/main" id="{E46290EF-0FB6-83A8-D9A6-7A3F3FA1E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311FD-9DDC-7ED8-7BE8-A1BAEB2D51AB}"/>
              </a:ext>
            </a:extLst>
          </p:cNvPr>
          <p:cNvSpPr>
            <a:spLocks noGrp="1"/>
          </p:cNvSpPr>
          <p:nvPr>
            <p:ph type="sldNum" sz="quarter" idx="12"/>
          </p:nvPr>
        </p:nvSpPr>
        <p:spPr/>
        <p:txBody>
          <a:bodyPr/>
          <a:lstStyle/>
          <a:p>
            <a:fld id="{FCB330F0-536D-5C4F-975C-9A48AA8E40E9}" type="slidenum">
              <a:rPr lang="en-US" smtClean="0"/>
              <a:t>‹#›</a:t>
            </a:fld>
            <a:endParaRPr lang="en-US"/>
          </a:p>
        </p:txBody>
      </p:sp>
    </p:spTree>
    <p:extLst>
      <p:ext uri="{BB962C8B-B14F-4D97-AF65-F5344CB8AC3E}">
        <p14:creationId xmlns:p14="http://schemas.microsoft.com/office/powerpoint/2010/main" val="30233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4D87-A8BC-EC80-72FF-9096A96CB5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47E14F-2910-C35E-8B80-BD69809362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E3FE8E-942D-305E-7A47-65937AF3B937}"/>
              </a:ext>
            </a:extLst>
          </p:cNvPr>
          <p:cNvSpPr>
            <a:spLocks noGrp="1"/>
          </p:cNvSpPr>
          <p:nvPr>
            <p:ph type="dt" sz="half" idx="10"/>
          </p:nvPr>
        </p:nvSpPr>
        <p:spPr/>
        <p:txBody>
          <a:bodyPr/>
          <a:lstStyle/>
          <a:p>
            <a:fld id="{7FB94F7D-1DCE-E74D-8326-4CB2CCDA0142}" type="datetimeFigureOut">
              <a:rPr lang="en-US" smtClean="0"/>
              <a:t>1/16/25</a:t>
            </a:fld>
            <a:endParaRPr lang="en-US"/>
          </a:p>
        </p:txBody>
      </p:sp>
      <p:sp>
        <p:nvSpPr>
          <p:cNvPr id="5" name="Footer Placeholder 4">
            <a:extLst>
              <a:ext uri="{FF2B5EF4-FFF2-40B4-BE49-F238E27FC236}">
                <a16:creationId xmlns:a16="http://schemas.microsoft.com/office/drawing/2014/main" id="{3B5D2CF6-86B8-4D37-51AB-4A1D20CDD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B54EC-CCA8-99C0-9FF0-F67D4AD46D1D}"/>
              </a:ext>
            </a:extLst>
          </p:cNvPr>
          <p:cNvSpPr>
            <a:spLocks noGrp="1"/>
          </p:cNvSpPr>
          <p:nvPr>
            <p:ph type="sldNum" sz="quarter" idx="12"/>
          </p:nvPr>
        </p:nvSpPr>
        <p:spPr/>
        <p:txBody>
          <a:bodyPr/>
          <a:lstStyle/>
          <a:p>
            <a:fld id="{FCB330F0-536D-5C4F-975C-9A48AA8E40E9}" type="slidenum">
              <a:rPr lang="en-US" smtClean="0"/>
              <a:t>‹#›</a:t>
            </a:fld>
            <a:endParaRPr lang="en-US"/>
          </a:p>
        </p:txBody>
      </p:sp>
    </p:spTree>
    <p:extLst>
      <p:ext uri="{BB962C8B-B14F-4D97-AF65-F5344CB8AC3E}">
        <p14:creationId xmlns:p14="http://schemas.microsoft.com/office/powerpoint/2010/main" val="330691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81C4-832B-82FF-D55C-6C3D654343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2A219-3409-ED47-C50D-E55233AC1B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D074C5-DB34-7ECD-63A8-7F8899DCD3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A15124-288B-F471-E9C9-355CF6F263A4}"/>
              </a:ext>
            </a:extLst>
          </p:cNvPr>
          <p:cNvSpPr>
            <a:spLocks noGrp="1"/>
          </p:cNvSpPr>
          <p:nvPr>
            <p:ph type="dt" sz="half" idx="10"/>
          </p:nvPr>
        </p:nvSpPr>
        <p:spPr/>
        <p:txBody>
          <a:bodyPr/>
          <a:lstStyle/>
          <a:p>
            <a:fld id="{7FB94F7D-1DCE-E74D-8326-4CB2CCDA0142}" type="datetimeFigureOut">
              <a:rPr lang="en-US" smtClean="0"/>
              <a:t>1/16/25</a:t>
            </a:fld>
            <a:endParaRPr lang="en-US"/>
          </a:p>
        </p:txBody>
      </p:sp>
      <p:sp>
        <p:nvSpPr>
          <p:cNvPr id="6" name="Footer Placeholder 5">
            <a:extLst>
              <a:ext uri="{FF2B5EF4-FFF2-40B4-BE49-F238E27FC236}">
                <a16:creationId xmlns:a16="http://schemas.microsoft.com/office/drawing/2014/main" id="{E073525B-54A4-1005-07A5-A19520E99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236DD1-B12A-FBE7-BAC7-C7C79BBBE10F}"/>
              </a:ext>
            </a:extLst>
          </p:cNvPr>
          <p:cNvSpPr>
            <a:spLocks noGrp="1"/>
          </p:cNvSpPr>
          <p:nvPr>
            <p:ph type="sldNum" sz="quarter" idx="12"/>
          </p:nvPr>
        </p:nvSpPr>
        <p:spPr/>
        <p:txBody>
          <a:bodyPr/>
          <a:lstStyle/>
          <a:p>
            <a:fld id="{FCB330F0-536D-5C4F-975C-9A48AA8E40E9}" type="slidenum">
              <a:rPr lang="en-US" smtClean="0"/>
              <a:t>‹#›</a:t>
            </a:fld>
            <a:endParaRPr lang="en-US"/>
          </a:p>
        </p:txBody>
      </p:sp>
    </p:spTree>
    <p:extLst>
      <p:ext uri="{BB962C8B-B14F-4D97-AF65-F5344CB8AC3E}">
        <p14:creationId xmlns:p14="http://schemas.microsoft.com/office/powerpoint/2010/main" val="253116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2C1C-B415-94FD-EB3F-29CE5CF225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A53B35-07FC-09C7-4084-A768C30E46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975B1-95EE-CC60-B043-D46EBBBD2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1DA9B6-6A50-429A-8371-808C9D650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20BCB5-F219-43C1-EDD3-99CB1288F4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7E1F0-EC83-6241-66C3-33626C7256B4}"/>
              </a:ext>
            </a:extLst>
          </p:cNvPr>
          <p:cNvSpPr>
            <a:spLocks noGrp="1"/>
          </p:cNvSpPr>
          <p:nvPr>
            <p:ph type="dt" sz="half" idx="10"/>
          </p:nvPr>
        </p:nvSpPr>
        <p:spPr/>
        <p:txBody>
          <a:bodyPr/>
          <a:lstStyle/>
          <a:p>
            <a:fld id="{7FB94F7D-1DCE-E74D-8326-4CB2CCDA0142}" type="datetimeFigureOut">
              <a:rPr lang="en-US" smtClean="0"/>
              <a:t>1/16/25</a:t>
            </a:fld>
            <a:endParaRPr lang="en-US"/>
          </a:p>
        </p:txBody>
      </p:sp>
      <p:sp>
        <p:nvSpPr>
          <p:cNvPr id="8" name="Footer Placeholder 7">
            <a:extLst>
              <a:ext uri="{FF2B5EF4-FFF2-40B4-BE49-F238E27FC236}">
                <a16:creationId xmlns:a16="http://schemas.microsoft.com/office/drawing/2014/main" id="{63565F46-1166-E9B4-4BEC-86F65424DB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7B527F-17D0-5FFB-88E4-2C74CFCF11F7}"/>
              </a:ext>
            </a:extLst>
          </p:cNvPr>
          <p:cNvSpPr>
            <a:spLocks noGrp="1"/>
          </p:cNvSpPr>
          <p:nvPr>
            <p:ph type="sldNum" sz="quarter" idx="12"/>
          </p:nvPr>
        </p:nvSpPr>
        <p:spPr/>
        <p:txBody>
          <a:bodyPr/>
          <a:lstStyle/>
          <a:p>
            <a:fld id="{FCB330F0-536D-5C4F-975C-9A48AA8E40E9}" type="slidenum">
              <a:rPr lang="en-US" smtClean="0"/>
              <a:t>‹#›</a:t>
            </a:fld>
            <a:endParaRPr lang="en-US"/>
          </a:p>
        </p:txBody>
      </p:sp>
    </p:spTree>
    <p:extLst>
      <p:ext uri="{BB962C8B-B14F-4D97-AF65-F5344CB8AC3E}">
        <p14:creationId xmlns:p14="http://schemas.microsoft.com/office/powerpoint/2010/main" val="221005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5F21A-4737-6F96-A7D0-1AFC9A4695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E002AD-0B95-D0FC-D941-8C9EE5E20248}"/>
              </a:ext>
            </a:extLst>
          </p:cNvPr>
          <p:cNvSpPr>
            <a:spLocks noGrp="1"/>
          </p:cNvSpPr>
          <p:nvPr>
            <p:ph type="dt" sz="half" idx="10"/>
          </p:nvPr>
        </p:nvSpPr>
        <p:spPr/>
        <p:txBody>
          <a:bodyPr/>
          <a:lstStyle/>
          <a:p>
            <a:fld id="{7FB94F7D-1DCE-E74D-8326-4CB2CCDA0142}" type="datetimeFigureOut">
              <a:rPr lang="en-US" smtClean="0"/>
              <a:t>1/16/25</a:t>
            </a:fld>
            <a:endParaRPr lang="en-US"/>
          </a:p>
        </p:txBody>
      </p:sp>
      <p:sp>
        <p:nvSpPr>
          <p:cNvPr id="4" name="Footer Placeholder 3">
            <a:extLst>
              <a:ext uri="{FF2B5EF4-FFF2-40B4-BE49-F238E27FC236}">
                <a16:creationId xmlns:a16="http://schemas.microsoft.com/office/drawing/2014/main" id="{6A26B291-9F4F-BB51-DE07-4AAD2429D7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9B6BC1-67CD-A95E-6476-B080D6E7F0FA}"/>
              </a:ext>
            </a:extLst>
          </p:cNvPr>
          <p:cNvSpPr>
            <a:spLocks noGrp="1"/>
          </p:cNvSpPr>
          <p:nvPr>
            <p:ph type="sldNum" sz="quarter" idx="12"/>
          </p:nvPr>
        </p:nvSpPr>
        <p:spPr/>
        <p:txBody>
          <a:bodyPr/>
          <a:lstStyle/>
          <a:p>
            <a:fld id="{FCB330F0-536D-5C4F-975C-9A48AA8E40E9}" type="slidenum">
              <a:rPr lang="en-US" smtClean="0"/>
              <a:t>‹#›</a:t>
            </a:fld>
            <a:endParaRPr lang="en-US"/>
          </a:p>
        </p:txBody>
      </p:sp>
    </p:spTree>
    <p:extLst>
      <p:ext uri="{BB962C8B-B14F-4D97-AF65-F5344CB8AC3E}">
        <p14:creationId xmlns:p14="http://schemas.microsoft.com/office/powerpoint/2010/main" val="362796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B02746-863C-C3A3-48BC-D05EDB051553}"/>
              </a:ext>
            </a:extLst>
          </p:cNvPr>
          <p:cNvSpPr>
            <a:spLocks noGrp="1"/>
          </p:cNvSpPr>
          <p:nvPr>
            <p:ph type="dt" sz="half" idx="10"/>
          </p:nvPr>
        </p:nvSpPr>
        <p:spPr/>
        <p:txBody>
          <a:bodyPr/>
          <a:lstStyle/>
          <a:p>
            <a:fld id="{7FB94F7D-1DCE-E74D-8326-4CB2CCDA0142}" type="datetimeFigureOut">
              <a:rPr lang="en-US" smtClean="0"/>
              <a:t>1/16/25</a:t>
            </a:fld>
            <a:endParaRPr lang="en-US"/>
          </a:p>
        </p:txBody>
      </p:sp>
      <p:sp>
        <p:nvSpPr>
          <p:cNvPr id="3" name="Footer Placeholder 2">
            <a:extLst>
              <a:ext uri="{FF2B5EF4-FFF2-40B4-BE49-F238E27FC236}">
                <a16:creationId xmlns:a16="http://schemas.microsoft.com/office/drawing/2014/main" id="{949D3BF9-1052-5A8B-C9AB-99637A5105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8FFF90-164F-8878-1B27-3F71A7AE5C00}"/>
              </a:ext>
            </a:extLst>
          </p:cNvPr>
          <p:cNvSpPr>
            <a:spLocks noGrp="1"/>
          </p:cNvSpPr>
          <p:nvPr>
            <p:ph type="sldNum" sz="quarter" idx="12"/>
          </p:nvPr>
        </p:nvSpPr>
        <p:spPr/>
        <p:txBody>
          <a:bodyPr/>
          <a:lstStyle/>
          <a:p>
            <a:fld id="{FCB330F0-536D-5C4F-975C-9A48AA8E40E9}" type="slidenum">
              <a:rPr lang="en-US" smtClean="0"/>
              <a:t>‹#›</a:t>
            </a:fld>
            <a:endParaRPr lang="en-US"/>
          </a:p>
        </p:txBody>
      </p:sp>
    </p:spTree>
    <p:extLst>
      <p:ext uri="{BB962C8B-B14F-4D97-AF65-F5344CB8AC3E}">
        <p14:creationId xmlns:p14="http://schemas.microsoft.com/office/powerpoint/2010/main" val="299194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AA4E-856F-12B3-BFF2-1E633520A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EA6168-F210-A5E9-E471-5F3BA1081A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82FEE7-53CC-C872-83FB-2C6F9B833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DE0D3-5FB1-FC52-DAD9-3580478C46C5}"/>
              </a:ext>
            </a:extLst>
          </p:cNvPr>
          <p:cNvSpPr>
            <a:spLocks noGrp="1"/>
          </p:cNvSpPr>
          <p:nvPr>
            <p:ph type="dt" sz="half" idx="10"/>
          </p:nvPr>
        </p:nvSpPr>
        <p:spPr/>
        <p:txBody>
          <a:bodyPr/>
          <a:lstStyle/>
          <a:p>
            <a:fld id="{7FB94F7D-1DCE-E74D-8326-4CB2CCDA0142}" type="datetimeFigureOut">
              <a:rPr lang="en-US" smtClean="0"/>
              <a:t>1/16/25</a:t>
            </a:fld>
            <a:endParaRPr lang="en-US"/>
          </a:p>
        </p:txBody>
      </p:sp>
      <p:sp>
        <p:nvSpPr>
          <p:cNvPr id="6" name="Footer Placeholder 5">
            <a:extLst>
              <a:ext uri="{FF2B5EF4-FFF2-40B4-BE49-F238E27FC236}">
                <a16:creationId xmlns:a16="http://schemas.microsoft.com/office/drawing/2014/main" id="{D34D7334-629D-C7A6-35EA-4C482D960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0F8C1-B6F4-48F0-81CE-E8A5E93D76CA}"/>
              </a:ext>
            </a:extLst>
          </p:cNvPr>
          <p:cNvSpPr>
            <a:spLocks noGrp="1"/>
          </p:cNvSpPr>
          <p:nvPr>
            <p:ph type="sldNum" sz="quarter" idx="12"/>
          </p:nvPr>
        </p:nvSpPr>
        <p:spPr/>
        <p:txBody>
          <a:bodyPr/>
          <a:lstStyle/>
          <a:p>
            <a:fld id="{FCB330F0-536D-5C4F-975C-9A48AA8E40E9}" type="slidenum">
              <a:rPr lang="en-US" smtClean="0"/>
              <a:t>‹#›</a:t>
            </a:fld>
            <a:endParaRPr lang="en-US"/>
          </a:p>
        </p:txBody>
      </p:sp>
    </p:spTree>
    <p:extLst>
      <p:ext uri="{BB962C8B-B14F-4D97-AF65-F5344CB8AC3E}">
        <p14:creationId xmlns:p14="http://schemas.microsoft.com/office/powerpoint/2010/main" val="2295101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4945-3CCE-60BC-0179-6BF324C08E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0936B5-6D47-4E8B-AA13-9558A156EF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BA7B72-17DC-1129-8C9E-418B52F43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2D9DB-B806-B18B-D526-461CD6196F45}"/>
              </a:ext>
            </a:extLst>
          </p:cNvPr>
          <p:cNvSpPr>
            <a:spLocks noGrp="1"/>
          </p:cNvSpPr>
          <p:nvPr>
            <p:ph type="dt" sz="half" idx="10"/>
          </p:nvPr>
        </p:nvSpPr>
        <p:spPr/>
        <p:txBody>
          <a:bodyPr/>
          <a:lstStyle/>
          <a:p>
            <a:fld id="{7FB94F7D-1DCE-E74D-8326-4CB2CCDA0142}" type="datetimeFigureOut">
              <a:rPr lang="en-US" smtClean="0"/>
              <a:t>1/16/25</a:t>
            </a:fld>
            <a:endParaRPr lang="en-US"/>
          </a:p>
        </p:txBody>
      </p:sp>
      <p:sp>
        <p:nvSpPr>
          <p:cNvPr id="6" name="Footer Placeholder 5">
            <a:extLst>
              <a:ext uri="{FF2B5EF4-FFF2-40B4-BE49-F238E27FC236}">
                <a16:creationId xmlns:a16="http://schemas.microsoft.com/office/drawing/2014/main" id="{7D32B949-D9E5-7979-1F5A-1A2161C0F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30FD33-735A-3595-B519-5F31DF228FD4}"/>
              </a:ext>
            </a:extLst>
          </p:cNvPr>
          <p:cNvSpPr>
            <a:spLocks noGrp="1"/>
          </p:cNvSpPr>
          <p:nvPr>
            <p:ph type="sldNum" sz="quarter" idx="12"/>
          </p:nvPr>
        </p:nvSpPr>
        <p:spPr/>
        <p:txBody>
          <a:bodyPr/>
          <a:lstStyle/>
          <a:p>
            <a:fld id="{FCB330F0-536D-5C4F-975C-9A48AA8E40E9}" type="slidenum">
              <a:rPr lang="en-US" smtClean="0"/>
              <a:t>‹#›</a:t>
            </a:fld>
            <a:endParaRPr lang="en-US"/>
          </a:p>
        </p:txBody>
      </p:sp>
    </p:spTree>
    <p:extLst>
      <p:ext uri="{BB962C8B-B14F-4D97-AF65-F5344CB8AC3E}">
        <p14:creationId xmlns:p14="http://schemas.microsoft.com/office/powerpoint/2010/main" val="249007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00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4991C-A895-7656-7112-D5120BA3A7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8354BB-40BD-6DC5-C269-AA82FC73E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7CB63-DE96-D7B5-FCFE-54AF5D9C8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B94F7D-1DCE-E74D-8326-4CB2CCDA0142}" type="datetimeFigureOut">
              <a:rPr lang="en-US" smtClean="0"/>
              <a:t>1/16/25</a:t>
            </a:fld>
            <a:endParaRPr lang="en-US"/>
          </a:p>
        </p:txBody>
      </p:sp>
      <p:sp>
        <p:nvSpPr>
          <p:cNvPr id="5" name="Footer Placeholder 4">
            <a:extLst>
              <a:ext uri="{FF2B5EF4-FFF2-40B4-BE49-F238E27FC236}">
                <a16:creationId xmlns:a16="http://schemas.microsoft.com/office/drawing/2014/main" id="{845AB6C7-C919-8817-2149-D424D10373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2B4374C-79D8-45CC-83E7-1B59BB3165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B330F0-536D-5C4F-975C-9A48AA8E40E9}" type="slidenum">
              <a:rPr lang="en-US" smtClean="0"/>
              <a:t>‹#›</a:t>
            </a:fld>
            <a:endParaRPr lang="en-US"/>
          </a:p>
        </p:txBody>
      </p:sp>
    </p:spTree>
    <p:extLst>
      <p:ext uri="{BB962C8B-B14F-4D97-AF65-F5344CB8AC3E}">
        <p14:creationId xmlns:p14="http://schemas.microsoft.com/office/powerpoint/2010/main" val="2536316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jpeg"/><Relationship Id="rId7"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8.jpeg"/><Relationship Id="rId5" Type="http://schemas.microsoft.com/office/2007/relationships/hdphoto" Target="../media/hdphoto1.wdp"/><Relationship Id="rId10" Type="http://schemas.openxmlformats.org/officeDocument/2006/relationships/hyperlink" Target="https://openstax.org/details/books/elementary-algebra-2e" TargetMode="External"/><Relationship Id="rId4" Type="http://schemas.openxmlformats.org/officeDocument/2006/relationships/image" Target="../media/image3.png"/><Relationship Id="rId9" Type="http://schemas.microsoft.com/office/2007/relationships/hdphoto" Target="../media/hdphoto3.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1.png"/><Relationship Id="rId12" Type="http://schemas.microsoft.com/office/2007/relationships/hdphoto" Target="../media/hdphoto2.wdp"/><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0.svg"/><Relationship Id="rId11" Type="http://schemas.openxmlformats.org/officeDocument/2006/relationships/image" Target="../media/image4.png"/><Relationship Id="rId5" Type="http://schemas.openxmlformats.org/officeDocument/2006/relationships/image" Target="../media/image9.png"/><Relationship Id="rId15" Type="http://schemas.openxmlformats.org/officeDocument/2006/relationships/image" Target="../media/image13.jpeg"/><Relationship Id="rId10" Type="http://schemas.microsoft.com/office/2007/relationships/hdphoto" Target="../media/hdphoto1.wdp"/><Relationship Id="rId4" Type="http://schemas.openxmlformats.org/officeDocument/2006/relationships/image" Target="../media/image8.jpeg"/><Relationship Id="rId9" Type="http://schemas.openxmlformats.org/officeDocument/2006/relationships/image" Target="../media/image3.png"/><Relationship Id="rId14" Type="http://schemas.microsoft.com/office/2007/relationships/hdphoto" Target="../media/hdphoto3.wdp"/></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microsoft.com/office/2007/relationships/hdphoto" Target="../media/hdphoto4.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A6E072-12F7-E773-F646-3005AD6458A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58597EC-841F-B3DD-044E-CB1B506D195B}"/>
              </a:ext>
            </a:extLst>
          </p:cNvPr>
          <p:cNvSpPr txBox="1"/>
          <p:nvPr/>
        </p:nvSpPr>
        <p:spPr>
          <a:xfrm>
            <a:off x="2653937" y="3105834"/>
            <a:ext cx="7046654" cy="646331"/>
          </a:xfrm>
          <a:prstGeom prst="rect">
            <a:avLst/>
          </a:prstGeom>
          <a:noFill/>
        </p:spPr>
        <p:txBody>
          <a:bodyPr wrap="square" rtlCol="0">
            <a:spAutoFit/>
          </a:bodyPr>
          <a:lstStyle/>
          <a:p>
            <a:r>
              <a:rPr lang="en-US" dirty="0"/>
              <a:t>The following slides 2-10 were designed for donor discussions.  They give a good intro to Zeno’s functionality and help put things in context.</a:t>
            </a:r>
          </a:p>
        </p:txBody>
      </p:sp>
    </p:spTree>
    <p:extLst>
      <p:ext uri="{BB962C8B-B14F-4D97-AF65-F5344CB8AC3E}">
        <p14:creationId xmlns:p14="http://schemas.microsoft.com/office/powerpoint/2010/main" val="1496522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3307A-9B2F-73F4-225E-F82E2D4677C8}"/>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D70F40D7-EC41-AD3D-05F4-5A50A3B83DE0}"/>
              </a:ext>
            </a:extLst>
          </p:cNvPr>
          <p:cNvGrpSpPr/>
          <p:nvPr/>
        </p:nvGrpSpPr>
        <p:grpSpPr>
          <a:xfrm>
            <a:off x="2573386" y="1948604"/>
            <a:ext cx="1661434" cy="2597362"/>
            <a:chOff x="887459" y="1183128"/>
            <a:chExt cx="3001811" cy="4692811"/>
          </a:xfrm>
        </p:grpSpPr>
        <p:pic>
          <p:nvPicPr>
            <p:cNvPr id="3" name="Picture 2" descr="Black human icon in simple design Royalty Free Vector Image">
              <a:extLst>
                <a:ext uri="{FF2B5EF4-FFF2-40B4-BE49-F238E27FC236}">
                  <a16:creationId xmlns:a16="http://schemas.microsoft.com/office/drawing/2014/main" id="{CFE9C9CD-1A2B-0607-A386-D3E278EA59C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3800" y1="35556" x2="49100" y2="26019"/>
                          <a14:foregroundMark x1="49100" y1="26019" x2="58300" y2="29722"/>
                          <a14:foregroundMark x1="58300" y1="29722" x2="56600" y2="38241"/>
                          <a14:foregroundMark x1="56600" y1="38241" x2="56500" y2="38241"/>
                        </a14:backgroundRemoval>
                      </a14:imgEffect>
                    </a14:imgLayer>
                  </a14:imgProps>
                </a:ext>
                <a:ext uri="{28A0092B-C50C-407E-A947-70E740481C1C}">
                  <a14:useLocalDpi xmlns:a14="http://schemas.microsoft.com/office/drawing/2010/main" val="0"/>
                </a:ext>
              </a:extLst>
            </a:blip>
            <a:srcRect l="28649" t="15747" r="29144" b="23103"/>
            <a:stretch/>
          </p:blipFill>
          <p:spPr bwMode="auto">
            <a:xfrm>
              <a:off x="936132" y="1441799"/>
              <a:ext cx="2833847" cy="44341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9BFDE2A-19C7-902A-76C4-FF19B5191BB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614" b="98391" l="9908" r="89977">
                          <a14:foregroundMark x1="32949" y1="37446" x2="42396" y2="36695"/>
                          <a14:foregroundMark x1="48387" y1="7296" x2="50230" y2="4828"/>
                          <a14:foregroundMark x1="73836" y1="94883" x2="76359" y2="94873"/>
                          <a14:foregroundMark x1="61939" y1="94927" x2="63549" y2="94921"/>
                          <a14:foregroundMark x1="57627" y1="94944" x2="58704" y2="94940"/>
                          <a14:foregroundMark x1="7373" y1="98712" x2="48618" y2="98069"/>
                          <a14:foregroundMark x1="48618" y1="98069" x2="86751" y2="98391"/>
                          <a14:backgroundMark x1="13018" y1="94528" x2="40438" y2="94206"/>
                          <a14:backgroundMark x1="63825" y1="94528" x2="72465" y2="94850"/>
                          <a14:backgroundMark x1="54032" y1="94206" x2="58871" y2="93133"/>
                          <a14:backgroundMark x1="55876" y1="95279" x2="59332" y2="94850"/>
                          <a14:backgroundMark x1="60023" y1="94850" x2="60023" y2="94850"/>
                          <a14:backgroundMark x1="60023" y1="95279" x2="60023" y2="95279"/>
                          <a14:backgroundMark x1="51382" y1="95279" x2="51382" y2="95279"/>
                          <a14:backgroundMark x1="41935" y1="95923" x2="41935" y2="95923"/>
                          <a14:backgroundMark x1="43088" y1="96674" x2="43088" y2="96674"/>
                          <a14:backgroundMark x1="43433" y1="95923" x2="43433" y2="95923"/>
                          <a14:backgroundMark x1="43894" y1="95923" x2="43894" y2="95923"/>
                          <a14:backgroundMark x1="42742" y1="95279" x2="42742" y2="95279"/>
                          <a14:backgroundMark x1="44240" y1="96352" x2="44240" y2="96352"/>
                          <a14:backgroundMark x1="43088" y1="95279" x2="43088" y2="95279"/>
                          <a14:backgroundMark x1="44585" y1="96352" x2="44585" y2="96352"/>
                          <a14:backgroundMark x1="44240" y1="94850" x2="44240" y2="94850"/>
                          <a14:backgroundMark x1="45392" y1="96674" x2="45392" y2="96674"/>
                          <a14:backgroundMark x1="60369" y1="94850" x2="60369" y2="94850"/>
                          <a14:backgroundMark x1="59677" y1="95279" x2="59677" y2="95279"/>
                          <a14:backgroundMark x1="76843" y1="94206" x2="80645" y2="94528"/>
                          <a14:backgroundMark x1="82258" y1="95708" x2="78456" y2="95708"/>
                          <a14:backgroundMark x1="82488" y1="95494" x2="82488" y2="95494"/>
                          <a14:backgroundMark x1="82719" y1="96459" x2="82719" y2="96459"/>
                          <a14:backgroundMark x1="82488" y1="96245" x2="82488" y2="96245"/>
                          <a14:backgroundMark x1="82488" y1="96245" x2="82488" y2="96245"/>
                          <a14:backgroundMark x1="72005" y1="95708" x2="73272" y2="95708"/>
                          <a14:backgroundMark x1="58641" y1="94206" x2="61982" y2="94206"/>
                          <a14:backgroundMark x1="60829" y1="93777" x2="62212" y2="93991"/>
                          <a14:backgroundMark x1="58986" y1="94528" x2="62212" y2="94528"/>
                          <a14:backgroundMark x1="73272" y1="95279" x2="73272" y2="95279"/>
                          <a14:backgroundMark x1="85714" y1="95279" x2="82719" y2="96030"/>
                        </a14:backgroundRemoval>
                      </a14:imgEffect>
                    </a14:imgLayer>
                  </a14:imgProps>
                </a:ext>
              </a:extLst>
            </a:blip>
            <a:srcRect l="10251" r="15819" b="46647"/>
            <a:stretch/>
          </p:blipFill>
          <p:spPr>
            <a:xfrm>
              <a:off x="887459" y="1183128"/>
              <a:ext cx="3001811" cy="2492665"/>
            </a:xfrm>
            <a:prstGeom prst="rect">
              <a:avLst/>
            </a:prstGeom>
          </p:spPr>
        </p:pic>
        <p:pic>
          <p:nvPicPr>
            <p:cNvPr id="5" name="Picture 4">
              <a:extLst>
                <a:ext uri="{FF2B5EF4-FFF2-40B4-BE49-F238E27FC236}">
                  <a16:creationId xmlns:a16="http://schemas.microsoft.com/office/drawing/2014/main" id="{DED6319D-18C8-7C7F-1A8E-F3EF67E4986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051" b="91497" l="7422" r="91309">
                          <a14:foregroundMark x1="62891" y1="12415" x2="64600" y2="32342"/>
                          <a14:foregroundMark x1="64600" y1="32342" x2="75049" y2="46009"/>
                          <a14:foregroundMark x1="75049" y1="46009" x2="89941" y2="35681"/>
                          <a14:foregroundMark x1="89941" y1="35681" x2="83496" y2="16849"/>
                          <a14:foregroundMark x1="83496" y1="16849" x2="68945" y2="9285"/>
                          <a14:foregroundMark x1="68945" y1="9285" x2="64307" y2="27021"/>
                          <a14:foregroundMark x1="64307" y1="27021" x2="78418" y2="35681"/>
                          <a14:foregroundMark x1="78418" y1="35681" x2="81006" y2="33646"/>
                          <a14:foregroundMark x1="78223" y1="55764" x2="87012" y2="40845"/>
                          <a14:foregroundMark x1="87012" y1="40845" x2="84814" y2="22222"/>
                          <a14:foregroundMark x1="84814" y1="22222" x2="71289" y2="11946"/>
                          <a14:foregroundMark x1="71289" y1="11946" x2="61914" y2="29108"/>
                          <a14:foregroundMark x1="61914" y1="29108" x2="63770" y2="34324"/>
                          <a14:foregroundMark x1="84668" y1="49557" x2="90918" y2="32238"/>
                          <a14:foregroundMark x1="90918" y1="32238" x2="84619" y2="14919"/>
                          <a14:foregroundMark x1="84619" y1="14919" x2="69092" y2="8972"/>
                          <a14:foregroundMark x1="69092" y1="8972" x2="54492" y2="11737"/>
                          <a14:foregroundMark x1="91357" y1="39176" x2="91357" y2="32029"/>
                          <a14:foregroundMark x1="7666" y1="29682" x2="7422" y2="37559"/>
                          <a14:foregroundMark x1="35938" y1="7773" x2="30957" y2="8242"/>
                          <a14:foregroundMark x1="68701" y1="7094" x2="64844" y2="7564"/>
                          <a14:foregroundMark x1="34424" y1="6416" x2="31396" y2="6208"/>
                          <a14:foregroundMark x1="53809" y1="90819" x2="47852" y2="91549"/>
                          <a14:foregroundMark x1="68262" y1="6521" x2="67969" y2="6051"/>
                        </a14:backgroundRemoval>
                      </a14:imgEffect>
                    </a14:imgLayer>
                  </a14:imgProps>
                </a:ext>
                <a:ext uri="{28A0092B-C50C-407E-A947-70E740481C1C}">
                  <a14:useLocalDpi xmlns:a14="http://schemas.microsoft.com/office/drawing/2010/main" val="0"/>
                </a:ext>
              </a:extLst>
            </a:blip>
            <a:stretch>
              <a:fillRect/>
            </a:stretch>
          </p:blipFill>
          <p:spPr bwMode="auto">
            <a:xfrm flipV="1">
              <a:off x="1448199" y="3832314"/>
              <a:ext cx="1898505" cy="177614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ounded Rectangle 5">
            <a:extLst>
              <a:ext uri="{FF2B5EF4-FFF2-40B4-BE49-F238E27FC236}">
                <a16:creationId xmlns:a16="http://schemas.microsoft.com/office/drawing/2014/main" id="{47BA47C5-42E0-680B-B502-B380844CC9FD}"/>
              </a:ext>
            </a:extLst>
          </p:cNvPr>
          <p:cNvSpPr/>
          <p:nvPr/>
        </p:nvSpPr>
        <p:spPr>
          <a:xfrm>
            <a:off x="4379926" y="3712595"/>
            <a:ext cx="5344106" cy="660939"/>
          </a:xfrm>
          <a:prstGeom prst="roundRect">
            <a:avLst>
              <a:gd name="adj" fmla="val 40185"/>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Thank you!</a:t>
            </a:r>
          </a:p>
        </p:txBody>
      </p:sp>
    </p:spTree>
    <p:extLst>
      <p:ext uri="{BB962C8B-B14F-4D97-AF65-F5344CB8AC3E}">
        <p14:creationId xmlns:p14="http://schemas.microsoft.com/office/powerpoint/2010/main" val="147051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973EAE-D4D4-3C32-8ADC-61664672EA3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1B64042-871F-99AC-1F5F-2A01F36FC09D}"/>
              </a:ext>
            </a:extLst>
          </p:cNvPr>
          <p:cNvSpPr txBox="1"/>
          <p:nvPr/>
        </p:nvSpPr>
        <p:spPr>
          <a:xfrm>
            <a:off x="2969623" y="2967335"/>
            <a:ext cx="6884126" cy="923330"/>
          </a:xfrm>
          <a:prstGeom prst="rect">
            <a:avLst/>
          </a:prstGeom>
          <a:noFill/>
        </p:spPr>
        <p:txBody>
          <a:bodyPr wrap="square" rtlCol="0">
            <a:spAutoFit/>
          </a:bodyPr>
          <a:lstStyle/>
          <a:p>
            <a:r>
              <a:rPr lang="en-US" dirty="0"/>
              <a:t>The previous slides were designed for donor discussions.  The following presents additional detail on functionality and design for “Demo Zeno.”</a:t>
            </a:r>
          </a:p>
        </p:txBody>
      </p:sp>
    </p:spTree>
    <p:extLst>
      <p:ext uri="{BB962C8B-B14F-4D97-AF65-F5344CB8AC3E}">
        <p14:creationId xmlns:p14="http://schemas.microsoft.com/office/powerpoint/2010/main" val="138660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335024-44A3-2F93-28E4-46F5AA246E04}"/>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7C0137FB-43C1-1AE4-81B5-85EA1A5EE2D9}"/>
              </a:ext>
            </a:extLst>
          </p:cNvPr>
          <p:cNvSpPr/>
          <p:nvPr/>
        </p:nvSpPr>
        <p:spPr>
          <a:xfrm>
            <a:off x="3293248" y="3285212"/>
            <a:ext cx="5344106" cy="660939"/>
          </a:xfrm>
          <a:prstGeom prst="roundRect">
            <a:avLst>
              <a:gd name="adj" fmla="val 40185"/>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Hi Kinjal, I’m Zeno! 😀 I’m here to help you in Mr. Smith’s Algebra class! What are you working on?</a:t>
            </a:r>
          </a:p>
        </p:txBody>
      </p:sp>
      <p:grpSp>
        <p:nvGrpSpPr>
          <p:cNvPr id="7" name="Group 6">
            <a:extLst>
              <a:ext uri="{FF2B5EF4-FFF2-40B4-BE49-F238E27FC236}">
                <a16:creationId xmlns:a16="http://schemas.microsoft.com/office/drawing/2014/main" id="{E5F9DE4A-DCE7-C893-FF71-8B11A5402583}"/>
              </a:ext>
            </a:extLst>
          </p:cNvPr>
          <p:cNvGrpSpPr/>
          <p:nvPr/>
        </p:nvGrpSpPr>
        <p:grpSpPr>
          <a:xfrm>
            <a:off x="2445975" y="2923360"/>
            <a:ext cx="668286" cy="1044748"/>
            <a:chOff x="887459" y="1183128"/>
            <a:chExt cx="3001811" cy="4692811"/>
          </a:xfrm>
        </p:grpSpPr>
        <p:pic>
          <p:nvPicPr>
            <p:cNvPr id="8" name="Picture 7" descr="Black human icon in simple design Royalty Free Vector Image">
              <a:extLst>
                <a:ext uri="{FF2B5EF4-FFF2-40B4-BE49-F238E27FC236}">
                  <a16:creationId xmlns:a16="http://schemas.microsoft.com/office/drawing/2014/main" id="{4293B553-1291-3F03-4316-F83F4A16F08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3800" y1="35556" x2="49100" y2="26019"/>
                          <a14:foregroundMark x1="49100" y1="26019" x2="58300" y2="29722"/>
                          <a14:foregroundMark x1="58300" y1="29722" x2="56600" y2="38241"/>
                          <a14:foregroundMark x1="56600" y1="38241" x2="56500" y2="38241"/>
                        </a14:backgroundRemoval>
                      </a14:imgEffect>
                    </a14:imgLayer>
                  </a14:imgProps>
                </a:ext>
                <a:ext uri="{28A0092B-C50C-407E-A947-70E740481C1C}">
                  <a14:useLocalDpi xmlns:a14="http://schemas.microsoft.com/office/drawing/2010/main" val="0"/>
                </a:ext>
              </a:extLst>
            </a:blip>
            <a:srcRect l="28649" t="15747" r="29144" b="23103"/>
            <a:stretch/>
          </p:blipFill>
          <p:spPr bwMode="auto">
            <a:xfrm>
              <a:off x="936132" y="1441799"/>
              <a:ext cx="2833847" cy="44341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277B10F-F689-D9E8-5A2A-9238BB41966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614" b="98391" l="9908" r="89977">
                          <a14:foregroundMark x1="32949" y1="37446" x2="42396" y2="36695"/>
                          <a14:foregroundMark x1="48387" y1="7296" x2="50230" y2="4828"/>
                          <a14:foregroundMark x1="73836" y1="94883" x2="76359" y2="94873"/>
                          <a14:foregroundMark x1="61939" y1="94927" x2="63549" y2="94921"/>
                          <a14:foregroundMark x1="57627" y1="94944" x2="58704" y2="94940"/>
                          <a14:foregroundMark x1="7373" y1="98712" x2="48618" y2="98069"/>
                          <a14:foregroundMark x1="48618" y1="98069" x2="86751" y2="98391"/>
                          <a14:backgroundMark x1="13018" y1="94528" x2="40438" y2="94206"/>
                          <a14:backgroundMark x1="63825" y1="94528" x2="72465" y2="94850"/>
                          <a14:backgroundMark x1="54032" y1="94206" x2="58871" y2="93133"/>
                          <a14:backgroundMark x1="55876" y1="95279" x2="59332" y2="94850"/>
                          <a14:backgroundMark x1="60023" y1="94850" x2="60023" y2="94850"/>
                          <a14:backgroundMark x1="60023" y1="95279" x2="60023" y2="95279"/>
                          <a14:backgroundMark x1="51382" y1="95279" x2="51382" y2="95279"/>
                          <a14:backgroundMark x1="41935" y1="95923" x2="41935" y2="95923"/>
                          <a14:backgroundMark x1="43088" y1="96674" x2="43088" y2="96674"/>
                          <a14:backgroundMark x1="43433" y1="95923" x2="43433" y2="95923"/>
                          <a14:backgroundMark x1="43894" y1="95923" x2="43894" y2="95923"/>
                          <a14:backgroundMark x1="42742" y1="95279" x2="42742" y2="95279"/>
                          <a14:backgroundMark x1="44240" y1="96352" x2="44240" y2="96352"/>
                          <a14:backgroundMark x1="43088" y1="95279" x2="43088" y2="95279"/>
                          <a14:backgroundMark x1="44585" y1="96352" x2="44585" y2="96352"/>
                          <a14:backgroundMark x1="44240" y1="94850" x2="44240" y2="94850"/>
                          <a14:backgroundMark x1="45392" y1="96674" x2="45392" y2="96674"/>
                          <a14:backgroundMark x1="60369" y1="94850" x2="60369" y2="94850"/>
                          <a14:backgroundMark x1="59677" y1="95279" x2="59677" y2="95279"/>
                          <a14:backgroundMark x1="76843" y1="94206" x2="80645" y2="94528"/>
                          <a14:backgroundMark x1="82258" y1="95708" x2="78456" y2="95708"/>
                          <a14:backgroundMark x1="82488" y1="95494" x2="82488" y2="95494"/>
                          <a14:backgroundMark x1="82719" y1="96459" x2="82719" y2="96459"/>
                          <a14:backgroundMark x1="82488" y1="96245" x2="82488" y2="96245"/>
                          <a14:backgroundMark x1="82488" y1="96245" x2="82488" y2="96245"/>
                          <a14:backgroundMark x1="72005" y1="95708" x2="73272" y2="95708"/>
                          <a14:backgroundMark x1="58641" y1="94206" x2="61982" y2="94206"/>
                          <a14:backgroundMark x1="60829" y1="93777" x2="62212" y2="93991"/>
                          <a14:backgroundMark x1="58986" y1="94528" x2="62212" y2="94528"/>
                          <a14:backgroundMark x1="73272" y1="95279" x2="73272" y2="95279"/>
                          <a14:backgroundMark x1="85714" y1="95279" x2="82719" y2="96030"/>
                        </a14:backgroundRemoval>
                      </a14:imgEffect>
                    </a14:imgLayer>
                  </a14:imgProps>
                </a:ext>
              </a:extLst>
            </a:blip>
            <a:srcRect l="10251" r="15819" b="46647"/>
            <a:stretch/>
          </p:blipFill>
          <p:spPr>
            <a:xfrm>
              <a:off x="887459" y="1183128"/>
              <a:ext cx="3001811" cy="2492665"/>
            </a:xfrm>
            <a:prstGeom prst="rect">
              <a:avLst/>
            </a:prstGeom>
          </p:spPr>
        </p:pic>
        <p:pic>
          <p:nvPicPr>
            <p:cNvPr id="10" name="Picture 9">
              <a:extLst>
                <a:ext uri="{FF2B5EF4-FFF2-40B4-BE49-F238E27FC236}">
                  <a16:creationId xmlns:a16="http://schemas.microsoft.com/office/drawing/2014/main" id="{A7E58EBA-18A0-41E9-0883-BAD6DFA291DB}"/>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051" b="91497" l="7422" r="91309">
                          <a14:foregroundMark x1="62891" y1="12415" x2="64600" y2="32342"/>
                          <a14:foregroundMark x1="64600" y1="32342" x2="75049" y2="46009"/>
                          <a14:foregroundMark x1="75049" y1="46009" x2="89941" y2="35681"/>
                          <a14:foregroundMark x1="89941" y1="35681" x2="83496" y2="16849"/>
                          <a14:foregroundMark x1="83496" y1="16849" x2="68945" y2="9285"/>
                          <a14:foregroundMark x1="68945" y1="9285" x2="64307" y2="27021"/>
                          <a14:foregroundMark x1="64307" y1="27021" x2="78418" y2="35681"/>
                          <a14:foregroundMark x1="78418" y1="35681" x2="81006" y2="33646"/>
                          <a14:foregroundMark x1="78223" y1="55764" x2="87012" y2="40845"/>
                          <a14:foregroundMark x1="87012" y1="40845" x2="84814" y2="22222"/>
                          <a14:foregroundMark x1="84814" y1="22222" x2="71289" y2="11946"/>
                          <a14:foregroundMark x1="71289" y1="11946" x2="61914" y2="29108"/>
                          <a14:foregroundMark x1="61914" y1="29108" x2="63770" y2="34324"/>
                          <a14:foregroundMark x1="84668" y1="49557" x2="90918" y2="32238"/>
                          <a14:foregroundMark x1="90918" y1="32238" x2="84619" y2="14919"/>
                          <a14:foregroundMark x1="84619" y1="14919" x2="69092" y2="8972"/>
                          <a14:foregroundMark x1="69092" y1="8972" x2="54492" y2="11737"/>
                          <a14:foregroundMark x1="91357" y1="39176" x2="91357" y2="32029"/>
                          <a14:foregroundMark x1="7666" y1="29682" x2="7422" y2="37559"/>
                          <a14:foregroundMark x1="35938" y1="7773" x2="30957" y2="8242"/>
                          <a14:foregroundMark x1="68701" y1="7094" x2="64844" y2="7564"/>
                          <a14:foregroundMark x1="34424" y1="6416" x2="31396" y2="6208"/>
                          <a14:foregroundMark x1="53809" y1="90819" x2="47852" y2="91549"/>
                          <a14:foregroundMark x1="68262" y1="6521" x2="67969" y2="6051"/>
                        </a14:backgroundRemoval>
                      </a14:imgEffect>
                    </a14:imgLayer>
                  </a14:imgProps>
                </a:ext>
                <a:ext uri="{28A0092B-C50C-407E-A947-70E740481C1C}">
                  <a14:useLocalDpi xmlns:a14="http://schemas.microsoft.com/office/drawing/2010/main" val="0"/>
                </a:ext>
              </a:extLst>
            </a:blip>
            <a:stretch>
              <a:fillRect/>
            </a:stretch>
          </p:blipFill>
          <p:spPr bwMode="auto">
            <a:xfrm flipV="1">
              <a:off x="1448199" y="3832314"/>
              <a:ext cx="1898505" cy="1776141"/>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a:extLst>
              <a:ext uri="{FF2B5EF4-FFF2-40B4-BE49-F238E27FC236}">
                <a16:creationId xmlns:a16="http://schemas.microsoft.com/office/drawing/2014/main" id="{E128279F-826B-ECA3-AC43-C6D92195D8E2}"/>
              </a:ext>
            </a:extLst>
          </p:cNvPr>
          <p:cNvSpPr txBox="1"/>
          <p:nvPr/>
        </p:nvSpPr>
        <p:spPr>
          <a:xfrm>
            <a:off x="2523238" y="810077"/>
            <a:ext cx="6884126" cy="923330"/>
          </a:xfrm>
          <a:prstGeom prst="rect">
            <a:avLst/>
          </a:prstGeom>
          <a:noFill/>
        </p:spPr>
        <p:txBody>
          <a:bodyPr wrap="square" rtlCol="0">
            <a:spAutoFit/>
          </a:bodyPr>
          <a:lstStyle/>
          <a:p>
            <a:r>
              <a:rPr lang="en-US" dirty="0"/>
              <a:t>The browser interface for Demo Zeno can be very simple. It would be a nice touch to enable the student to upload their own avatar or photo, but it’s fine to just use the stock image for the initial demo.</a:t>
            </a:r>
          </a:p>
        </p:txBody>
      </p:sp>
      <p:pic>
        <p:nvPicPr>
          <p:cNvPr id="13" name="Picture 12" descr="Student - Free education icons">
            <a:extLst>
              <a:ext uri="{FF2B5EF4-FFF2-40B4-BE49-F238E27FC236}">
                <a16:creationId xmlns:a16="http://schemas.microsoft.com/office/drawing/2014/main" id="{AD790177-366B-F27B-3A56-808CA235FD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1307" y="3960189"/>
            <a:ext cx="913882" cy="913882"/>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a:extLst>
              <a:ext uri="{FF2B5EF4-FFF2-40B4-BE49-F238E27FC236}">
                <a16:creationId xmlns:a16="http://schemas.microsoft.com/office/drawing/2014/main" id="{A618D6F3-A6B6-21A3-F785-9352103AAF80}"/>
              </a:ext>
            </a:extLst>
          </p:cNvPr>
          <p:cNvSpPr/>
          <p:nvPr/>
        </p:nvSpPr>
        <p:spPr>
          <a:xfrm>
            <a:off x="3293248" y="4340404"/>
            <a:ext cx="5344106" cy="533667"/>
          </a:xfrm>
          <a:prstGeom prst="roundRect">
            <a:avLst>
              <a:gd name="adj" fmla="val 40185"/>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Hi.</a:t>
            </a:r>
          </a:p>
        </p:txBody>
      </p:sp>
    </p:spTree>
    <p:extLst>
      <p:ext uri="{BB962C8B-B14F-4D97-AF65-F5344CB8AC3E}">
        <p14:creationId xmlns:p14="http://schemas.microsoft.com/office/powerpoint/2010/main" val="1045036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78F1F2-BA92-E88D-8702-1583691FE5E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71FE8C6-5A76-878F-8EF9-CE9D62AFDC09}"/>
              </a:ext>
            </a:extLst>
          </p:cNvPr>
          <p:cNvSpPr txBox="1"/>
          <p:nvPr/>
        </p:nvSpPr>
        <p:spPr>
          <a:xfrm>
            <a:off x="822960" y="1489766"/>
            <a:ext cx="1554669" cy="354256"/>
          </a:xfrm>
          <a:prstGeom prst="rect">
            <a:avLst/>
          </a:prstGeom>
          <a:noFill/>
        </p:spPr>
        <p:txBody>
          <a:bodyPr wrap="square" rtlCol="0">
            <a:noAutofit/>
          </a:bodyPr>
          <a:lstStyle/>
          <a:p>
            <a:pPr algn="ctr"/>
            <a:r>
              <a:rPr lang="en-US" dirty="0"/>
              <a:t>Student</a:t>
            </a:r>
          </a:p>
        </p:txBody>
      </p:sp>
      <p:pic>
        <p:nvPicPr>
          <p:cNvPr id="4" name="Picture 3" descr="Student - Free education icons">
            <a:extLst>
              <a:ext uri="{FF2B5EF4-FFF2-40B4-BE49-F238E27FC236}">
                <a16:creationId xmlns:a16="http://schemas.microsoft.com/office/drawing/2014/main" id="{1657CDAA-105E-27D7-05AF-298778053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104" y="2021164"/>
            <a:ext cx="910826" cy="9108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37F0AD-1543-B61A-CA74-E93B8E1D81D2}"/>
              </a:ext>
            </a:extLst>
          </p:cNvPr>
          <p:cNvSpPr txBox="1"/>
          <p:nvPr/>
        </p:nvSpPr>
        <p:spPr>
          <a:xfrm>
            <a:off x="2239383" y="2430696"/>
            <a:ext cx="948904" cy="369332"/>
          </a:xfrm>
          <a:prstGeom prst="rect">
            <a:avLst/>
          </a:prstGeom>
          <a:noFill/>
        </p:spPr>
        <p:txBody>
          <a:bodyPr wrap="square" rtlCol="0">
            <a:spAutoFit/>
          </a:bodyPr>
          <a:lstStyle/>
          <a:p>
            <a:pPr algn="ctr"/>
            <a:r>
              <a:rPr lang="en-US" dirty="0"/>
              <a:t> Chat</a:t>
            </a:r>
          </a:p>
        </p:txBody>
      </p:sp>
      <p:cxnSp>
        <p:nvCxnSpPr>
          <p:cNvPr id="14" name="Straight Arrow Connector 13">
            <a:extLst>
              <a:ext uri="{FF2B5EF4-FFF2-40B4-BE49-F238E27FC236}">
                <a16:creationId xmlns:a16="http://schemas.microsoft.com/office/drawing/2014/main" id="{AC2955D9-AF85-FBBE-1A49-38AA7C4817CB}"/>
              </a:ext>
            </a:extLst>
          </p:cNvPr>
          <p:cNvCxnSpPr>
            <a:cxnSpLocks/>
          </p:cNvCxnSpPr>
          <p:nvPr/>
        </p:nvCxnSpPr>
        <p:spPr>
          <a:xfrm>
            <a:off x="2170315" y="2404997"/>
            <a:ext cx="1078197"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68324B54-D742-DEF2-050F-936BF17E54E6}"/>
              </a:ext>
            </a:extLst>
          </p:cNvPr>
          <p:cNvCxnSpPr>
            <a:cxnSpLocks/>
          </p:cNvCxnSpPr>
          <p:nvPr/>
        </p:nvCxnSpPr>
        <p:spPr>
          <a:xfrm>
            <a:off x="4409406" y="2404997"/>
            <a:ext cx="1078197"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20" name="Picture 19" descr="African American Teacher Vectors &amp; Illustrations for Free Download | Freepik">
            <a:extLst>
              <a:ext uri="{FF2B5EF4-FFF2-40B4-BE49-F238E27FC236}">
                <a16:creationId xmlns:a16="http://schemas.microsoft.com/office/drawing/2014/main" id="{19A4EBFC-9AA9-EDBE-A736-8959AA9F5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8836" y="1782441"/>
            <a:ext cx="1245111" cy="124511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ED85421-7D8E-9191-35F1-A415375B5F24}"/>
              </a:ext>
            </a:extLst>
          </p:cNvPr>
          <p:cNvSpPr txBox="1"/>
          <p:nvPr/>
        </p:nvSpPr>
        <p:spPr>
          <a:xfrm>
            <a:off x="4469171" y="2476577"/>
            <a:ext cx="948904" cy="369332"/>
          </a:xfrm>
          <a:prstGeom prst="rect">
            <a:avLst/>
          </a:prstGeom>
          <a:noFill/>
        </p:spPr>
        <p:txBody>
          <a:bodyPr wrap="square" rtlCol="0">
            <a:spAutoFit/>
          </a:bodyPr>
          <a:lstStyle/>
          <a:p>
            <a:pPr algn="ctr"/>
            <a:r>
              <a:rPr lang="en-US" dirty="0"/>
              <a:t> Chat</a:t>
            </a:r>
          </a:p>
        </p:txBody>
      </p:sp>
      <p:sp>
        <p:nvSpPr>
          <p:cNvPr id="23" name="TextBox 22">
            <a:extLst>
              <a:ext uri="{FF2B5EF4-FFF2-40B4-BE49-F238E27FC236}">
                <a16:creationId xmlns:a16="http://schemas.microsoft.com/office/drawing/2014/main" id="{DE8F325A-E8A0-C1EF-35A8-B4EA9657BA21}"/>
              </a:ext>
            </a:extLst>
          </p:cNvPr>
          <p:cNvSpPr txBox="1"/>
          <p:nvPr/>
        </p:nvSpPr>
        <p:spPr>
          <a:xfrm>
            <a:off x="3319006" y="1145894"/>
            <a:ext cx="1078198" cy="698128"/>
          </a:xfrm>
          <a:prstGeom prst="rect">
            <a:avLst/>
          </a:prstGeom>
          <a:noFill/>
        </p:spPr>
        <p:txBody>
          <a:bodyPr wrap="square" rtlCol="0">
            <a:noAutofit/>
          </a:bodyPr>
          <a:lstStyle/>
          <a:p>
            <a:pPr algn="ctr"/>
            <a:r>
              <a:rPr lang="en-US" dirty="0"/>
              <a:t>Demo Zeno</a:t>
            </a:r>
          </a:p>
        </p:txBody>
      </p:sp>
      <p:sp>
        <p:nvSpPr>
          <p:cNvPr id="28" name="TextBox 27">
            <a:extLst>
              <a:ext uri="{FF2B5EF4-FFF2-40B4-BE49-F238E27FC236}">
                <a16:creationId xmlns:a16="http://schemas.microsoft.com/office/drawing/2014/main" id="{077C6CA6-2DF8-A6AF-220C-43A4923216EF}"/>
              </a:ext>
            </a:extLst>
          </p:cNvPr>
          <p:cNvSpPr txBox="1"/>
          <p:nvPr/>
        </p:nvSpPr>
        <p:spPr>
          <a:xfrm>
            <a:off x="5682337" y="1493403"/>
            <a:ext cx="1554669" cy="354256"/>
          </a:xfrm>
          <a:prstGeom prst="rect">
            <a:avLst/>
          </a:prstGeom>
          <a:noFill/>
        </p:spPr>
        <p:txBody>
          <a:bodyPr wrap="square" rtlCol="0">
            <a:noAutofit/>
          </a:bodyPr>
          <a:lstStyle/>
          <a:p>
            <a:pPr algn="ctr"/>
            <a:r>
              <a:rPr lang="en-US" dirty="0"/>
              <a:t>Teacher</a:t>
            </a:r>
          </a:p>
        </p:txBody>
      </p:sp>
      <p:cxnSp>
        <p:nvCxnSpPr>
          <p:cNvPr id="52" name="Straight Arrow Connector 51">
            <a:extLst>
              <a:ext uri="{FF2B5EF4-FFF2-40B4-BE49-F238E27FC236}">
                <a16:creationId xmlns:a16="http://schemas.microsoft.com/office/drawing/2014/main" id="{B36DD7F1-9D6F-5F08-E9AC-AB09AC8E5D07}"/>
              </a:ext>
            </a:extLst>
          </p:cNvPr>
          <p:cNvCxnSpPr>
            <a:cxnSpLocks/>
          </p:cNvCxnSpPr>
          <p:nvPr/>
        </p:nvCxnSpPr>
        <p:spPr>
          <a:xfrm>
            <a:off x="5013252" y="4512345"/>
            <a:ext cx="526603" cy="0"/>
          </a:xfrm>
          <a:prstGeom prst="straightConnector1">
            <a:avLst/>
          </a:prstGeom>
          <a:ln>
            <a:solidFill>
              <a:schemeClr val="tx1"/>
            </a:solidFill>
            <a:prstDash val="sysDash"/>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2" name="Group 1">
            <a:extLst>
              <a:ext uri="{FF2B5EF4-FFF2-40B4-BE49-F238E27FC236}">
                <a16:creationId xmlns:a16="http://schemas.microsoft.com/office/drawing/2014/main" id="{DD5DB345-680D-937D-6AC1-033DCA33F92F}"/>
              </a:ext>
            </a:extLst>
          </p:cNvPr>
          <p:cNvGrpSpPr/>
          <p:nvPr/>
        </p:nvGrpSpPr>
        <p:grpSpPr>
          <a:xfrm>
            <a:off x="3544792" y="1916074"/>
            <a:ext cx="631187" cy="986751"/>
            <a:chOff x="887459" y="1183128"/>
            <a:chExt cx="3001811" cy="4692811"/>
          </a:xfrm>
        </p:grpSpPr>
        <p:pic>
          <p:nvPicPr>
            <p:cNvPr id="5" name="Picture 2" descr="Black human icon in simple design Royalty Free Vector Image">
              <a:extLst>
                <a:ext uri="{FF2B5EF4-FFF2-40B4-BE49-F238E27FC236}">
                  <a16:creationId xmlns:a16="http://schemas.microsoft.com/office/drawing/2014/main" id="{DE356D2E-9665-A477-A07A-C4F106EC390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3800" y1="35556" x2="49100" y2="26019"/>
                          <a14:foregroundMark x1="49100" y1="26019" x2="58300" y2="29722"/>
                          <a14:foregroundMark x1="58300" y1="29722" x2="56600" y2="38241"/>
                          <a14:foregroundMark x1="56600" y1="38241" x2="56500" y2="38241"/>
                        </a14:backgroundRemoval>
                      </a14:imgEffect>
                    </a14:imgLayer>
                  </a14:imgProps>
                </a:ext>
                <a:ext uri="{28A0092B-C50C-407E-A947-70E740481C1C}">
                  <a14:useLocalDpi xmlns:a14="http://schemas.microsoft.com/office/drawing/2010/main" val="0"/>
                </a:ext>
              </a:extLst>
            </a:blip>
            <a:srcRect l="28649" t="15747" r="29144" b="23103"/>
            <a:stretch/>
          </p:blipFill>
          <p:spPr bwMode="auto">
            <a:xfrm>
              <a:off x="936132" y="1441799"/>
              <a:ext cx="2833847" cy="44341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AA60384-AC64-ED09-1D3D-AD4B4A0387B8}"/>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614" b="98391" l="9908" r="89977">
                          <a14:foregroundMark x1="32949" y1="37446" x2="42396" y2="36695"/>
                          <a14:foregroundMark x1="48387" y1="7296" x2="50230" y2="4828"/>
                          <a14:foregroundMark x1="73836" y1="94883" x2="76359" y2="94873"/>
                          <a14:foregroundMark x1="61939" y1="94927" x2="63549" y2="94921"/>
                          <a14:foregroundMark x1="57627" y1="94944" x2="58704" y2="94940"/>
                          <a14:foregroundMark x1="7373" y1="98712" x2="48618" y2="98069"/>
                          <a14:foregroundMark x1="48618" y1="98069" x2="86751" y2="98391"/>
                          <a14:backgroundMark x1="13018" y1="94528" x2="40438" y2="94206"/>
                          <a14:backgroundMark x1="63825" y1="94528" x2="72465" y2="94850"/>
                          <a14:backgroundMark x1="54032" y1="94206" x2="58871" y2="93133"/>
                          <a14:backgroundMark x1="55876" y1="95279" x2="59332" y2="94850"/>
                          <a14:backgroundMark x1="60023" y1="94850" x2="60023" y2="94850"/>
                          <a14:backgroundMark x1="60023" y1="95279" x2="60023" y2="95279"/>
                          <a14:backgroundMark x1="51382" y1="95279" x2="51382" y2="95279"/>
                          <a14:backgroundMark x1="41935" y1="95923" x2="41935" y2="95923"/>
                          <a14:backgroundMark x1="43088" y1="96674" x2="43088" y2="96674"/>
                          <a14:backgroundMark x1="43433" y1="95923" x2="43433" y2="95923"/>
                          <a14:backgroundMark x1="43894" y1="95923" x2="43894" y2="95923"/>
                          <a14:backgroundMark x1="42742" y1="95279" x2="42742" y2="95279"/>
                          <a14:backgroundMark x1="44240" y1="96352" x2="44240" y2="96352"/>
                          <a14:backgroundMark x1="43088" y1="95279" x2="43088" y2="95279"/>
                          <a14:backgroundMark x1="44585" y1="96352" x2="44585" y2="96352"/>
                          <a14:backgroundMark x1="44240" y1="94850" x2="44240" y2="94850"/>
                          <a14:backgroundMark x1="45392" y1="96674" x2="45392" y2="96674"/>
                          <a14:backgroundMark x1="60369" y1="94850" x2="60369" y2="94850"/>
                          <a14:backgroundMark x1="59677" y1="95279" x2="59677" y2="95279"/>
                          <a14:backgroundMark x1="76843" y1="94206" x2="80645" y2="94528"/>
                          <a14:backgroundMark x1="82258" y1="95708" x2="78456" y2="95708"/>
                          <a14:backgroundMark x1="82488" y1="95494" x2="82488" y2="95494"/>
                          <a14:backgroundMark x1="82719" y1="96459" x2="82719" y2="96459"/>
                          <a14:backgroundMark x1="82488" y1="96245" x2="82488" y2="96245"/>
                          <a14:backgroundMark x1="82488" y1="96245" x2="82488" y2="96245"/>
                          <a14:backgroundMark x1="72005" y1="95708" x2="73272" y2="95708"/>
                          <a14:backgroundMark x1="58641" y1="94206" x2="61982" y2="94206"/>
                          <a14:backgroundMark x1="60829" y1="93777" x2="62212" y2="93991"/>
                          <a14:backgroundMark x1="58986" y1="94528" x2="62212" y2="94528"/>
                          <a14:backgroundMark x1="73272" y1="95279" x2="73272" y2="95279"/>
                          <a14:backgroundMark x1="85714" y1="95279" x2="82719" y2="96030"/>
                        </a14:backgroundRemoval>
                      </a14:imgEffect>
                    </a14:imgLayer>
                  </a14:imgProps>
                </a:ext>
              </a:extLst>
            </a:blip>
            <a:srcRect l="10251" r="15819" b="46647"/>
            <a:stretch/>
          </p:blipFill>
          <p:spPr>
            <a:xfrm>
              <a:off x="887459" y="1183128"/>
              <a:ext cx="3001811" cy="2492665"/>
            </a:xfrm>
            <a:prstGeom prst="rect">
              <a:avLst/>
            </a:prstGeom>
          </p:spPr>
        </p:pic>
        <p:pic>
          <p:nvPicPr>
            <p:cNvPr id="9" name="Picture 8">
              <a:extLst>
                <a:ext uri="{FF2B5EF4-FFF2-40B4-BE49-F238E27FC236}">
                  <a16:creationId xmlns:a16="http://schemas.microsoft.com/office/drawing/2014/main" id="{0C144E24-E46C-6065-D783-60AFE486C357}"/>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6051" b="91497" l="7422" r="91309">
                          <a14:foregroundMark x1="62891" y1="12415" x2="64600" y2="32342"/>
                          <a14:foregroundMark x1="64600" y1="32342" x2="75049" y2="46009"/>
                          <a14:foregroundMark x1="75049" y1="46009" x2="89941" y2="35681"/>
                          <a14:foregroundMark x1="89941" y1="35681" x2="83496" y2="16849"/>
                          <a14:foregroundMark x1="83496" y1="16849" x2="68945" y2="9285"/>
                          <a14:foregroundMark x1="68945" y1="9285" x2="64307" y2="27021"/>
                          <a14:foregroundMark x1="64307" y1="27021" x2="78418" y2="35681"/>
                          <a14:foregroundMark x1="78418" y1="35681" x2="81006" y2="33646"/>
                          <a14:foregroundMark x1="78223" y1="55764" x2="87012" y2="40845"/>
                          <a14:foregroundMark x1="87012" y1="40845" x2="84814" y2="22222"/>
                          <a14:foregroundMark x1="84814" y1="22222" x2="71289" y2="11946"/>
                          <a14:foregroundMark x1="71289" y1="11946" x2="61914" y2="29108"/>
                          <a14:foregroundMark x1="61914" y1="29108" x2="63770" y2="34324"/>
                          <a14:foregroundMark x1="84668" y1="49557" x2="90918" y2="32238"/>
                          <a14:foregroundMark x1="90918" y1="32238" x2="84619" y2="14919"/>
                          <a14:foregroundMark x1="84619" y1="14919" x2="69092" y2="8972"/>
                          <a14:foregroundMark x1="69092" y1="8972" x2="54492" y2="11737"/>
                          <a14:foregroundMark x1="91357" y1="39176" x2="91357" y2="32029"/>
                          <a14:foregroundMark x1="7666" y1="29682" x2="7422" y2="37559"/>
                          <a14:foregroundMark x1="35938" y1="7773" x2="30957" y2="8242"/>
                          <a14:foregroundMark x1="68701" y1="7094" x2="64844" y2="7564"/>
                          <a14:foregroundMark x1="34424" y1="6416" x2="31396" y2="6208"/>
                          <a14:foregroundMark x1="53809" y1="90819" x2="47852" y2="91549"/>
                          <a14:foregroundMark x1="68262" y1="6521" x2="67969" y2="6051"/>
                        </a14:backgroundRemoval>
                      </a14:imgEffect>
                    </a14:imgLayer>
                  </a14:imgProps>
                </a:ext>
                <a:ext uri="{28A0092B-C50C-407E-A947-70E740481C1C}">
                  <a14:useLocalDpi xmlns:a14="http://schemas.microsoft.com/office/drawing/2010/main" val="0"/>
                </a:ext>
              </a:extLst>
            </a:blip>
            <a:stretch>
              <a:fillRect/>
            </a:stretch>
          </p:blipFill>
          <p:spPr bwMode="auto">
            <a:xfrm flipV="1">
              <a:off x="1448199" y="3832314"/>
              <a:ext cx="1898505" cy="177614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277D5912-717D-F768-4276-6C35C22A42F7}"/>
              </a:ext>
            </a:extLst>
          </p:cNvPr>
          <p:cNvSpPr txBox="1"/>
          <p:nvPr/>
        </p:nvSpPr>
        <p:spPr>
          <a:xfrm>
            <a:off x="7897929" y="1645866"/>
            <a:ext cx="3323063" cy="4524315"/>
          </a:xfrm>
          <a:prstGeom prst="rect">
            <a:avLst/>
          </a:prstGeom>
          <a:noFill/>
        </p:spPr>
        <p:txBody>
          <a:bodyPr wrap="square" rtlCol="0">
            <a:spAutoFit/>
          </a:bodyPr>
          <a:lstStyle/>
          <a:p>
            <a:r>
              <a:rPr lang="en-US" dirty="0"/>
              <a:t>The </a:t>
            </a:r>
            <a:r>
              <a:rPr lang="en-US" i="1" dirty="0"/>
              <a:t>production system </a:t>
            </a:r>
            <a:r>
              <a:rPr lang="en-US" dirty="0"/>
              <a:t>will be built on top of an LLM and integrate with all of the leading Learning Management Systems (LMS, e.g. Canvas) via API.  </a:t>
            </a:r>
          </a:p>
          <a:p>
            <a:endParaRPr lang="en-US" dirty="0"/>
          </a:p>
          <a:p>
            <a:r>
              <a:rPr lang="en-US" dirty="0"/>
              <a:t>The </a:t>
            </a:r>
            <a:r>
              <a:rPr lang="en-US" i="1" dirty="0"/>
              <a:t>demo system </a:t>
            </a:r>
            <a:r>
              <a:rPr lang="en-US" dirty="0"/>
              <a:t>will be built on top of an LLM and will simulate LMS integration with RAG utilizing Chapter 2 of Elementary Algebra, which is an open source textbook. </a:t>
            </a:r>
            <a:r>
              <a:rPr lang="en-US" dirty="0">
                <a:hlinkClick r:id="rId10"/>
              </a:rPr>
              <a:t>https://openstax.org/details/books/elementary-algebra-2e</a:t>
            </a:r>
            <a:endParaRPr lang="en-US" dirty="0"/>
          </a:p>
          <a:p>
            <a:endParaRPr lang="en-US" dirty="0"/>
          </a:p>
          <a:p>
            <a:r>
              <a:rPr lang="en-US" dirty="0"/>
              <a:t> </a:t>
            </a:r>
          </a:p>
        </p:txBody>
      </p:sp>
      <p:sp>
        <p:nvSpPr>
          <p:cNvPr id="12" name="Rectangle 11">
            <a:extLst>
              <a:ext uri="{FF2B5EF4-FFF2-40B4-BE49-F238E27FC236}">
                <a16:creationId xmlns:a16="http://schemas.microsoft.com/office/drawing/2014/main" id="{049BFD20-7086-AF74-F261-809F0A08AEC0}"/>
              </a:ext>
            </a:extLst>
          </p:cNvPr>
          <p:cNvSpPr/>
          <p:nvPr/>
        </p:nvSpPr>
        <p:spPr>
          <a:xfrm>
            <a:off x="2924378" y="3522437"/>
            <a:ext cx="1968592" cy="1954050"/>
          </a:xfrm>
          <a:prstGeom prst="rect">
            <a:avLst/>
          </a:prstGeom>
          <a:solidFill>
            <a:srgbClr val="7030A0">
              <a:alpha val="22000"/>
            </a:srgb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C1E7BDC5-B070-59F8-F56F-51664BF18419}"/>
              </a:ext>
            </a:extLst>
          </p:cNvPr>
          <p:cNvCxnSpPr>
            <a:cxnSpLocks/>
          </p:cNvCxnSpPr>
          <p:nvPr/>
        </p:nvCxnSpPr>
        <p:spPr>
          <a:xfrm>
            <a:off x="3868103" y="2919628"/>
            <a:ext cx="0" cy="436836"/>
          </a:xfrm>
          <a:prstGeom prst="straightConnector1">
            <a:avLst/>
          </a:prstGeom>
          <a:ln>
            <a:solidFill>
              <a:schemeClr val="tx1"/>
            </a:solidFill>
            <a:prstDash val="sys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35CA399A-27F6-C50B-DF12-3371D32A5F78}"/>
              </a:ext>
            </a:extLst>
          </p:cNvPr>
          <p:cNvSpPr txBox="1"/>
          <p:nvPr/>
        </p:nvSpPr>
        <p:spPr>
          <a:xfrm>
            <a:off x="3232701" y="3838533"/>
            <a:ext cx="1504846" cy="1200329"/>
          </a:xfrm>
          <a:prstGeom prst="rect">
            <a:avLst/>
          </a:prstGeom>
          <a:noFill/>
        </p:spPr>
        <p:txBody>
          <a:bodyPr wrap="square" rtlCol="0">
            <a:spAutoFit/>
          </a:bodyPr>
          <a:lstStyle/>
          <a:p>
            <a:r>
              <a:rPr lang="en-US" b="1" dirty="0">
                <a:solidFill>
                  <a:srgbClr val="7030A0"/>
                </a:solidFill>
              </a:rPr>
              <a:t>LLM </a:t>
            </a:r>
          </a:p>
          <a:p>
            <a:endParaRPr lang="en-US" b="1" dirty="0">
              <a:solidFill>
                <a:srgbClr val="7030A0"/>
              </a:solidFill>
            </a:endParaRPr>
          </a:p>
          <a:p>
            <a:r>
              <a:rPr lang="en-US" b="1" dirty="0">
                <a:solidFill>
                  <a:srgbClr val="7030A0"/>
                </a:solidFill>
              </a:rPr>
              <a:t>Gemini or ChatGPT</a:t>
            </a:r>
          </a:p>
        </p:txBody>
      </p:sp>
      <p:pic>
        <p:nvPicPr>
          <p:cNvPr id="1026" name="Picture 2">
            <a:extLst>
              <a:ext uri="{FF2B5EF4-FFF2-40B4-BE49-F238E27FC236}">
                <a16:creationId xmlns:a16="http://schemas.microsoft.com/office/drawing/2014/main" id="{5AE36A93-BBBE-2A3E-D4E8-A04E4BD4BD4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24574" y="3522258"/>
            <a:ext cx="1512432" cy="195404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01FB12C-58C4-ECD8-7538-FEA86EB7224E}"/>
              </a:ext>
            </a:extLst>
          </p:cNvPr>
          <p:cNvSpPr txBox="1"/>
          <p:nvPr/>
        </p:nvSpPr>
        <p:spPr>
          <a:xfrm>
            <a:off x="5003155" y="4127138"/>
            <a:ext cx="618374" cy="369332"/>
          </a:xfrm>
          <a:prstGeom prst="rect">
            <a:avLst/>
          </a:prstGeom>
          <a:noFill/>
        </p:spPr>
        <p:txBody>
          <a:bodyPr wrap="none" rtlCol="0">
            <a:spAutoFit/>
          </a:bodyPr>
          <a:lstStyle/>
          <a:p>
            <a:r>
              <a:rPr lang="en-US" dirty="0"/>
              <a:t>RAG</a:t>
            </a:r>
          </a:p>
        </p:txBody>
      </p:sp>
    </p:spTree>
    <p:extLst>
      <p:ext uri="{BB962C8B-B14F-4D97-AF65-F5344CB8AC3E}">
        <p14:creationId xmlns:p14="http://schemas.microsoft.com/office/powerpoint/2010/main" val="1809833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E0F9EC-1642-71F8-9988-3E33EC2AEA0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614D79A-17C7-81CF-57E2-F3F478D461EC}"/>
              </a:ext>
            </a:extLst>
          </p:cNvPr>
          <p:cNvSpPr txBox="1"/>
          <p:nvPr/>
        </p:nvSpPr>
        <p:spPr>
          <a:xfrm>
            <a:off x="1457941" y="474345"/>
            <a:ext cx="8665774" cy="5909310"/>
          </a:xfrm>
          <a:prstGeom prst="rect">
            <a:avLst/>
          </a:prstGeom>
          <a:noFill/>
        </p:spPr>
        <p:txBody>
          <a:bodyPr wrap="square" rtlCol="0">
            <a:spAutoFit/>
          </a:bodyPr>
          <a:lstStyle/>
          <a:p>
            <a:r>
              <a:rPr lang="en-US" dirty="0"/>
              <a:t>Demo Zeno does these things:</a:t>
            </a:r>
          </a:p>
          <a:p>
            <a:endParaRPr lang="en-US" dirty="0"/>
          </a:p>
          <a:p>
            <a:pPr marL="342900" indent="-342900">
              <a:buFont typeface="+mj-lt"/>
              <a:buAutoNum type="arabicPeriod"/>
            </a:pPr>
            <a:r>
              <a:rPr lang="en-US" dirty="0"/>
              <a:t>Helps one student in Algebra</a:t>
            </a:r>
          </a:p>
          <a:p>
            <a:pPr marL="342900" indent="-342900">
              <a:buFont typeface="+mj-lt"/>
              <a:buAutoNum type="arabicPeriod"/>
            </a:pPr>
            <a:r>
              <a:rPr lang="en-US" dirty="0"/>
              <a:t>Communicates via text chat in browser that works on computer</a:t>
            </a:r>
          </a:p>
          <a:p>
            <a:pPr marL="342900" indent="-342900">
              <a:buFont typeface="+mj-lt"/>
              <a:buAutoNum type="arabicPeriod"/>
            </a:pPr>
            <a:r>
              <a:rPr lang="en-US" dirty="0"/>
              <a:t>Communicates in English as default</a:t>
            </a:r>
          </a:p>
          <a:p>
            <a:pPr marL="342900" indent="-342900">
              <a:buFont typeface="+mj-lt"/>
              <a:buAutoNum type="arabicPeriod"/>
            </a:pPr>
            <a:r>
              <a:rPr lang="en-US" dirty="0"/>
              <a:t>When asked, communicates in other languages supported by base LLM</a:t>
            </a:r>
          </a:p>
          <a:p>
            <a:pPr marL="342900" indent="-342900">
              <a:buFont typeface="+mj-lt"/>
              <a:buAutoNum type="arabicPeriod"/>
            </a:pPr>
            <a:r>
              <a:rPr lang="en-US" dirty="0"/>
              <a:t>Helps students understand concepts in Chapter 2 of textbook</a:t>
            </a:r>
          </a:p>
          <a:p>
            <a:pPr marL="342900" indent="-342900">
              <a:buFont typeface="+mj-lt"/>
              <a:buAutoNum type="arabicPeriod"/>
            </a:pPr>
            <a:r>
              <a:rPr lang="en-US" dirty="0"/>
              <a:t>Helps students complete Chapter 2 homework </a:t>
            </a:r>
            <a:r>
              <a:rPr lang="en-US" i="1" dirty="0"/>
              <a:t>without doing homework</a:t>
            </a:r>
          </a:p>
          <a:p>
            <a:pPr marL="342900" indent="-342900">
              <a:buFont typeface="+mj-lt"/>
              <a:buAutoNum type="arabicPeriod"/>
            </a:pPr>
            <a:r>
              <a:rPr lang="en-US" dirty="0"/>
              <a:t>Helps students study for quizzes and tests on Chapter 2</a:t>
            </a:r>
          </a:p>
          <a:p>
            <a:pPr marL="342900" indent="-342900">
              <a:buFont typeface="+mj-lt"/>
              <a:buAutoNum type="arabicPeriod"/>
            </a:pPr>
            <a:r>
              <a:rPr lang="en-US" dirty="0"/>
              <a:t>Has knowledge of “today’s lesson plan” which (for demo purposes) covers all of Chapter 2. </a:t>
            </a:r>
          </a:p>
          <a:p>
            <a:pPr marL="342900" indent="-342900">
              <a:buFont typeface="+mj-lt"/>
              <a:buAutoNum type="arabicPeriod"/>
            </a:pPr>
            <a:r>
              <a:rPr lang="en-US" dirty="0"/>
              <a:t>Has knowledge of “today’s homework” which (for demo purposes) is all of Chapter 2.  </a:t>
            </a:r>
          </a:p>
          <a:p>
            <a:pPr marL="342900" indent="-342900">
              <a:buFont typeface="+mj-lt"/>
              <a:buAutoNum type="arabicPeriod"/>
            </a:pPr>
            <a:r>
              <a:rPr lang="en-US" dirty="0"/>
              <a:t>Introduces themself at the beginning of any new chat thread (for demo purposes - see “Zeno prompt” tab.)</a:t>
            </a:r>
          </a:p>
          <a:p>
            <a:pPr marL="342900" indent="-342900">
              <a:buFont typeface="+mj-lt"/>
              <a:buAutoNum type="arabicPeriod"/>
            </a:pPr>
            <a:r>
              <a:rPr lang="en-US" dirty="0"/>
              <a:t>Asks student for their name at beginning of new chat thread (for demo purposes - see “Zeno Prompt” tab.)</a:t>
            </a:r>
          </a:p>
          <a:p>
            <a:endParaRPr lang="en-US" dirty="0"/>
          </a:p>
          <a:p>
            <a:r>
              <a:rPr lang="en-US" dirty="0"/>
              <a:t>Demo Zeno does not do these things:</a:t>
            </a:r>
          </a:p>
          <a:p>
            <a:pPr marL="342900" indent="-342900">
              <a:buFont typeface="+mj-lt"/>
              <a:buAutoNum type="arabicPeriod"/>
            </a:pPr>
            <a:r>
              <a:rPr lang="en-US" dirty="0"/>
              <a:t>Talk about subjects other than Algebra </a:t>
            </a:r>
          </a:p>
          <a:p>
            <a:pPr marL="342900" indent="-342900">
              <a:buFont typeface="+mj-lt"/>
              <a:buAutoNum type="arabicPeriod"/>
            </a:pPr>
            <a:r>
              <a:rPr lang="en-US" dirty="0"/>
              <a:t>Do homework or solve problems directly</a:t>
            </a:r>
          </a:p>
        </p:txBody>
      </p:sp>
    </p:spTree>
    <p:extLst>
      <p:ext uri="{BB962C8B-B14F-4D97-AF65-F5344CB8AC3E}">
        <p14:creationId xmlns:p14="http://schemas.microsoft.com/office/powerpoint/2010/main" val="3485674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C4F62A-4ECD-AE61-ADAE-2765A0ED2035}"/>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FFC497C6-0E56-37A1-53C3-0D2E9A17E8BF}"/>
              </a:ext>
            </a:extLst>
          </p:cNvPr>
          <p:cNvSpPr txBox="1"/>
          <p:nvPr/>
        </p:nvSpPr>
        <p:spPr>
          <a:xfrm>
            <a:off x="373723" y="290189"/>
            <a:ext cx="8665774" cy="6186309"/>
          </a:xfrm>
          <a:prstGeom prst="rect">
            <a:avLst/>
          </a:prstGeom>
          <a:noFill/>
        </p:spPr>
        <p:txBody>
          <a:bodyPr wrap="square" rtlCol="0">
            <a:spAutoFit/>
          </a:bodyPr>
          <a:lstStyle/>
          <a:p>
            <a:r>
              <a:rPr lang="en-US" b="1" dirty="0"/>
              <a:t>Draft prompt for Zeno</a:t>
            </a:r>
          </a:p>
          <a:p>
            <a:endParaRPr lang="en-US" dirty="0"/>
          </a:p>
          <a:p>
            <a:r>
              <a:rPr lang="en-US" dirty="0"/>
              <a:t>You're an algebra tutor for high school students. Your name is Zeno. Every semester, you are assigned to one student and your job is to help that student do well in algebra class.</a:t>
            </a:r>
          </a:p>
          <a:p>
            <a:r>
              <a:rPr lang="en-US" dirty="0"/>
              <a:t> </a:t>
            </a:r>
          </a:p>
          <a:p>
            <a:r>
              <a:rPr lang="en-US" dirty="0"/>
              <a:t>Your Purpose and Goals:</a:t>
            </a:r>
          </a:p>
          <a:p>
            <a:r>
              <a:rPr lang="en-US" dirty="0"/>
              <a:t> </a:t>
            </a:r>
          </a:p>
          <a:p>
            <a:r>
              <a:rPr lang="en-US" dirty="0"/>
              <a:t>* Help your assigned student learn and understand algebra.</a:t>
            </a:r>
          </a:p>
          <a:p>
            <a:r>
              <a:rPr lang="en-US" dirty="0"/>
              <a:t>* Help the student master Chapter 2 of the Elementary Algebra textbook @</a:t>
            </a:r>
            <a:r>
              <a:rPr lang="en-US" dirty="0" err="1"/>
              <a:t>openstax</a:t>
            </a:r>
            <a:endParaRPr lang="en-US" dirty="0"/>
          </a:p>
          <a:p>
            <a:r>
              <a:rPr lang="en-US" dirty="0"/>
              <a:t>* Provide guidance and support to the student throughout the semester.</a:t>
            </a:r>
          </a:p>
          <a:p>
            <a:r>
              <a:rPr lang="en-US" dirty="0"/>
              <a:t>* Help the student develop problem-solving skills and critical thinking abilities.</a:t>
            </a:r>
          </a:p>
          <a:p>
            <a:r>
              <a:rPr lang="en-US" dirty="0"/>
              <a:t>* Ensure the student feels comfortable asking questions and seeking help.</a:t>
            </a:r>
          </a:p>
          <a:p>
            <a:r>
              <a:rPr lang="en-US" dirty="0"/>
              <a:t> </a:t>
            </a:r>
          </a:p>
          <a:p>
            <a:r>
              <a:rPr lang="en-US" dirty="0"/>
              <a:t>Your Behaviors and Rules:</a:t>
            </a:r>
          </a:p>
          <a:p>
            <a:r>
              <a:rPr lang="en-US" dirty="0"/>
              <a:t> </a:t>
            </a:r>
          </a:p>
          <a:p>
            <a:r>
              <a:rPr lang="en-US" dirty="0"/>
              <a:t>1) Be incredibly helpful and patient:</a:t>
            </a:r>
          </a:p>
          <a:p>
            <a:r>
              <a:rPr lang="en-US" dirty="0"/>
              <a:t>a) Answer all questions thoroughly and clearly.</a:t>
            </a:r>
          </a:p>
          <a:p>
            <a:r>
              <a:rPr lang="en-US" dirty="0"/>
              <a:t>b) Provide encouragement and positive feedback.</a:t>
            </a:r>
          </a:p>
          <a:p>
            <a:r>
              <a:rPr lang="en-US" dirty="0"/>
              <a:t>c) Never make the student feel silly for asking a question.</a:t>
            </a:r>
          </a:p>
          <a:p>
            <a:r>
              <a:rPr lang="en-US" dirty="0"/>
              <a:t>d) Take the time to explain concepts in different ways if the student is struggling.</a:t>
            </a:r>
          </a:p>
          <a:p>
            <a:r>
              <a:rPr lang="en-US" dirty="0"/>
              <a:t>f) Once you have the student's name, refer to them by name from time to time.</a:t>
            </a:r>
          </a:p>
        </p:txBody>
      </p:sp>
    </p:spTree>
    <p:extLst>
      <p:ext uri="{BB962C8B-B14F-4D97-AF65-F5344CB8AC3E}">
        <p14:creationId xmlns:p14="http://schemas.microsoft.com/office/powerpoint/2010/main" val="3854308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75CD87-E603-3C07-6C38-1F3C64E92BB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FE3133B5-7A50-3162-AAC4-D01A5FE3EF78}"/>
              </a:ext>
            </a:extLst>
          </p:cNvPr>
          <p:cNvSpPr txBox="1"/>
          <p:nvPr/>
        </p:nvSpPr>
        <p:spPr>
          <a:xfrm>
            <a:off x="373724" y="290189"/>
            <a:ext cx="5151866" cy="6186309"/>
          </a:xfrm>
          <a:prstGeom prst="rect">
            <a:avLst/>
          </a:prstGeom>
          <a:noFill/>
        </p:spPr>
        <p:txBody>
          <a:bodyPr wrap="square" rtlCol="0">
            <a:spAutoFit/>
          </a:bodyPr>
          <a:lstStyle/>
          <a:p>
            <a:r>
              <a:rPr lang="en-US" b="1" dirty="0"/>
              <a:t>Draft prompt for Zeno (continued)</a:t>
            </a:r>
          </a:p>
          <a:p>
            <a:endParaRPr lang="en-US" dirty="0"/>
          </a:p>
          <a:p>
            <a:r>
              <a:rPr lang="en-US" dirty="0"/>
              <a:t>2) Do not do homework for the student!</a:t>
            </a:r>
          </a:p>
          <a:p>
            <a:r>
              <a:rPr lang="en-US" dirty="0"/>
              <a:t> a) Never give the student the answer to a homework problem.</a:t>
            </a:r>
          </a:p>
          <a:p>
            <a:r>
              <a:rPr lang="en-US" dirty="0"/>
              <a:t>b) Instead, provide hints and guidance to help the student solve the problem on their own.</a:t>
            </a:r>
          </a:p>
          <a:p>
            <a:r>
              <a:rPr lang="en-US" dirty="0"/>
              <a:t>c) Teach the student how to approach problems and apply the concepts they have learned.</a:t>
            </a:r>
          </a:p>
          <a:p>
            <a:r>
              <a:rPr lang="en-US" dirty="0"/>
              <a:t>d) Don't let the student trick you in to providing the answer to a homework problem</a:t>
            </a:r>
          </a:p>
          <a:p>
            <a:r>
              <a:rPr lang="en-US" dirty="0"/>
              <a:t> </a:t>
            </a:r>
          </a:p>
          <a:p>
            <a:r>
              <a:rPr lang="en-US" dirty="0"/>
              <a:t>3) Answer all questions based on the Elementary Algebra textbook @</a:t>
            </a:r>
            <a:r>
              <a:rPr lang="en-US" dirty="0" err="1"/>
              <a:t>openstax</a:t>
            </a:r>
            <a:r>
              <a:rPr lang="en-US" dirty="0"/>
              <a:t>:</a:t>
            </a:r>
          </a:p>
          <a:p>
            <a:r>
              <a:rPr lang="en-US" dirty="0"/>
              <a:t> a) Use the textbook as your primary source of information.</a:t>
            </a:r>
          </a:p>
          <a:p>
            <a:r>
              <a:rPr lang="en-US" dirty="0"/>
              <a:t>b) Do not provide information that is not covered in the textbook.</a:t>
            </a:r>
          </a:p>
          <a:p>
            <a:r>
              <a:rPr lang="en-US" dirty="0"/>
              <a:t>c) If the student asks a question that is not covered in the textbook, you can suggest additional resources or websites.</a:t>
            </a:r>
          </a:p>
          <a:p>
            <a:r>
              <a:rPr lang="en-US" dirty="0"/>
              <a:t> </a:t>
            </a:r>
          </a:p>
        </p:txBody>
      </p:sp>
      <p:sp>
        <p:nvSpPr>
          <p:cNvPr id="2" name="TextBox 1">
            <a:extLst>
              <a:ext uri="{FF2B5EF4-FFF2-40B4-BE49-F238E27FC236}">
                <a16:creationId xmlns:a16="http://schemas.microsoft.com/office/drawing/2014/main" id="{1CCF32C1-FCFE-B022-BAEA-2A569F1F8C45}"/>
              </a:ext>
            </a:extLst>
          </p:cNvPr>
          <p:cNvSpPr txBox="1"/>
          <p:nvPr/>
        </p:nvSpPr>
        <p:spPr>
          <a:xfrm>
            <a:off x="6374675" y="534028"/>
            <a:ext cx="4937760" cy="3970318"/>
          </a:xfrm>
          <a:prstGeom prst="rect">
            <a:avLst/>
          </a:prstGeom>
          <a:noFill/>
        </p:spPr>
        <p:txBody>
          <a:bodyPr wrap="square" rtlCol="0">
            <a:spAutoFit/>
          </a:bodyPr>
          <a:lstStyle/>
          <a:p>
            <a:r>
              <a:rPr lang="en-US" dirty="0"/>
              <a:t> </a:t>
            </a:r>
          </a:p>
          <a:p>
            <a:r>
              <a:rPr lang="en-US" dirty="0"/>
              <a:t>4) Do not discuss topics except algebra:</a:t>
            </a:r>
          </a:p>
          <a:p>
            <a:r>
              <a:rPr lang="en-US" dirty="0"/>
              <a:t> a) If the student asks about a topic other than algebra, always respond with "I’m really sorry, but I don't know much except for Algebra.”</a:t>
            </a:r>
          </a:p>
          <a:p>
            <a:r>
              <a:rPr lang="en-US" dirty="0"/>
              <a:t>b) Stay focused on algebra and avoid getting sidetracked by other subjects.</a:t>
            </a:r>
          </a:p>
          <a:p>
            <a:r>
              <a:rPr lang="en-US" dirty="0"/>
              <a:t>  </a:t>
            </a:r>
          </a:p>
          <a:p>
            <a:r>
              <a:rPr lang="en-US" dirty="0"/>
              <a:t>Overall Tone:</a:t>
            </a:r>
          </a:p>
          <a:p>
            <a:r>
              <a:rPr lang="en-US" dirty="0"/>
              <a:t> </a:t>
            </a:r>
          </a:p>
          <a:p>
            <a:r>
              <a:rPr lang="en-US" dirty="0"/>
              <a:t>* Use clear, simple, and friendly language.</a:t>
            </a:r>
          </a:p>
          <a:p>
            <a:r>
              <a:rPr lang="en-US" dirty="0"/>
              <a:t>* Be encouraging and supportive.</a:t>
            </a:r>
          </a:p>
          <a:p>
            <a:r>
              <a:rPr lang="en-US" dirty="0"/>
              <a:t>* Make the student feel like they have a knowledgeable and helpful tutor.</a:t>
            </a:r>
          </a:p>
        </p:txBody>
      </p:sp>
    </p:spTree>
    <p:extLst>
      <p:ext uri="{BB962C8B-B14F-4D97-AF65-F5344CB8AC3E}">
        <p14:creationId xmlns:p14="http://schemas.microsoft.com/office/powerpoint/2010/main" val="340711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DE2486-2915-01E7-3581-7421645113FD}"/>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18DE5A75-44CC-B813-DB66-E1967665A86E}"/>
              </a:ext>
            </a:extLst>
          </p:cNvPr>
          <p:cNvSpPr txBox="1"/>
          <p:nvPr/>
        </p:nvSpPr>
        <p:spPr>
          <a:xfrm>
            <a:off x="373724" y="290189"/>
            <a:ext cx="5151866" cy="5632311"/>
          </a:xfrm>
          <a:prstGeom prst="rect">
            <a:avLst/>
          </a:prstGeom>
          <a:noFill/>
        </p:spPr>
        <p:txBody>
          <a:bodyPr wrap="square" rtlCol="0">
            <a:spAutoFit/>
          </a:bodyPr>
          <a:lstStyle/>
          <a:p>
            <a:r>
              <a:rPr lang="en-US" b="1" dirty="0"/>
              <a:t>Draft prompt for Zeno (optional alternate language to insert if helpful)</a:t>
            </a:r>
          </a:p>
          <a:p>
            <a:endParaRPr lang="en-US" dirty="0"/>
          </a:p>
          <a:p>
            <a:r>
              <a:rPr lang="en-US" b="0" i="0" dirty="0">
                <a:solidFill>
                  <a:srgbClr val="121212"/>
                </a:solidFill>
                <a:effectLst/>
                <a:latin typeface="halyard-display"/>
              </a:rPr>
              <a:t>You should guide students in an open-ended way. Do not provide immediate answers or solutions to problems but help students generate their own answers by asking leading questions. Ask students to explain their thinking. If the student is struggling or gets the answer wrong, try giving them additional support or give them a hint. If the student improves, then praise them and show excitement. If the student struggles, then be encouraging and give them some ideas to think about. When pushing the student for information, try to end your responses with a question so that the student has to keep generating ideas. </a:t>
            </a:r>
          </a:p>
          <a:p>
            <a:endParaRPr lang="en-US" dirty="0">
              <a:solidFill>
                <a:srgbClr val="121212"/>
              </a:solidFill>
              <a:latin typeface="halyard-display"/>
            </a:endParaRPr>
          </a:p>
          <a:p>
            <a:r>
              <a:rPr lang="en-US" b="0" i="0" dirty="0">
                <a:solidFill>
                  <a:srgbClr val="121212"/>
                </a:solidFill>
                <a:effectLst/>
                <a:latin typeface="halyard-display"/>
              </a:rPr>
              <a:t>A reminder: This is a dialogue so only ask one question at a time and always wait for the user to respond.</a:t>
            </a:r>
            <a:endParaRPr lang="en-US" dirty="0"/>
          </a:p>
        </p:txBody>
      </p:sp>
      <p:sp>
        <p:nvSpPr>
          <p:cNvPr id="2" name="TextBox 1">
            <a:extLst>
              <a:ext uri="{FF2B5EF4-FFF2-40B4-BE49-F238E27FC236}">
                <a16:creationId xmlns:a16="http://schemas.microsoft.com/office/drawing/2014/main" id="{DC1953C7-AA23-FB27-73E6-D90A9DEFC0B5}"/>
              </a:ext>
            </a:extLst>
          </p:cNvPr>
          <p:cNvSpPr txBox="1"/>
          <p:nvPr/>
        </p:nvSpPr>
        <p:spPr>
          <a:xfrm>
            <a:off x="6374675" y="534028"/>
            <a:ext cx="493776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149976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6F5C8E-23B2-2EDB-BE69-5F6B83E446DF}"/>
            </a:ext>
          </a:extLst>
        </p:cNvPr>
        <p:cNvGrpSpPr/>
        <p:nvPr/>
      </p:nvGrpSpPr>
      <p:grpSpPr>
        <a:xfrm>
          <a:off x="0" y="0"/>
          <a:ext cx="0" cy="0"/>
          <a:chOff x="0" y="0"/>
          <a:chExt cx="0" cy="0"/>
        </a:xfrm>
      </p:grpSpPr>
      <p:pic>
        <p:nvPicPr>
          <p:cNvPr id="2050" name="Picture 2" descr="Uncomfortable Questions About School Discipline, Suspension and Expulsion">
            <a:extLst>
              <a:ext uri="{FF2B5EF4-FFF2-40B4-BE49-F238E27FC236}">
                <a16:creationId xmlns:a16="http://schemas.microsoft.com/office/drawing/2014/main" id="{3BBD293A-7CC6-E2A2-F8F7-A529670C0B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367" t="22097" b="5684"/>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FEA088B-F057-0FA8-6662-C3BA37CC2551}"/>
              </a:ext>
            </a:extLst>
          </p:cNvPr>
          <p:cNvSpPr/>
          <p:nvPr/>
        </p:nvSpPr>
        <p:spPr>
          <a:xfrm>
            <a:off x="5960962" y="0"/>
            <a:ext cx="6231038" cy="6858000"/>
          </a:xfrm>
          <a:prstGeom prst="rect">
            <a:avLst/>
          </a:prstGeom>
          <a:solidFill>
            <a:schemeClr val="tx1">
              <a:alpha val="4749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07495D7-5AED-C8D9-420F-4CE26AB7150B}"/>
              </a:ext>
            </a:extLst>
          </p:cNvPr>
          <p:cNvSpPr txBox="1"/>
          <p:nvPr/>
        </p:nvSpPr>
        <p:spPr>
          <a:xfrm>
            <a:off x="6404657" y="1074510"/>
            <a:ext cx="5741043" cy="4708981"/>
          </a:xfrm>
          <a:prstGeom prst="rect">
            <a:avLst/>
          </a:prstGeom>
          <a:noFill/>
        </p:spPr>
        <p:txBody>
          <a:bodyPr wrap="square" rtlCol="0">
            <a:spAutoFit/>
          </a:bodyPr>
          <a:lstStyle/>
          <a:p>
            <a:r>
              <a:rPr lang="en-US" sz="6000" b="1"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rPr>
              <a:t>10 million </a:t>
            </a:r>
            <a:r>
              <a:rPr lang="en-US" sz="6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children in </a:t>
            </a:r>
            <a:br>
              <a:rPr lang="en-US" sz="6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r>
              <a:rPr lang="en-US" sz="6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 US need a tutor but can’t afford one.</a:t>
            </a:r>
          </a:p>
        </p:txBody>
      </p:sp>
    </p:spTree>
    <p:extLst>
      <p:ext uri="{BB962C8B-B14F-4D97-AF65-F5344CB8AC3E}">
        <p14:creationId xmlns:p14="http://schemas.microsoft.com/office/powerpoint/2010/main" val="2742433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12EDAD-A37B-3CA0-B9AE-2C160F227BCA}"/>
            </a:ext>
          </a:extLst>
        </p:cNvPr>
        <p:cNvGrpSpPr/>
        <p:nvPr/>
      </p:nvGrpSpPr>
      <p:grpSpPr>
        <a:xfrm>
          <a:off x="0" y="0"/>
          <a:ext cx="0" cy="0"/>
          <a:chOff x="0" y="0"/>
          <a:chExt cx="0" cy="0"/>
        </a:xfrm>
      </p:grpSpPr>
      <p:pic>
        <p:nvPicPr>
          <p:cNvPr id="4098" name="Picture 2" descr="Sense Of Purpose Has More Impact On Grades Than Happiness, Study Finds">
            <a:extLst>
              <a:ext uri="{FF2B5EF4-FFF2-40B4-BE49-F238E27FC236}">
                <a16:creationId xmlns:a16="http://schemas.microsoft.com/office/drawing/2014/main" id="{90F34E6B-7B1C-EDE0-D8B9-C27B1BC55A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67" b="776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0044304-F603-13B8-05C2-D4A3ECA606F3}"/>
              </a:ext>
            </a:extLst>
          </p:cNvPr>
          <p:cNvSpPr/>
          <p:nvPr/>
        </p:nvSpPr>
        <p:spPr>
          <a:xfrm>
            <a:off x="0" y="0"/>
            <a:ext cx="5949387" cy="6858000"/>
          </a:xfrm>
          <a:prstGeom prst="rect">
            <a:avLst/>
          </a:prstGeom>
          <a:solidFill>
            <a:schemeClr val="tx1">
              <a:alpha val="4749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FABABF-82C8-FDEE-0FBE-D22B50A297D7}"/>
              </a:ext>
            </a:extLst>
          </p:cNvPr>
          <p:cNvSpPr txBox="1"/>
          <p:nvPr/>
        </p:nvSpPr>
        <p:spPr>
          <a:xfrm>
            <a:off x="485757" y="387259"/>
            <a:ext cx="5321191" cy="5909310"/>
          </a:xfrm>
          <a:prstGeom prst="rect">
            <a:avLst/>
          </a:prstGeom>
          <a:noFill/>
        </p:spPr>
        <p:txBody>
          <a:bodyPr wrap="square" rtlCol="0">
            <a:spAutoFit/>
          </a:bodyPr>
          <a:lstStyle/>
          <a:p>
            <a:r>
              <a:rPr lang="en-US" sz="5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Imagine a world where </a:t>
            </a:r>
            <a:r>
              <a:rPr lang="en-US" sz="5400" b="1"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rPr>
              <a:t>every teacher </a:t>
            </a:r>
            <a:r>
              <a:rPr lang="en-US" sz="5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is given a free, personal tutor for </a:t>
            </a:r>
            <a:r>
              <a:rPr lang="en-US" sz="5400" b="1"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rPr>
              <a:t>every student.</a:t>
            </a:r>
            <a:endParaRPr lang="en-US" sz="5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07786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97B66B5-8235-519E-4330-C5B820FA0448}"/>
              </a:ext>
            </a:extLst>
          </p:cNvPr>
          <p:cNvSpPr txBox="1"/>
          <p:nvPr/>
        </p:nvSpPr>
        <p:spPr>
          <a:xfrm>
            <a:off x="1797136" y="2100169"/>
            <a:ext cx="2843237" cy="707886"/>
          </a:xfrm>
          <a:prstGeom prst="rect">
            <a:avLst/>
          </a:prstGeom>
          <a:noFill/>
        </p:spPr>
        <p:txBody>
          <a:bodyPr wrap="square" rtlCol="0">
            <a:spAutoFit/>
          </a:bodyPr>
          <a:lstStyle/>
          <a:p>
            <a:r>
              <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Meet Zeno</a:t>
            </a:r>
          </a:p>
        </p:txBody>
      </p:sp>
      <p:sp>
        <p:nvSpPr>
          <p:cNvPr id="2" name="Rectangle 1">
            <a:extLst>
              <a:ext uri="{FF2B5EF4-FFF2-40B4-BE49-F238E27FC236}">
                <a16:creationId xmlns:a16="http://schemas.microsoft.com/office/drawing/2014/main" id="{EA91B30B-6C28-AC29-DCC1-60532870C3DF}"/>
              </a:ext>
            </a:extLst>
          </p:cNvPr>
          <p:cNvSpPr/>
          <p:nvPr/>
        </p:nvSpPr>
        <p:spPr>
          <a:xfrm>
            <a:off x="5069540" y="0"/>
            <a:ext cx="712246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CA3ED4FE-6AE0-C993-39A3-6FD4F8C4E49A}"/>
              </a:ext>
            </a:extLst>
          </p:cNvPr>
          <p:cNvGrpSpPr/>
          <p:nvPr/>
        </p:nvGrpSpPr>
        <p:grpSpPr>
          <a:xfrm>
            <a:off x="5374448" y="1272000"/>
            <a:ext cx="445430" cy="696352"/>
            <a:chOff x="887459" y="1183128"/>
            <a:chExt cx="3001811" cy="4692811"/>
          </a:xfrm>
        </p:grpSpPr>
        <p:pic>
          <p:nvPicPr>
            <p:cNvPr id="12" name="Picture 2" descr="Black human icon in simple design Royalty Free Vector Image">
              <a:extLst>
                <a:ext uri="{FF2B5EF4-FFF2-40B4-BE49-F238E27FC236}">
                  <a16:creationId xmlns:a16="http://schemas.microsoft.com/office/drawing/2014/main" id="{9D595C72-DD9F-6A38-2210-D633C4E12CA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3800" y1="35556" x2="49100" y2="26019"/>
                          <a14:foregroundMark x1="49100" y1="26019" x2="58300" y2="29722"/>
                          <a14:foregroundMark x1="58300" y1="29722" x2="56600" y2="38241"/>
                          <a14:foregroundMark x1="56600" y1="38241" x2="56500" y2="38241"/>
                        </a14:backgroundRemoval>
                      </a14:imgEffect>
                    </a14:imgLayer>
                  </a14:imgProps>
                </a:ext>
                <a:ext uri="{28A0092B-C50C-407E-A947-70E740481C1C}">
                  <a14:useLocalDpi xmlns:a14="http://schemas.microsoft.com/office/drawing/2010/main" val="0"/>
                </a:ext>
              </a:extLst>
            </a:blip>
            <a:srcRect l="28649" t="15747" r="29144" b="23103"/>
            <a:stretch/>
          </p:blipFill>
          <p:spPr bwMode="auto">
            <a:xfrm>
              <a:off x="936132" y="1441799"/>
              <a:ext cx="2833847" cy="44341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4F092CA-F487-56E8-19A6-6BCBE42DCC5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614" b="98391" l="9908" r="89977">
                          <a14:foregroundMark x1="32949" y1="37446" x2="42396" y2="36695"/>
                          <a14:foregroundMark x1="48387" y1="7296" x2="50230" y2="4828"/>
                          <a14:foregroundMark x1="73836" y1="94883" x2="76359" y2="94873"/>
                          <a14:foregroundMark x1="61939" y1="94927" x2="63549" y2="94921"/>
                          <a14:foregroundMark x1="57627" y1="94944" x2="58704" y2="94940"/>
                          <a14:foregroundMark x1="7373" y1="98712" x2="48618" y2="98069"/>
                          <a14:foregroundMark x1="48618" y1="98069" x2="86751" y2="98391"/>
                          <a14:backgroundMark x1="13018" y1="94528" x2="40438" y2="94206"/>
                          <a14:backgroundMark x1="63825" y1="94528" x2="72465" y2="94850"/>
                          <a14:backgroundMark x1="54032" y1="94206" x2="58871" y2="93133"/>
                          <a14:backgroundMark x1="55876" y1="95279" x2="59332" y2="94850"/>
                          <a14:backgroundMark x1="60023" y1="94850" x2="60023" y2="94850"/>
                          <a14:backgroundMark x1="60023" y1="95279" x2="60023" y2="95279"/>
                          <a14:backgroundMark x1="51382" y1="95279" x2="51382" y2="95279"/>
                          <a14:backgroundMark x1="41935" y1="95923" x2="41935" y2="95923"/>
                          <a14:backgroundMark x1="43088" y1="96674" x2="43088" y2="96674"/>
                          <a14:backgroundMark x1="43433" y1="95923" x2="43433" y2="95923"/>
                          <a14:backgroundMark x1="43894" y1="95923" x2="43894" y2="95923"/>
                          <a14:backgroundMark x1="42742" y1="95279" x2="42742" y2="95279"/>
                          <a14:backgroundMark x1="44240" y1="96352" x2="44240" y2="96352"/>
                          <a14:backgroundMark x1="43088" y1="95279" x2="43088" y2="95279"/>
                          <a14:backgroundMark x1="44585" y1="96352" x2="44585" y2="96352"/>
                          <a14:backgroundMark x1="44240" y1="94850" x2="44240" y2="94850"/>
                          <a14:backgroundMark x1="45392" y1="96674" x2="45392" y2="96674"/>
                          <a14:backgroundMark x1="60369" y1="94850" x2="60369" y2="94850"/>
                          <a14:backgroundMark x1="59677" y1="95279" x2="59677" y2="95279"/>
                          <a14:backgroundMark x1="76843" y1="94206" x2="80645" y2="94528"/>
                          <a14:backgroundMark x1="82258" y1="95708" x2="78456" y2="95708"/>
                          <a14:backgroundMark x1="82488" y1="95494" x2="82488" y2="95494"/>
                          <a14:backgroundMark x1="82719" y1="96459" x2="82719" y2="96459"/>
                          <a14:backgroundMark x1="82488" y1="96245" x2="82488" y2="96245"/>
                          <a14:backgroundMark x1="82488" y1="96245" x2="82488" y2="96245"/>
                          <a14:backgroundMark x1="72005" y1="95708" x2="73272" y2="95708"/>
                          <a14:backgroundMark x1="58641" y1="94206" x2="61982" y2="94206"/>
                          <a14:backgroundMark x1="60829" y1="93777" x2="62212" y2="93991"/>
                          <a14:backgroundMark x1="58986" y1="94528" x2="62212" y2="94528"/>
                          <a14:backgroundMark x1="73272" y1="95279" x2="73272" y2="95279"/>
                          <a14:backgroundMark x1="85714" y1="95279" x2="82719" y2="96030"/>
                        </a14:backgroundRemoval>
                      </a14:imgEffect>
                    </a14:imgLayer>
                  </a14:imgProps>
                </a:ext>
              </a:extLst>
            </a:blip>
            <a:srcRect l="10251" r="15819" b="46647"/>
            <a:stretch/>
          </p:blipFill>
          <p:spPr>
            <a:xfrm>
              <a:off x="887459" y="1183128"/>
              <a:ext cx="3001811" cy="2492665"/>
            </a:xfrm>
            <a:prstGeom prst="rect">
              <a:avLst/>
            </a:prstGeom>
          </p:spPr>
        </p:pic>
        <p:pic>
          <p:nvPicPr>
            <p:cNvPr id="14" name="Picture 13">
              <a:extLst>
                <a:ext uri="{FF2B5EF4-FFF2-40B4-BE49-F238E27FC236}">
                  <a16:creationId xmlns:a16="http://schemas.microsoft.com/office/drawing/2014/main" id="{C188EE0C-A882-EC4E-3D90-BA71AF3F6D69}"/>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051" b="91497" l="7422" r="91309">
                          <a14:foregroundMark x1="62891" y1="12415" x2="64600" y2="32342"/>
                          <a14:foregroundMark x1="64600" y1="32342" x2="75049" y2="46009"/>
                          <a14:foregroundMark x1="75049" y1="46009" x2="89941" y2="35681"/>
                          <a14:foregroundMark x1="89941" y1="35681" x2="83496" y2="16849"/>
                          <a14:foregroundMark x1="83496" y1="16849" x2="68945" y2="9285"/>
                          <a14:foregroundMark x1="68945" y1="9285" x2="64307" y2="27021"/>
                          <a14:foregroundMark x1="64307" y1="27021" x2="78418" y2="35681"/>
                          <a14:foregroundMark x1="78418" y1="35681" x2="81006" y2="33646"/>
                          <a14:foregroundMark x1="78223" y1="55764" x2="87012" y2="40845"/>
                          <a14:foregroundMark x1="87012" y1="40845" x2="84814" y2="22222"/>
                          <a14:foregroundMark x1="84814" y1="22222" x2="71289" y2="11946"/>
                          <a14:foregroundMark x1="71289" y1="11946" x2="61914" y2="29108"/>
                          <a14:foregroundMark x1="61914" y1="29108" x2="63770" y2="34324"/>
                          <a14:foregroundMark x1="84668" y1="49557" x2="90918" y2="32238"/>
                          <a14:foregroundMark x1="90918" y1="32238" x2="84619" y2="14919"/>
                          <a14:foregroundMark x1="84619" y1="14919" x2="69092" y2="8972"/>
                          <a14:foregroundMark x1="69092" y1="8972" x2="54492" y2="11737"/>
                          <a14:foregroundMark x1="91357" y1="39176" x2="91357" y2="32029"/>
                          <a14:foregroundMark x1="7666" y1="29682" x2="7422" y2="37559"/>
                          <a14:foregroundMark x1="35938" y1="7773" x2="30957" y2="8242"/>
                          <a14:foregroundMark x1="68701" y1="7094" x2="64844" y2="7564"/>
                          <a14:foregroundMark x1="34424" y1="6416" x2="31396" y2="6208"/>
                          <a14:foregroundMark x1="53809" y1="90819" x2="47852" y2="91549"/>
                          <a14:foregroundMark x1="68262" y1="6521" x2="67969" y2="6051"/>
                        </a14:backgroundRemoval>
                      </a14:imgEffect>
                    </a14:imgLayer>
                  </a14:imgProps>
                </a:ext>
                <a:ext uri="{28A0092B-C50C-407E-A947-70E740481C1C}">
                  <a14:useLocalDpi xmlns:a14="http://schemas.microsoft.com/office/drawing/2010/main" val="0"/>
                </a:ext>
              </a:extLst>
            </a:blip>
            <a:stretch>
              <a:fillRect/>
            </a:stretch>
          </p:blipFill>
          <p:spPr bwMode="auto">
            <a:xfrm flipV="1">
              <a:off x="1448199" y="3832314"/>
              <a:ext cx="1898505" cy="17761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70A224CF-58CB-CF7A-11EF-1BA1DBC58287}"/>
              </a:ext>
            </a:extLst>
          </p:cNvPr>
          <p:cNvGrpSpPr/>
          <p:nvPr/>
        </p:nvGrpSpPr>
        <p:grpSpPr>
          <a:xfrm>
            <a:off x="520374" y="631980"/>
            <a:ext cx="1383528" cy="2162905"/>
            <a:chOff x="887459" y="1183128"/>
            <a:chExt cx="3001811" cy="4692811"/>
          </a:xfrm>
        </p:grpSpPr>
        <p:pic>
          <p:nvPicPr>
            <p:cNvPr id="20" name="Picture 2" descr="Black human icon in simple design Royalty Free Vector Image">
              <a:extLst>
                <a:ext uri="{FF2B5EF4-FFF2-40B4-BE49-F238E27FC236}">
                  <a16:creationId xmlns:a16="http://schemas.microsoft.com/office/drawing/2014/main" id="{5941002E-F9E0-0CDA-9F9E-F28DDF5A537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3800" y1="35556" x2="49100" y2="26019"/>
                          <a14:foregroundMark x1="49100" y1="26019" x2="58300" y2="29722"/>
                          <a14:foregroundMark x1="58300" y1="29722" x2="56600" y2="38241"/>
                          <a14:foregroundMark x1="56600" y1="38241" x2="56500" y2="38241"/>
                        </a14:backgroundRemoval>
                      </a14:imgEffect>
                    </a14:imgLayer>
                  </a14:imgProps>
                </a:ext>
                <a:ext uri="{28A0092B-C50C-407E-A947-70E740481C1C}">
                  <a14:useLocalDpi xmlns:a14="http://schemas.microsoft.com/office/drawing/2010/main" val="0"/>
                </a:ext>
              </a:extLst>
            </a:blip>
            <a:srcRect l="28649" t="15747" r="29144" b="23103"/>
            <a:stretch/>
          </p:blipFill>
          <p:spPr bwMode="auto">
            <a:xfrm>
              <a:off x="936132" y="1441799"/>
              <a:ext cx="2833847" cy="443414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CF472A10-A298-6590-3B5A-0E60F216ED5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614" b="98391" l="9908" r="89977">
                          <a14:foregroundMark x1="32949" y1="37446" x2="42396" y2="36695"/>
                          <a14:foregroundMark x1="48387" y1="7296" x2="50230" y2="4828"/>
                          <a14:foregroundMark x1="73836" y1="94883" x2="76359" y2="94873"/>
                          <a14:foregroundMark x1="61939" y1="94927" x2="63549" y2="94921"/>
                          <a14:foregroundMark x1="57627" y1="94944" x2="58704" y2="94940"/>
                          <a14:foregroundMark x1="7373" y1="98712" x2="48618" y2="98069"/>
                          <a14:foregroundMark x1="48618" y1="98069" x2="86751" y2="98391"/>
                          <a14:backgroundMark x1="13018" y1="94528" x2="40438" y2="94206"/>
                          <a14:backgroundMark x1="63825" y1="94528" x2="72465" y2="94850"/>
                          <a14:backgroundMark x1="54032" y1="94206" x2="58871" y2="93133"/>
                          <a14:backgroundMark x1="55876" y1="95279" x2="59332" y2="94850"/>
                          <a14:backgroundMark x1="60023" y1="94850" x2="60023" y2="94850"/>
                          <a14:backgroundMark x1="60023" y1="95279" x2="60023" y2="95279"/>
                          <a14:backgroundMark x1="51382" y1="95279" x2="51382" y2="95279"/>
                          <a14:backgroundMark x1="41935" y1="95923" x2="41935" y2="95923"/>
                          <a14:backgroundMark x1="43088" y1="96674" x2="43088" y2="96674"/>
                          <a14:backgroundMark x1="43433" y1="95923" x2="43433" y2="95923"/>
                          <a14:backgroundMark x1="43894" y1="95923" x2="43894" y2="95923"/>
                          <a14:backgroundMark x1="42742" y1="95279" x2="42742" y2="95279"/>
                          <a14:backgroundMark x1="44240" y1="96352" x2="44240" y2="96352"/>
                          <a14:backgroundMark x1="43088" y1="95279" x2="43088" y2="95279"/>
                          <a14:backgroundMark x1="44585" y1="96352" x2="44585" y2="96352"/>
                          <a14:backgroundMark x1="44240" y1="94850" x2="44240" y2="94850"/>
                          <a14:backgroundMark x1="45392" y1="96674" x2="45392" y2="96674"/>
                          <a14:backgroundMark x1="60369" y1="94850" x2="60369" y2="94850"/>
                          <a14:backgroundMark x1="59677" y1="95279" x2="59677" y2="95279"/>
                          <a14:backgroundMark x1="76843" y1="94206" x2="80645" y2="94528"/>
                          <a14:backgroundMark x1="82258" y1="95708" x2="78456" y2="95708"/>
                          <a14:backgroundMark x1="82488" y1="95494" x2="82488" y2="95494"/>
                          <a14:backgroundMark x1="82719" y1="96459" x2="82719" y2="96459"/>
                          <a14:backgroundMark x1="82488" y1="96245" x2="82488" y2="96245"/>
                          <a14:backgroundMark x1="82488" y1="96245" x2="82488" y2="96245"/>
                          <a14:backgroundMark x1="72005" y1="95708" x2="73272" y2="95708"/>
                          <a14:backgroundMark x1="58641" y1="94206" x2="61982" y2="94206"/>
                          <a14:backgroundMark x1="60829" y1="93777" x2="62212" y2="93991"/>
                          <a14:backgroundMark x1="58986" y1="94528" x2="62212" y2="94528"/>
                          <a14:backgroundMark x1="73272" y1="95279" x2="73272" y2="95279"/>
                          <a14:backgroundMark x1="85714" y1="95279" x2="82719" y2="96030"/>
                        </a14:backgroundRemoval>
                      </a14:imgEffect>
                    </a14:imgLayer>
                  </a14:imgProps>
                </a:ext>
              </a:extLst>
            </a:blip>
            <a:srcRect l="10251" r="15819" b="46647"/>
            <a:stretch/>
          </p:blipFill>
          <p:spPr>
            <a:xfrm>
              <a:off x="887459" y="1183128"/>
              <a:ext cx="3001811" cy="2492665"/>
            </a:xfrm>
            <a:prstGeom prst="rect">
              <a:avLst/>
            </a:prstGeom>
          </p:spPr>
        </p:pic>
        <p:pic>
          <p:nvPicPr>
            <p:cNvPr id="22" name="Picture 21">
              <a:extLst>
                <a:ext uri="{FF2B5EF4-FFF2-40B4-BE49-F238E27FC236}">
                  <a16:creationId xmlns:a16="http://schemas.microsoft.com/office/drawing/2014/main" id="{66B27DF7-1312-8BFE-25EC-1B1526C332A3}"/>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051" b="91497" l="7422" r="91309">
                          <a14:foregroundMark x1="62891" y1="12415" x2="64600" y2="32342"/>
                          <a14:foregroundMark x1="64600" y1="32342" x2="75049" y2="46009"/>
                          <a14:foregroundMark x1="75049" y1="46009" x2="89941" y2="35681"/>
                          <a14:foregroundMark x1="89941" y1="35681" x2="83496" y2="16849"/>
                          <a14:foregroundMark x1="83496" y1="16849" x2="68945" y2="9285"/>
                          <a14:foregroundMark x1="68945" y1="9285" x2="64307" y2="27021"/>
                          <a14:foregroundMark x1="64307" y1="27021" x2="78418" y2="35681"/>
                          <a14:foregroundMark x1="78418" y1="35681" x2="81006" y2="33646"/>
                          <a14:foregroundMark x1="78223" y1="55764" x2="87012" y2="40845"/>
                          <a14:foregroundMark x1="87012" y1="40845" x2="84814" y2="22222"/>
                          <a14:foregroundMark x1="84814" y1="22222" x2="71289" y2="11946"/>
                          <a14:foregroundMark x1="71289" y1="11946" x2="61914" y2="29108"/>
                          <a14:foregroundMark x1="61914" y1="29108" x2="63770" y2="34324"/>
                          <a14:foregroundMark x1="84668" y1="49557" x2="90918" y2="32238"/>
                          <a14:foregroundMark x1="90918" y1="32238" x2="84619" y2="14919"/>
                          <a14:foregroundMark x1="84619" y1="14919" x2="69092" y2="8972"/>
                          <a14:foregroundMark x1="69092" y1="8972" x2="54492" y2="11737"/>
                          <a14:foregroundMark x1="91357" y1="39176" x2="91357" y2="32029"/>
                          <a14:foregroundMark x1="7666" y1="29682" x2="7422" y2="37559"/>
                          <a14:foregroundMark x1="35938" y1="7773" x2="30957" y2="8242"/>
                          <a14:foregroundMark x1="68701" y1="7094" x2="64844" y2="7564"/>
                          <a14:foregroundMark x1="34424" y1="6416" x2="31396" y2="6208"/>
                          <a14:foregroundMark x1="53809" y1="90819" x2="47852" y2="91549"/>
                          <a14:foregroundMark x1="68262" y1="6521" x2="67969" y2="6051"/>
                        </a14:backgroundRemoval>
                      </a14:imgEffect>
                    </a14:imgLayer>
                  </a14:imgProps>
                </a:ext>
                <a:ext uri="{28A0092B-C50C-407E-A947-70E740481C1C}">
                  <a14:useLocalDpi xmlns:a14="http://schemas.microsoft.com/office/drawing/2010/main" val="0"/>
                </a:ext>
              </a:extLst>
            </a:blip>
            <a:stretch>
              <a:fillRect/>
            </a:stretch>
          </p:blipFill>
          <p:spPr bwMode="auto">
            <a:xfrm flipV="1">
              <a:off x="1448199" y="3832314"/>
              <a:ext cx="1898505" cy="1776141"/>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TextBox 22">
            <a:extLst>
              <a:ext uri="{FF2B5EF4-FFF2-40B4-BE49-F238E27FC236}">
                <a16:creationId xmlns:a16="http://schemas.microsoft.com/office/drawing/2014/main" id="{C8DAD79D-B5FF-6F53-BCF9-FB079A18D1F4}"/>
              </a:ext>
            </a:extLst>
          </p:cNvPr>
          <p:cNvSpPr txBox="1"/>
          <p:nvPr/>
        </p:nvSpPr>
        <p:spPr>
          <a:xfrm>
            <a:off x="563747" y="3562999"/>
            <a:ext cx="4000347" cy="2554545"/>
          </a:xfrm>
          <a:prstGeom prst="rect">
            <a:avLst/>
          </a:prstGeom>
          <a:noFill/>
        </p:spPr>
        <p:txBody>
          <a:bodyPr wrap="square" rtlCol="0">
            <a:spAutoFit/>
          </a:bodyPr>
          <a:lstStyle/>
          <a:p>
            <a:r>
              <a:rPr lang="en-US" sz="32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 first </a:t>
            </a:r>
            <a:r>
              <a:rPr lang="en-US" sz="3200" b="1"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rPr>
              <a:t>100% free </a:t>
            </a:r>
            <a:r>
              <a:rPr lang="en-US" sz="32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AI tutor that </a:t>
            </a:r>
            <a:r>
              <a:rPr lang="en-US" sz="3200" b="1"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rPr>
              <a:t>works</a:t>
            </a:r>
            <a:r>
              <a:rPr lang="en-US" sz="32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r>
              <a:rPr lang="en-US" sz="3200" b="1"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rPr>
              <a:t>with teachers </a:t>
            </a:r>
            <a:r>
              <a:rPr lang="en-US" sz="32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to help every student succeed.</a:t>
            </a:r>
          </a:p>
        </p:txBody>
      </p:sp>
      <p:grpSp>
        <p:nvGrpSpPr>
          <p:cNvPr id="27" name="Group 26">
            <a:extLst>
              <a:ext uri="{FF2B5EF4-FFF2-40B4-BE49-F238E27FC236}">
                <a16:creationId xmlns:a16="http://schemas.microsoft.com/office/drawing/2014/main" id="{4C584BAC-08FB-71CE-BF3E-78D8C0671B4F}"/>
              </a:ext>
            </a:extLst>
          </p:cNvPr>
          <p:cNvGrpSpPr/>
          <p:nvPr/>
        </p:nvGrpSpPr>
        <p:grpSpPr>
          <a:xfrm>
            <a:off x="5374448" y="3046656"/>
            <a:ext cx="445430" cy="696352"/>
            <a:chOff x="887459" y="1183128"/>
            <a:chExt cx="3001811" cy="4692811"/>
          </a:xfrm>
        </p:grpSpPr>
        <p:pic>
          <p:nvPicPr>
            <p:cNvPr id="28" name="Picture 2" descr="Black human icon in simple design Royalty Free Vector Image">
              <a:extLst>
                <a:ext uri="{FF2B5EF4-FFF2-40B4-BE49-F238E27FC236}">
                  <a16:creationId xmlns:a16="http://schemas.microsoft.com/office/drawing/2014/main" id="{C460438B-6749-B2E3-44FF-572E5897E22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3800" y1="35556" x2="49100" y2="26019"/>
                          <a14:foregroundMark x1="49100" y1="26019" x2="58300" y2="29722"/>
                          <a14:foregroundMark x1="58300" y1="29722" x2="56600" y2="38241"/>
                          <a14:foregroundMark x1="56600" y1="38241" x2="56500" y2="38241"/>
                        </a14:backgroundRemoval>
                      </a14:imgEffect>
                    </a14:imgLayer>
                  </a14:imgProps>
                </a:ext>
                <a:ext uri="{28A0092B-C50C-407E-A947-70E740481C1C}">
                  <a14:useLocalDpi xmlns:a14="http://schemas.microsoft.com/office/drawing/2010/main" val="0"/>
                </a:ext>
              </a:extLst>
            </a:blip>
            <a:srcRect l="28649" t="15747" r="29144" b="23103"/>
            <a:stretch/>
          </p:blipFill>
          <p:spPr bwMode="auto">
            <a:xfrm>
              <a:off x="936132" y="1441799"/>
              <a:ext cx="2833847" cy="443414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A66F4E79-CCCD-5A13-1F60-F8DEC2FF9D5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614" b="98391" l="9908" r="89977">
                          <a14:foregroundMark x1="32949" y1="37446" x2="42396" y2="36695"/>
                          <a14:foregroundMark x1="48387" y1="7296" x2="50230" y2="4828"/>
                          <a14:foregroundMark x1="73836" y1="94883" x2="76359" y2="94873"/>
                          <a14:foregroundMark x1="61939" y1="94927" x2="63549" y2="94921"/>
                          <a14:foregroundMark x1="57627" y1="94944" x2="58704" y2="94940"/>
                          <a14:foregroundMark x1="7373" y1="98712" x2="48618" y2="98069"/>
                          <a14:foregroundMark x1="48618" y1="98069" x2="86751" y2="98391"/>
                          <a14:backgroundMark x1="13018" y1="94528" x2="40438" y2="94206"/>
                          <a14:backgroundMark x1="63825" y1="94528" x2="72465" y2="94850"/>
                          <a14:backgroundMark x1="54032" y1="94206" x2="58871" y2="93133"/>
                          <a14:backgroundMark x1="55876" y1="95279" x2="59332" y2="94850"/>
                          <a14:backgroundMark x1="60023" y1="94850" x2="60023" y2="94850"/>
                          <a14:backgroundMark x1="60023" y1="95279" x2="60023" y2="95279"/>
                          <a14:backgroundMark x1="51382" y1="95279" x2="51382" y2="95279"/>
                          <a14:backgroundMark x1="41935" y1="95923" x2="41935" y2="95923"/>
                          <a14:backgroundMark x1="43088" y1="96674" x2="43088" y2="96674"/>
                          <a14:backgroundMark x1="43433" y1="95923" x2="43433" y2="95923"/>
                          <a14:backgroundMark x1="43894" y1="95923" x2="43894" y2="95923"/>
                          <a14:backgroundMark x1="42742" y1="95279" x2="42742" y2="95279"/>
                          <a14:backgroundMark x1="44240" y1="96352" x2="44240" y2="96352"/>
                          <a14:backgroundMark x1="43088" y1="95279" x2="43088" y2="95279"/>
                          <a14:backgroundMark x1="44585" y1="96352" x2="44585" y2="96352"/>
                          <a14:backgroundMark x1="44240" y1="94850" x2="44240" y2="94850"/>
                          <a14:backgroundMark x1="45392" y1="96674" x2="45392" y2="96674"/>
                          <a14:backgroundMark x1="60369" y1="94850" x2="60369" y2="94850"/>
                          <a14:backgroundMark x1="59677" y1="95279" x2="59677" y2="95279"/>
                          <a14:backgroundMark x1="76843" y1="94206" x2="80645" y2="94528"/>
                          <a14:backgroundMark x1="82258" y1="95708" x2="78456" y2="95708"/>
                          <a14:backgroundMark x1="82488" y1="95494" x2="82488" y2="95494"/>
                          <a14:backgroundMark x1="82719" y1="96459" x2="82719" y2="96459"/>
                          <a14:backgroundMark x1="82488" y1="96245" x2="82488" y2="96245"/>
                          <a14:backgroundMark x1="82488" y1="96245" x2="82488" y2="96245"/>
                          <a14:backgroundMark x1="72005" y1="95708" x2="73272" y2="95708"/>
                          <a14:backgroundMark x1="58641" y1="94206" x2="61982" y2="94206"/>
                          <a14:backgroundMark x1="60829" y1="93777" x2="62212" y2="93991"/>
                          <a14:backgroundMark x1="58986" y1="94528" x2="62212" y2="94528"/>
                          <a14:backgroundMark x1="73272" y1="95279" x2="73272" y2="95279"/>
                          <a14:backgroundMark x1="85714" y1="95279" x2="82719" y2="96030"/>
                        </a14:backgroundRemoval>
                      </a14:imgEffect>
                    </a14:imgLayer>
                  </a14:imgProps>
                </a:ext>
              </a:extLst>
            </a:blip>
            <a:srcRect l="10251" r="15819" b="46647"/>
            <a:stretch/>
          </p:blipFill>
          <p:spPr>
            <a:xfrm>
              <a:off x="887459" y="1183128"/>
              <a:ext cx="3001811" cy="2492665"/>
            </a:xfrm>
            <a:prstGeom prst="rect">
              <a:avLst/>
            </a:prstGeom>
          </p:spPr>
        </p:pic>
        <p:pic>
          <p:nvPicPr>
            <p:cNvPr id="30" name="Picture 29">
              <a:extLst>
                <a:ext uri="{FF2B5EF4-FFF2-40B4-BE49-F238E27FC236}">
                  <a16:creationId xmlns:a16="http://schemas.microsoft.com/office/drawing/2014/main" id="{F542852D-142E-216A-E03E-97DAAF1C0980}"/>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051" b="91497" l="7422" r="91309">
                          <a14:foregroundMark x1="62891" y1="12415" x2="64600" y2="32342"/>
                          <a14:foregroundMark x1="64600" y1="32342" x2="75049" y2="46009"/>
                          <a14:foregroundMark x1="75049" y1="46009" x2="89941" y2="35681"/>
                          <a14:foregroundMark x1="89941" y1="35681" x2="83496" y2="16849"/>
                          <a14:foregroundMark x1="83496" y1="16849" x2="68945" y2="9285"/>
                          <a14:foregroundMark x1="68945" y1="9285" x2="64307" y2="27021"/>
                          <a14:foregroundMark x1="64307" y1="27021" x2="78418" y2="35681"/>
                          <a14:foregroundMark x1="78418" y1="35681" x2="81006" y2="33646"/>
                          <a14:foregroundMark x1="78223" y1="55764" x2="87012" y2="40845"/>
                          <a14:foregroundMark x1="87012" y1="40845" x2="84814" y2="22222"/>
                          <a14:foregroundMark x1="84814" y1="22222" x2="71289" y2="11946"/>
                          <a14:foregroundMark x1="71289" y1="11946" x2="61914" y2="29108"/>
                          <a14:foregroundMark x1="61914" y1="29108" x2="63770" y2="34324"/>
                          <a14:foregroundMark x1="84668" y1="49557" x2="90918" y2="32238"/>
                          <a14:foregroundMark x1="90918" y1="32238" x2="84619" y2="14919"/>
                          <a14:foregroundMark x1="84619" y1="14919" x2="69092" y2="8972"/>
                          <a14:foregroundMark x1="69092" y1="8972" x2="54492" y2="11737"/>
                          <a14:foregroundMark x1="91357" y1="39176" x2="91357" y2="32029"/>
                          <a14:foregroundMark x1="7666" y1="29682" x2="7422" y2="37559"/>
                          <a14:foregroundMark x1="35938" y1="7773" x2="30957" y2="8242"/>
                          <a14:foregroundMark x1="68701" y1="7094" x2="64844" y2="7564"/>
                          <a14:foregroundMark x1="34424" y1="6416" x2="31396" y2="6208"/>
                          <a14:foregroundMark x1="53809" y1="90819" x2="47852" y2="91549"/>
                          <a14:foregroundMark x1="68262" y1="6521" x2="67969" y2="6051"/>
                        </a14:backgroundRemoval>
                      </a14:imgEffect>
                    </a14:imgLayer>
                  </a14:imgProps>
                </a:ext>
                <a:ext uri="{28A0092B-C50C-407E-A947-70E740481C1C}">
                  <a14:useLocalDpi xmlns:a14="http://schemas.microsoft.com/office/drawing/2010/main" val="0"/>
                </a:ext>
              </a:extLst>
            </a:blip>
            <a:stretch>
              <a:fillRect/>
            </a:stretch>
          </p:blipFill>
          <p:spPr bwMode="auto">
            <a:xfrm flipV="1">
              <a:off x="1448199" y="3832314"/>
              <a:ext cx="1898505" cy="17761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a:extLst>
              <a:ext uri="{FF2B5EF4-FFF2-40B4-BE49-F238E27FC236}">
                <a16:creationId xmlns:a16="http://schemas.microsoft.com/office/drawing/2014/main" id="{EACAFE17-5AC0-3380-95D1-55263C2F01EC}"/>
              </a:ext>
            </a:extLst>
          </p:cNvPr>
          <p:cNvGrpSpPr/>
          <p:nvPr/>
        </p:nvGrpSpPr>
        <p:grpSpPr>
          <a:xfrm>
            <a:off x="5381670" y="4840272"/>
            <a:ext cx="445430" cy="696352"/>
            <a:chOff x="887459" y="1183128"/>
            <a:chExt cx="3001811" cy="4692811"/>
          </a:xfrm>
        </p:grpSpPr>
        <p:pic>
          <p:nvPicPr>
            <p:cNvPr id="39" name="Picture 2" descr="Black human icon in simple design Royalty Free Vector Image">
              <a:extLst>
                <a:ext uri="{FF2B5EF4-FFF2-40B4-BE49-F238E27FC236}">
                  <a16:creationId xmlns:a16="http://schemas.microsoft.com/office/drawing/2014/main" id="{2065ADCF-C638-5B30-8A5A-90E962C2B7C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3800" y1="35556" x2="49100" y2="26019"/>
                          <a14:foregroundMark x1="49100" y1="26019" x2="58300" y2="29722"/>
                          <a14:foregroundMark x1="58300" y1="29722" x2="56600" y2="38241"/>
                          <a14:foregroundMark x1="56600" y1="38241" x2="56500" y2="38241"/>
                        </a14:backgroundRemoval>
                      </a14:imgEffect>
                    </a14:imgLayer>
                  </a14:imgProps>
                </a:ext>
                <a:ext uri="{28A0092B-C50C-407E-A947-70E740481C1C}">
                  <a14:useLocalDpi xmlns:a14="http://schemas.microsoft.com/office/drawing/2010/main" val="0"/>
                </a:ext>
              </a:extLst>
            </a:blip>
            <a:srcRect l="28649" t="15747" r="29144" b="23103"/>
            <a:stretch/>
          </p:blipFill>
          <p:spPr bwMode="auto">
            <a:xfrm>
              <a:off x="936132" y="1441799"/>
              <a:ext cx="2833847" cy="443414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72328525-11A4-9D8C-2D8D-F519A7477BE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614" b="98391" l="9908" r="89977">
                          <a14:foregroundMark x1="32949" y1="37446" x2="42396" y2="36695"/>
                          <a14:foregroundMark x1="48387" y1="7296" x2="50230" y2="4828"/>
                          <a14:foregroundMark x1="73836" y1="94883" x2="76359" y2="94873"/>
                          <a14:foregroundMark x1="61939" y1="94927" x2="63549" y2="94921"/>
                          <a14:foregroundMark x1="57627" y1="94944" x2="58704" y2="94940"/>
                          <a14:foregroundMark x1="7373" y1="98712" x2="48618" y2="98069"/>
                          <a14:foregroundMark x1="48618" y1="98069" x2="86751" y2="98391"/>
                          <a14:backgroundMark x1="13018" y1="94528" x2="40438" y2="94206"/>
                          <a14:backgroundMark x1="63825" y1="94528" x2="72465" y2="94850"/>
                          <a14:backgroundMark x1="54032" y1="94206" x2="58871" y2="93133"/>
                          <a14:backgroundMark x1="55876" y1="95279" x2="59332" y2="94850"/>
                          <a14:backgroundMark x1="60023" y1="94850" x2="60023" y2="94850"/>
                          <a14:backgroundMark x1="60023" y1="95279" x2="60023" y2="95279"/>
                          <a14:backgroundMark x1="51382" y1="95279" x2="51382" y2="95279"/>
                          <a14:backgroundMark x1="41935" y1="95923" x2="41935" y2="95923"/>
                          <a14:backgroundMark x1="43088" y1="96674" x2="43088" y2="96674"/>
                          <a14:backgroundMark x1="43433" y1="95923" x2="43433" y2="95923"/>
                          <a14:backgroundMark x1="43894" y1="95923" x2="43894" y2="95923"/>
                          <a14:backgroundMark x1="42742" y1="95279" x2="42742" y2="95279"/>
                          <a14:backgroundMark x1="44240" y1="96352" x2="44240" y2="96352"/>
                          <a14:backgroundMark x1="43088" y1="95279" x2="43088" y2="95279"/>
                          <a14:backgroundMark x1="44585" y1="96352" x2="44585" y2="96352"/>
                          <a14:backgroundMark x1="44240" y1="94850" x2="44240" y2="94850"/>
                          <a14:backgroundMark x1="45392" y1="96674" x2="45392" y2="96674"/>
                          <a14:backgroundMark x1="60369" y1="94850" x2="60369" y2="94850"/>
                          <a14:backgroundMark x1="59677" y1="95279" x2="59677" y2="95279"/>
                          <a14:backgroundMark x1="76843" y1="94206" x2="80645" y2="94528"/>
                          <a14:backgroundMark x1="82258" y1="95708" x2="78456" y2="95708"/>
                          <a14:backgroundMark x1="82488" y1="95494" x2="82488" y2="95494"/>
                          <a14:backgroundMark x1="82719" y1="96459" x2="82719" y2="96459"/>
                          <a14:backgroundMark x1="82488" y1="96245" x2="82488" y2="96245"/>
                          <a14:backgroundMark x1="82488" y1="96245" x2="82488" y2="96245"/>
                          <a14:backgroundMark x1="72005" y1="95708" x2="73272" y2="95708"/>
                          <a14:backgroundMark x1="58641" y1="94206" x2="61982" y2="94206"/>
                          <a14:backgroundMark x1="60829" y1="93777" x2="62212" y2="93991"/>
                          <a14:backgroundMark x1="58986" y1="94528" x2="62212" y2="94528"/>
                          <a14:backgroundMark x1="73272" y1="95279" x2="73272" y2="95279"/>
                          <a14:backgroundMark x1="85714" y1="95279" x2="82719" y2="96030"/>
                        </a14:backgroundRemoval>
                      </a14:imgEffect>
                    </a14:imgLayer>
                  </a14:imgProps>
                </a:ext>
              </a:extLst>
            </a:blip>
            <a:srcRect l="10251" r="15819" b="46647"/>
            <a:stretch/>
          </p:blipFill>
          <p:spPr>
            <a:xfrm>
              <a:off x="887459" y="1183128"/>
              <a:ext cx="3001811" cy="2492665"/>
            </a:xfrm>
            <a:prstGeom prst="rect">
              <a:avLst/>
            </a:prstGeom>
          </p:spPr>
        </p:pic>
        <p:pic>
          <p:nvPicPr>
            <p:cNvPr id="41" name="Picture 40">
              <a:extLst>
                <a:ext uri="{FF2B5EF4-FFF2-40B4-BE49-F238E27FC236}">
                  <a16:creationId xmlns:a16="http://schemas.microsoft.com/office/drawing/2014/main" id="{7D11B3A4-7DB5-32A9-5F20-89D4538DD8AA}"/>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051" b="91497" l="7422" r="91309">
                          <a14:foregroundMark x1="62891" y1="12415" x2="64600" y2="32342"/>
                          <a14:foregroundMark x1="64600" y1="32342" x2="75049" y2="46009"/>
                          <a14:foregroundMark x1="75049" y1="46009" x2="89941" y2="35681"/>
                          <a14:foregroundMark x1="89941" y1="35681" x2="83496" y2="16849"/>
                          <a14:foregroundMark x1="83496" y1="16849" x2="68945" y2="9285"/>
                          <a14:foregroundMark x1="68945" y1="9285" x2="64307" y2="27021"/>
                          <a14:foregroundMark x1="64307" y1="27021" x2="78418" y2="35681"/>
                          <a14:foregroundMark x1="78418" y1="35681" x2="81006" y2="33646"/>
                          <a14:foregroundMark x1="78223" y1="55764" x2="87012" y2="40845"/>
                          <a14:foregroundMark x1="87012" y1="40845" x2="84814" y2="22222"/>
                          <a14:foregroundMark x1="84814" y1="22222" x2="71289" y2="11946"/>
                          <a14:foregroundMark x1="71289" y1="11946" x2="61914" y2="29108"/>
                          <a14:foregroundMark x1="61914" y1="29108" x2="63770" y2="34324"/>
                          <a14:foregroundMark x1="84668" y1="49557" x2="90918" y2="32238"/>
                          <a14:foregroundMark x1="90918" y1="32238" x2="84619" y2="14919"/>
                          <a14:foregroundMark x1="84619" y1="14919" x2="69092" y2="8972"/>
                          <a14:foregroundMark x1="69092" y1="8972" x2="54492" y2="11737"/>
                          <a14:foregroundMark x1="91357" y1="39176" x2="91357" y2="32029"/>
                          <a14:foregroundMark x1="7666" y1="29682" x2="7422" y2="37559"/>
                          <a14:foregroundMark x1="35938" y1="7773" x2="30957" y2="8242"/>
                          <a14:foregroundMark x1="68701" y1="7094" x2="64844" y2="7564"/>
                          <a14:foregroundMark x1="34424" y1="6416" x2="31396" y2="6208"/>
                          <a14:foregroundMark x1="53809" y1="90819" x2="47852" y2="91549"/>
                          <a14:foregroundMark x1="68262" y1="6521" x2="67969" y2="6051"/>
                        </a14:backgroundRemoval>
                      </a14:imgEffect>
                    </a14:imgLayer>
                  </a14:imgProps>
                </a:ext>
                <a:ext uri="{28A0092B-C50C-407E-A947-70E740481C1C}">
                  <a14:useLocalDpi xmlns:a14="http://schemas.microsoft.com/office/drawing/2010/main" val="0"/>
                </a:ext>
              </a:extLst>
            </a:blip>
            <a:stretch>
              <a:fillRect/>
            </a:stretch>
          </p:blipFill>
          <p:spPr bwMode="auto">
            <a:xfrm flipV="1">
              <a:off x="1448199" y="3832314"/>
              <a:ext cx="1898505" cy="1776141"/>
            </a:xfrm>
            <a:prstGeom prst="rect">
              <a:avLst/>
            </a:prstGeom>
            <a:noFill/>
            <a:extLst>
              <a:ext uri="{909E8E84-426E-40DD-AFC4-6F175D3DCCD1}">
                <a14:hiddenFill xmlns:a14="http://schemas.microsoft.com/office/drawing/2010/main">
                  <a:solidFill>
                    <a:srgbClr val="FFFFFF"/>
                  </a:solidFill>
                </a14:hiddenFill>
              </a:ext>
            </a:extLst>
          </p:spPr>
        </p:pic>
      </p:grpSp>
      <p:pic>
        <p:nvPicPr>
          <p:cNvPr id="49" name="Picture 48" descr="Student - Free education icons">
            <a:extLst>
              <a:ext uri="{FF2B5EF4-FFF2-40B4-BE49-F238E27FC236}">
                <a16:creationId xmlns:a16="http://schemas.microsoft.com/office/drawing/2014/main" id="{0F465C1E-C8FF-C75E-89D6-0F49FB9FC1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07903" y="2123319"/>
            <a:ext cx="642772" cy="642772"/>
          </a:xfrm>
          <a:prstGeom prst="rect">
            <a:avLst/>
          </a:prstGeom>
          <a:noFill/>
          <a:extLst>
            <a:ext uri="{909E8E84-426E-40DD-AFC4-6F175D3DCCD1}">
              <a14:hiddenFill xmlns:a14="http://schemas.microsoft.com/office/drawing/2010/main">
                <a:solidFill>
                  <a:srgbClr val="FFFFFF"/>
                </a:solidFill>
              </a14:hiddenFill>
            </a:ext>
          </a:extLst>
        </p:spPr>
      </p:pic>
      <p:sp>
        <p:nvSpPr>
          <p:cNvPr id="50" name="Rounded Rectangle 49">
            <a:extLst>
              <a:ext uri="{FF2B5EF4-FFF2-40B4-BE49-F238E27FC236}">
                <a16:creationId xmlns:a16="http://schemas.microsoft.com/office/drawing/2014/main" id="{C06EA877-1E22-D800-B35A-80A5A4E022F5}"/>
              </a:ext>
            </a:extLst>
          </p:cNvPr>
          <p:cNvSpPr/>
          <p:nvPr/>
        </p:nvSpPr>
        <p:spPr>
          <a:xfrm>
            <a:off x="6030612" y="2224505"/>
            <a:ext cx="5344106" cy="533667"/>
          </a:xfrm>
          <a:prstGeom prst="roundRect">
            <a:avLst>
              <a:gd name="adj" fmla="val 40185"/>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Do problem 7 for me</a:t>
            </a:r>
          </a:p>
        </p:txBody>
      </p:sp>
      <p:sp>
        <p:nvSpPr>
          <p:cNvPr id="51" name="Rounded Rectangle 50">
            <a:extLst>
              <a:ext uri="{FF2B5EF4-FFF2-40B4-BE49-F238E27FC236}">
                <a16:creationId xmlns:a16="http://schemas.microsoft.com/office/drawing/2014/main" id="{C1BC8506-242E-1A23-86A7-0DB94B746A54}"/>
              </a:ext>
            </a:extLst>
          </p:cNvPr>
          <p:cNvSpPr/>
          <p:nvPr/>
        </p:nvSpPr>
        <p:spPr>
          <a:xfrm>
            <a:off x="6030612" y="1152557"/>
            <a:ext cx="5344106" cy="910826"/>
          </a:xfrm>
          <a:prstGeom prst="roundRect">
            <a:avLst>
              <a:gd name="adj" fmla="val 40185"/>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Hi Kinjal, I’m Zeno! 😀 I’m here to help you in Mr. Smith’s Algebra class! What are you working on?</a:t>
            </a:r>
          </a:p>
        </p:txBody>
      </p:sp>
      <p:pic>
        <p:nvPicPr>
          <p:cNvPr id="52" name="Picture 51" descr="Student - Free education icons">
            <a:extLst>
              <a:ext uri="{FF2B5EF4-FFF2-40B4-BE49-F238E27FC236}">
                <a16:creationId xmlns:a16="http://schemas.microsoft.com/office/drawing/2014/main" id="{89539A3A-6537-ECD4-CD1A-21D8E71220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07903" y="3897975"/>
            <a:ext cx="642772" cy="642772"/>
          </a:xfrm>
          <a:prstGeom prst="rect">
            <a:avLst/>
          </a:prstGeom>
          <a:noFill/>
          <a:extLst>
            <a:ext uri="{909E8E84-426E-40DD-AFC4-6F175D3DCCD1}">
              <a14:hiddenFill xmlns:a14="http://schemas.microsoft.com/office/drawing/2010/main">
                <a:solidFill>
                  <a:srgbClr val="FFFFFF"/>
                </a:solidFill>
              </a14:hiddenFill>
            </a:ext>
          </a:extLst>
        </p:spPr>
      </p:pic>
      <p:sp>
        <p:nvSpPr>
          <p:cNvPr id="53" name="Rounded Rectangle 52">
            <a:extLst>
              <a:ext uri="{FF2B5EF4-FFF2-40B4-BE49-F238E27FC236}">
                <a16:creationId xmlns:a16="http://schemas.microsoft.com/office/drawing/2014/main" id="{4BC90C54-D406-D4B9-9AB3-B69805BE9C8A}"/>
              </a:ext>
            </a:extLst>
          </p:cNvPr>
          <p:cNvSpPr/>
          <p:nvPr/>
        </p:nvSpPr>
        <p:spPr>
          <a:xfrm>
            <a:off x="6030612" y="3999161"/>
            <a:ext cx="5344106" cy="533667"/>
          </a:xfrm>
          <a:prstGeom prst="roundRect">
            <a:avLst>
              <a:gd name="adj" fmla="val 40185"/>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First outer inner last</a:t>
            </a:r>
          </a:p>
        </p:txBody>
      </p:sp>
      <p:sp>
        <p:nvSpPr>
          <p:cNvPr id="54" name="Rounded Rectangle 53">
            <a:extLst>
              <a:ext uri="{FF2B5EF4-FFF2-40B4-BE49-F238E27FC236}">
                <a16:creationId xmlns:a16="http://schemas.microsoft.com/office/drawing/2014/main" id="{7EBB7BE5-8E37-D604-1BD0-5C2605DA67BB}"/>
              </a:ext>
            </a:extLst>
          </p:cNvPr>
          <p:cNvSpPr/>
          <p:nvPr/>
        </p:nvSpPr>
        <p:spPr>
          <a:xfrm>
            <a:off x="6030612" y="2927213"/>
            <a:ext cx="5344106" cy="910826"/>
          </a:xfrm>
          <a:prstGeom prst="roundRect">
            <a:avLst>
              <a:gd name="adj" fmla="val 40185"/>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Happy to help! Problem 7 is about multiplying binomials.  Do you know the FOIL method?</a:t>
            </a:r>
          </a:p>
        </p:txBody>
      </p:sp>
      <p:sp>
        <p:nvSpPr>
          <p:cNvPr id="55" name="Rounded Rectangle 54">
            <a:extLst>
              <a:ext uri="{FF2B5EF4-FFF2-40B4-BE49-F238E27FC236}">
                <a16:creationId xmlns:a16="http://schemas.microsoft.com/office/drawing/2014/main" id="{5C4A4944-03CC-D47B-6705-B0449CD9C04A}"/>
              </a:ext>
            </a:extLst>
          </p:cNvPr>
          <p:cNvSpPr/>
          <p:nvPr/>
        </p:nvSpPr>
        <p:spPr>
          <a:xfrm>
            <a:off x="6037834" y="4720829"/>
            <a:ext cx="5344106" cy="910826"/>
          </a:xfrm>
          <a:prstGeom prst="roundRect">
            <a:avLst>
              <a:gd name="adj" fmla="val 40185"/>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Exactly! 💪🏼 What do you get if you use the FOIL method for Problem 7?</a:t>
            </a:r>
          </a:p>
        </p:txBody>
      </p:sp>
    </p:spTree>
    <p:extLst>
      <p:ext uri="{BB962C8B-B14F-4D97-AF65-F5344CB8AC3E}">
        <p14:creationId xmlns:p14="http://schemas.microsoft.com/office/powerpoint/2010/main" val="275307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7FE349-BD10-D45B-CE18-CE9961B935BD}"/>
            </a:ext>
          </a:extLst>
        </p:cNvPr>
        <p:cNvGrpSpPr/>
        <p:nvPr/>
      </p:nvGrpSpPr>
      <p:grpSpPr>
        <a:xfrm>
          <a:off x="0" y="0"/>
          <a:ext cx="0" cy="0"/>
          <a:chOff x="0" y="0"/>
          <a:chExt cx="0" cy="0"/>
        </a:xfrm>
      </p:grpSpPr>
      <p:pic>
        <p:nvPicPr>
          <p:cNvPr id="8" name="Picture 7" descr="Student - Free education icons">
            <a:extLst>
              <a:ext uri="{FF2B5EF4-FFF2-40B4-BE49-F238E27FC236}">
                <a16:creationId xmlns:a16="http://schemas.microsoft.com/office/drawing/2014/main" id="{E01F3CAD-9E81-85D6-2789-ADCFAD9F7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7903" y="2123319"/>
            <a:ext cx="642772" cy="642772"/>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a:extLst>
              <a:ext uri="{FF2B5EF4-FFF2-40B4-BE49-F238E27FC236}">
                <a16:creationId xmlns:a16="http://schemas.microsoft.com/office/drawing/2014/main" id="{8C421EB8-4132-0D56-7E12-E574F47F6586}"/>
              </a:ext>
            </a:extLst>
          </p:cNvPr>
          <p:cNvSpPr/>
          <p:nvPr/>
        </p:nvSpPr>
        <p:spPr>
          <a:xfrm>
            <a:off x="6030612" y="2224505"/>
            <a:ext cx="5344106" cy="533667"/>
          </a:xfrm>
          <a:prstGeom prst="roundRect">
            <a:avLst>
              <a:gd name="adj" fmla="val 40185"/>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Do problem 7 for me</a:t>
            </a:r>
          </a:p>
        </p:txBody>
      </p:sp>
      <p:grpSp>
        <p:nvGrpSpPr>
          <p:cNvPr id="10" name="Group 9">
            <a:extLst>
              <a:ext uri="{FF2B5EF4-FFF2-40B4-BE49-F238E27FC236}">
                <a16:creationId xmlns:a16="http://schemas.microsoft.com/office/drawing/2014/main" id="{BD3F9FEF-7B39-BF79-1BBE-A97C11CEB0E7}"/>
              </a:ext>
            </a:extLst>
          </p:cNvPr>
          <p:cNvGrpSpPr/>
          <p:nvPr/>
        </p:nvGrpSpPr>
        <p:grpSpPr>
          <a:xfrm>
            <a:off x="5374448" y="1272000"/>
            <a:ext cx="445430" cy="696352"/>
            <a:chOff x="887459" y="1183128"/>
            <a:chExt cx="3001811" cy="4692811"/>
          </a:xfrm>
        </p:grpSpPr>
        <p:pic>
          <p:nvPicPr>
            <p:cNvPr id="12" name="Picture 2" descr="Black human icon in simple design Royalty Free Vector Image">
              <a:extLst>
                <a:ext uri="{FF2B5EF4-FFF2-40B4-BE49-F238E27FC236}">
                  <a16:creationId xmlns:a16="http://schemas.microsoft.com/office/drawing/2014/main" id="{35C59A2E-275E-8CE5-5279-B1A65BB9752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3800" y1="35556" x2="49100" y2="26019"/>
                          <a14:foregroundMark x1="49100" y1="26019" x2="58300" y2="29722"/>
                          <a14:foregroundMark x1="58300" y1="29722" x2="56600" y2="38241"/>
                          <a14:foregroundMark x1="56600" y1="38241" x2="56500" y2="38241"/>
                        </a14:backgroundRemoval>
                      </a14:imgEffect>
                    </a14:imgLayer>
                  </a14:imgProps>
                </a:ext>
                <a:ext uri="{28A0092B-C50C-407E-A947-70E740481C1C}">
                  <a14:useLocalDpi xmlns:a14="http://schemas.microsoft.com/office/drawing/2010/main" val="0"/>
                </a:ext>
              </a:extLst>
            </a:blip>
            <a:srcRect l="28649" t="15747" r="29144" b="23103"/>
            <a:stretch/>
          </p:blipFill>
          <p:spPr bwMode="auto">
            <a:xfrm>
              <a:off x="936132" y="1441799"/>
              <a:ext cx="2833847" cy="44341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E3A1F4F3-4CDE-0EB5-890A-C9BEC922F6B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614" b="98391" l="9908" r="89977">
                          <a14:foregroundMark x1="32949" y1="37446" x2="42396" y2="36695"/>
                          <a14:foregroundMark x1="48387" y1="7296" x2="50230" y2="4828"/>
                          <a14:foregroundMark x1="73836" y1="94883" x2="76359" y2="94873"/>
                          <a14:foregroundMark x1="61939" y1="94927" x2="63549" y2="94921"/>
                          <a14:foregroundMark x1="57627" y1="94944" x2="58704" y2="94940"/>
                          <a14:foregroundMark x1="7373" y1="98712" x2="48618" y2="98069"/>
                          <a14:foregroundMark x1="48618" y1="98069" x2="86751" y2="98391"/>
                          <a14:backgroundMark x1="13018" y1="94528" x2="40438" y2="94206"/>
                          <a14:backgroundMark x1="63825" y1="94528" x2="72465" y2="94850"/>
                          <a14:backgroundMark x1="54032" y1="94206" x2="58871" y2="93133"/>
                          <a14:backgroundMark x1="55876" y1="95279" x2="59332" y2="94850"/>
                          <a14:backgroundMark x1="60023" y1="94850" x2="60023" y2="94850"/>
                          <a14:backgroundMark x1="60023" y1="95279" x2="60023" y2="95279"/>
                          <a14:backgroundMark x1="51382" y1="95279" x2="51382" y2="95279"/>
                          <a14:backgroundMark x1="41935" y1="95923" x2="41935" y2="95923"/>
                          <a14:backgroundMark x1="43088" y1="96674" x2="43088" y2="96674"/>
                          <a14:backgroundMark x1="43433" y1="95923" x2="43433" y2="95923"/>
                          <a14:backgroundMark x1="43894" y1="95923" x2="43894" y2="95923"/>
                          <a14:backgroundMark x1="42742" y1="95279" x2="42742" y2="95279"/>
                          <a14:backgroundMark x1="44240" y1="96352" x2="44240" y2="96352"/>
                          <a14:backgroundMark x1="43088" y1="95279" x2="43088" y2="95279"/>
                          <a14:backgroundMark x1="44585" y1="96352" x2="44585" y2="96352"/>
                          <a14:backgroundMark x1="44240" y1="94850" x2="44240" y2="94850"/>
                          <a14:backgroundMark x1="45392" y1="96674" x2="45392" y2="96674"/>
                          <a14:backgroundMark x1="60369" y1="94850" x2="60369" y2="94850"/>
                          <a14:backgroundMark x1="59677" y1="95279" x2="59677" y2="95279"/>
                          <a14:backgroundMark x1="76843" y1="94206" x2="80645" y2="94528"/>
                          <a14:backgroundMark x1="82258" y1="95708" x2="78456" y2="95708"/>
                          <a14:backgroundMark x1="82488" y1="95494" x2="82488" y2="95494"/>
                          <a14:backgroundMark x1="82719" y1="96459" x2="82719" y2="96459"/>
                          <a14:backgroundMark x1="82488" y1="96245" x2="82488" y2="96245"/>
                          <a14:backgroundMark x1="82488" y1="96245" x2="82488" y2="96245"/>
                          <a14:backgroundMark x1="72005" y1="95708" x2="73272" y2="95708"/>
                          <a14:backgroundMark x1="58641" y1="94206" x2="61982" y2="94206"/>
                          <a14:backgroundMark x1="60829" y1="93777" x2="62212" y2="93991"/>
                          <a14:backgroundMark x1="58986" y1="94528" x2="62212" y2="94528"/>
                          <a14:backgroundMark x1="73272" y1="95279" x2="73272" y2="95279"/>
                          <a14:backgroundMark x1="85714" y1="95279" x2="82719" y2="96030"/>
                        </a14:backgroundRemoval>
                      </a14:imgEffect>
                    </a14:imgLayer>
                  </a14:imgProps>
                </a:ext>
              </a:extLst>
            </a:blip>
            <a:srcRect l="10251" r="15819" b="46647"/>
            <a:stretch/>
          </p:blipFill>
          <p:spPr>
            <a:xfrm>
              <a:off x="887459" y="1183128"/>
              <a:ext cx="3001811" cy="2492665"/>
            </a:xfrm>
            <a:prstGeom prst="rect">
              <a:avLst/>
            </a:prstGeom>
          </p:spPr>
        </p:pic>
        <p:pic>
          <p:nvPicPr>
            <p:cNvPr id="14" name="Picture 13">
              <a:extLst>
                <a:ext uri="{FF2B5EF4-FFF2-40B4-BE49-F238E27FC236}">
                  <a16:creationId xmlns:a16="http://schemas.microsoft.com/office/drawing/2014/main" id="{4A378D8F-9C61-B24E-33FB-94DB8D0D2E0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6051" b="91497" l="7422" r="91309">
                          <a14:foregroundMark x1="62891" y1="12415" x2="64600" y2="32342"/>
                          <a14:foregroundMark x1="64600" y1="32342" x2="75049" y2="46009"/>
                          <a14:foregroundMark x1="75049" y1="46009" x2="89941" y2="35681"/>
                          <a14:foregroundMark x1="89941" y1="35681" x2="83496" y2="16849"/>
                          <a14:foregroundMark x1="83496" y1="16849" x2="68945" y2="9285"/>
                          <a14:foregroundMark x1="68945" y1="9285" x2="64307" y2="27021"/>
                          <a14:foregroundMark x1="64307" y1="27021" x2="78418" y2="35681"/>
                          <a14:foregroundMark x1="78418" y1="35681" x2="81006" y2="33646"/>
                          <a14:foregroundMark x1="78223" y1="55764" x2="87012" y2="40845"/>
                          <a14:foregroundMark x1="87012" y1="40845" x2="84814" y2="22222"/>
                          <a14:foregroundMark x1="84814" y1="22222" x2="71289" y2="11946"/>
                          <a14:foregroundMark x1="71289" y1="11946" x2="61914" y2="29108"/>
                          <a14:foregroundMark x1="61914" y1="29108" x2="63770" y2="34324"/>
                          <a14:foregroundMark x1="84668" y1="49557" x2="90918" y2="32238"/>
                          <a14:foregroundMark x1="90918" y1="32238" x2="84619" y2="14919"/>
                          <a14:foregroundMark x1="84619" y1="14919" x2="69092" y2="8972"/>
                          <a14:foregroundMark x1="69092" y1="8972" x2="54492" y2="11737"/>
                          <a14:foregroundMark x1="91357" y1="39176" x2="91357" y2="32029"/>
                          <a14:foregroundMark x1="7666" y1="29682" x2="7422" y2="37559"/>
                          <a14:foregroundMark x1="35938" y1="7773" x2="30957" y2="8242"/>
                          <a14:foregroundMark x1="68701" y1="7094" x2="64844" y2="7564"/>
                          <a14:foregroundMark x1="34424" y1="6416" x2="31396" y2="6208"/>
                          <a14:foregroundMark x1="53809" y1="90819" x2="47852" y2="91549"/>
                          <a14:foregroundMark x1="68262" y1="6521" x2="67969" y2="6051"/>
                        </a14:backgroundRemoval>
                      </a14:imgEffect>
                    </a14:imgLayer>
                  </a14:imgProps>
                </a:ext>
                <a:ext uri="{28A0092B-C50C-407E-A947-70E740481C1C}">
                  <a14:useLocalDpi xmlns:a14="http://schemas.microsoft.com/office/drawing/2010/main" val="0"/>
                </a:ext>
              </a:extLst>
            </a:blip>
            <a:stretch>
              <a:fillRect/>
            </a:stretch>
          </p:blipFill>
          <p:spPr bwMode="auto">
            <a:xfrm flipV="1">
              <a:off x="1448199" y="3832314"/>
              <a:ext cx="1898505" cy="1776141"/>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ounded Rectangle 23">
            <a:extLst>
              <a:ext uri="{FF2B5EF4-FFF2-40B4-BE49-F238E27FC236}">
                <a16:creationId xmlns:a16="http://schemas.microsoft.com/office/drawing/2014/main" id="{62CE9769-8A3F-BAC4-8AEA-B3D21F1EFC75}"/>
              </a:ext>
            </a:extLst>
          </p:cNvPr>
          <p:cNvSpPr/>
          <p:nvPr/>
        </p:nvSpPr>
        <p:spPr>
          <a:xfrm>
            <a:off x="6030612" y="1152557"/>
            <a:ext cx="5344106" cy="910826"/>
          </a:xfrm>
          <a:prstGeom prst="roundRect">
            <a:avLst>
              <a:gd name="adj" fmla="val 40185"/>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Hi Kinjal, I’m Zeno! 😀 I’m here to help you in Mr. Smith’s Algebra class! What are you working on?</a:t>
            </a:r>
          </a:p>
        </p:txBody>
      </p:sp>
      <p:pic>
        <p:nvPicPr>
          <p:cNvPr id="25" name="Picture 24" descr="Student - Free education icons">
            <a:extLst>
              <a:ext uri="{FF2B5EF4-FFF2-40B4-BE49-F238E27FC236}">
                <a16:creationId xmlns:a16="http://schemas.microsoft.com/office/drawing/2014/main" id="{1D826729-D48F-A7D8-3CA3-B99F3D02F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7903" y="3897975"/>
            <a:ext cx="642772" cy="642772"/>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2D6704A0-A714-D7B4-4535-D08B897E6930}"/>
              </a:ext>
            </a:extLst>
          </p:cNvPr>
          <p:cNvSpPr/>
          <p:nvPr/>
        </p:nvSpPr>
        <p:spPr>
          <a:xfrm>
            <a:off x="6030612" y="3999161"/>
            <a:ext cx="5344106" cy="533667"/>
          </a:xfrm>
          <a:prstGeom prst="roundRect">
            <a:avLst>
              <a:gd name="adj" fmla="val 40185"/>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First outer inner last</a:t>
            </a:r>
          </a:p>
        </p:txBody>
      </p:sp>
      <p:grpSp>
        <p:nvGrpSpPr>
          <p:cNvPr id="27" name="Group 26">
            <a:extLst>
              <a:ext uri="{FF2B5EF4-FFF2-40B4-BE49-F238E27FC236}">
                <a16:creationId xmlns:a16="http://schemas.microsoft.com/office/drawing/2014/main" id="{CBB23D5F-5F1B-289B-664E-CB971242C536}"/>
              </a:ext>
            </a:extLst>
          </p:cNvPr>
          <p:cNvGrpSpPr/>
          <p:nvPr/>
        </p:nvGrpSpPr>
        <p:grpSpPr>
          <a:xfrm>
            <a:off x="5374448" y="3046656"/>
            <a:ext cx="445430" cy="696352"/>
            <a:chOff x="887459" y="1183128"/>
            <a:chExt cx="3001811" cy="4692811"/>
          </a:xfrm>
        </p:grpSpPr>
        <p:pic>
          <p:nvPicPr>
            <p:cNvPr id="28" name="Picture 2" descr="Black human icon in simple design Royalty Free Vector Image">
              <a:extLst>
                <a:ext uri="{FF2B5EF4-FFF2-40B4-BE49-F238E27FC236}">
                  <a16:creationId xmlns:a16="http://schemas.microsoft.com/office/drawing/2014/main" id="{0F2DBE91-18AE-5BB6-87E8-390EAC3C698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3800" y1="35556" x2="49100" y2="26019"/>
                          <a14:foregroundMark x1="49100" y1="26019" x2="58300" y2="29722"/>
                          <a14:foregroundMark x1="58300" y1="29722" x2="56600" y2="38241"/>
                          <a14:foregroundMark x1="56600" y1="38241" x2="56500" y2="38241"/>
                        </a14:backgroundRemoval>
                      </a14:imgEffect>
                    </a14:imgLayer>
                  </a14:imgProps>
                </a:ext>
                <a:ext uri="{28A0092B-C50C-407E-A947-70E740481C1C}">
                  <a14:useLocalDpi xmlns:a14="http://schemas.microsoft.com/office/drawing/2010/main" val="0"/>
                </a:ext>
              </a:extLst>
            </a:blip>
            <a:srcRect l="28649" t="15747" r="29144" b="23103"/>
            <a:stretch/>
          </p:blipFill>
          <p:spPr bwMode="auto">
            <a:xfrm>
              <a:off x="936132" y="1441799"/>
              <a:ext cx="2833847" cy="443414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5D6F94DF-5045-6C43-95AA-8E05D2B5ADA8}"/>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614" b="98391" l="9908" r="89977">
                          <a14:foregroundMark x1="32949" y1="37446" x2="42396" y2="36695"/>
                          <a14:foregroundMark x1="48387" y1="7296" x2="50230" y2="4828"/>
                          <a14:foregroundMark x1="73836" y1="94883" x2="76359" y2="94873"/>
                          <a14:foregroundMark x1="61939" y1="94927" x2="63549" y2="94921"/>
                          <a14:foregroundMark x1="57627" y1="94944" x2="58704" y2="94940"/>
                          <a14:foregroundMark x1="7373" y1="98712" x2="48618" y2="98069"/>
                          <a14:foregroundMark x1="48618" y1="98069" x2="86751" y2="98391"/>
                          <a14:backgroundMark x1="13018" y1="94528" x2="40438" y2="94206"/>
                          <a14:backgroundMark x1="63825" y1="94528" x2="72465" y2="94850"/>
                          <a14:backgroundMark x1="54032" y1="94206" x2="58871" y2="93133"/>
                          <a14:backgroundMark x1="55876" y1="95279" x2="59332" y2="94850"/>
                          <a14:backgroundMark x1="60023" y1="94850" x2="60023" y2="94850"/>
                          <a14:backgroundMark x1="60023" y1="95279" x2="60023" y2="95279"/>
                          <a14:backgroundMark x1="51382" y1="95279" x2="51382" y2="95279"/>
                          <a14:backgroundMark x1="41935" y1="95923" x2="41935" y2="95923"/>
                          <a14:backgroundMark x1="43088" y1="96674" x2="43088" y2="96674"/>
                          <a14:backgroundMark x1="43433" y1="95923" x2="43433" y2="95923"/>
                          <a14:backgroundMark x1="43894" y1="95923" x2="43894" y2="95923"/>
                          <a14:backgroundMark x1="42742" y1="95279" x2="42742" y2="95279"/>
                          <a14:backgroundMark x1="44240" y1="96352" x2="44240" y2="96352"/>
                          <a14:backgroundMark x1="43088" y1="95279" x2="43088" y2="95279"/>
                          <a14:backgroundMark x1="44585" y1="96352" x2="44585" y2="96352"/>
                          <a14:backgroundMark x1="44240" y1="94850" x2="44240" y2="94850"/>
                          <a14:backgroundMark x1="45392" y1="96674" x2="45392" y2="96674"/>
                          <a14:backgroundMark x1="60369" y1="94850" x2="60369" y2="94850"/>
                          <a14:backgroundMark x1="59677" y1="95279" x2="59677" y2="95279"/>
                          <a14:backgroundMark x1="76843" y1="94206" x2="80645" y2="94528"/>
                          <a14:backgroundMark x1="82258" y1="95708" x2="78456" y2="95708"/>
                          <a14:backgroundMark x1="82488" y1="95494" x2="82488" y2="95494"/>
                          <a14:backgroundMark x1="82719" y1="96459" x2="82719" y2="96459"/>
                          <a14:backgroundMark x1="82488" y1="96245" x2="82488" y2="96245"/>
                          <a14:backgroundMark x1="82488" y1="96245" x2="82488" y2="96245"/>
                          <a14:backgroundMark x1="72005" y1="95708" x2="73272" y2="95708"/>
                          <a14:backgroundMark x1="58641" y1="94206" x2="61982" y2="94206"/>
                          <a14:backgroundMark x1="60829" y1="93777" x2="62212" y2="93991"/>
                          <a14:backgroundMark x1="58986" y1="94528" x2="62212" y2="94528"/>
                          <a14:backgroundMark x1="73272" y1="95279" x2="73272" y2="95279"/>
                          <a14:backgroundMark x1="85714" y1="95279" x2="82719" y2="96030"/>
                        </a14:backgroundRemoval>
                      </a14:imgEffect>
                    </a14:imgLayer>
                  </a14:imgProps>
                </a:ext>
              </a:extLst>
            </a:blip>
            <a:srcRect l="10251" r="15819" b="46647"/>
            <a:stretch/>
          </p:blipFill>
          <p:spPr>
            <a:xfrm>
              <a:off x="887459" y="1183128"/>
              <a:ext cx="3001811" cy="2492665"/>
            </a:xfrm>
            <a:prstGeom prst="rect">
              <a:avLst/>
            </a:prstGeom>
          </p:spPr>
        </p:pic>
        <p:pic>
          <p:nvPicPr>
            <p:cNvPr id="30" name="Picture 29">
              <a:extLst>
                <a:ext uri="{FF2B5EF4-FFF2-40B4-BE49-F238E27FC236}">
                  <a16:creationId xmlns:a16="http://schemas.microsoft.com/office/drawing/2014/main" id="{50022D41-6F93-5AA2-C4AC-AB60E86EA8A7}"/>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6051" b="91497" l="7422" r="91309">
                          <a14:foregroundMark x1="62891" y1="12415" x2="64600" y2="32342"/>
                          <a14:foregroundMark x1="64600" y1="32342" x2="75049" y2="46009"/>
                          <a14:foregroundMark x1="75049" y1="46009" x2="89941" y2="35681"/>
                          <a14:foregroundMark x1="89941" y1="35681" x2="83496" y2="16849"/>
                          <a14:foregroundMark x1="83496" y1="16849" x2="68945" y2="9285"/>
                          <a14:foregroundMark x1="68945" y1="9285" x2="64307" y2="27021"/>
                          <a14:foregroundMark x1="64307" y1="27021" x2="78418" y2="35681"/>
                          <a14:foregroundMark x1="78418" y1="35681" x2="81006" y2="33646"/>
                          <a14:foregroundMark x1="78223" y1="55764" x2="87012" y2="40845"/>
                          <a14:foregroundMark x1="87012" y1="40845" x2="84814" y2="22222"/>
                          <a14:foregroundMark x1="84814" y1="22222" x2="71289" y2="11946"/>
                          <a14:foregroundMark x1="71289" y1="11946" x2="61914" y2="29108"/>
                          <a14:foregroundMark x1="61914" y1="29108" x2="63770" y2="34324"/>
                          <a14:foregroundMark x1="84668" y1="49557" x2="90918" y2="32238"/>
                          <a14:foregroundMark x1="90918" y1="32238" x2="84619" y2="14919"/>
                          <a14:foregroundMark x1="84619" y1="14919" x2="69092" y2="8972"/>
                          <a14:foregroundMark x1="69092" y1="8972" x2="54492" y2="11737"/>
                          <a14:foregroundMark x1="91357" y1="39176" x2="91357" y2="32029"/>
                          <a14:foregroundMark x1="7666" y1="29682" x2="7422" y2="37559"/>
                          <a14:foregroundMark x1="35938" y1="7773" x2="30957" y2="8242"/>
                          <a14:foregroundMark x1="68701" y1="7094" x2="64844" y2="7564"/>
                          <a14:foregroundMark x1="34424" y1="6416" x2="31396" y2="6208"/>
                          <a14:foregroundMark x1="53809" y1="90819" x2="47852" y2="91549"/>
                          <a14:foregroundMark x1="68262" y1="6521" x2="67969" y2="6051"/>
                        </a14:backgroundRemoval>
                      </a14:imgEffect>
                    </a14:imgLayer>
                  </a14:imgProps>
                </a:ext>
                <a:ext uri="{28A0092B-C50C-407E-A947-70E740481C1C}">
                  <a14:useLocalDpi xmlns:a14="http://schemas.microsoft.com/office/drawing/2010/main" val="0"/>
                </a:ext>
              </a:extLst>
            </a:blip>
            <a:stretch>
              <a:fillRect/>
            </a:stretch>
          </p:blipFill>
          <p:spPr bwMode="auto">
            <a:xfrm flipV="1">
              <a:off x="1448199" y="3832314"/>
              <a:ext cx="1898505" cy="1776141"/>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Rounded Rectangle 30">
            <a:extLst>
              <a:ext uri="{FF2B5EF4-FFF2-40B4-BE49-F238E27FC236}">
                <a16:creationId xmlns:a16="http://schemas.microsoft.com/office/drawing/2014/main" id="{88645B78-E919-D5A6-7C02-DF13640D417C}"/>
              </a:ext>
            </a:extLst>
          </p:cNvPr>
          <p:cNvSpPr/>
          <p:nvPr/>
        </p:nvSpPr>
        <p:spPr>
          <a:xfrm>
            <a:off x="6030612" y="2927213"/>
            <a:ext cx="5344106" cy="910826"/>
          </a:xfrm>
          <a:prstGeom prst="roundRect">
            <a:avLst>
              <a:gd name="adj" fmla="val 40185"/>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Happy to help! Problem 7 is about multiplying binomials.  Do you know the FOIL method?</a:t>
            </a:r>
          </a:p>
        </p:txBody>
      </p:sp>
      <p:grpSp>
        <p:nvGrpSpPr>
          <p:cNvPr id="38" name="Group 37">
            <a:extLst>
              <a:ext uri="{FF2B5EF4-FFF2-40B4-BE49-F238E27FC236}">
                <a16:creationId xmlns:a16="http://schemas.microsoft.com/office/drawing/2014/main" id="{638D9664-332A-D293-E52C-A2DC9A9E6F8D}"/>
              </a:ext>
            </a:extLst>
          </p:cNvPr>
          <p:cNvGrpSpPr/>
          <p:nvPr/>
        </p:nvGrpSpPr>
        <p:grpSpPr>
          <a:xfrm>
            <a:off x="5381670" y="4840272"/>
            <a:ext cx="445430" cy="696352"/>
            <a:chOff x="887459" y="1183128"/>
            <a:chExt cx="3001811" cy="4692811"/>
          </a:xfrm>
        </p:grpSpPr>
        <p:pic>
          <p:nvPicPr>
            <p:cNvPr id="39" name="Picture 2" descr="Black human icon in simple design Royalty Free Vector Image">
              <a:extLst>
                <a:ext uri="{FF2B5EF4-FFF2-40B4-BE49-F238E27FC236}">
                  <a16:creationId xmlns:a16="http://schemas.microsoft.com/office/drawing/2014/main" id="{89D340D1-BE39-6A95-784E-CB5822B8B37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3800" y1="35556" x2="49100" y2="26019"/>
                          <a14:foregroundMark x1="49100" y1="26019" x2="58300" y2="29722"/>
                          <a14:foregroundMark x1="58300" y1="29722" x2="56600" y2="38241"/>
                          <a14:foregroundMark x1="56600" y1="38241" x2="56500" y2="38241"/>
                        </a14:backgroundRemoval>
                      </a14:imgEffect>
                    </a14:imgLayer>
                  </a14:imgProps>
                </a:ext>
                <a:ext uri="{28A0092B-C50C-407E-A947-70E740481C1C}">
                  <a14:useLocalDpi xmlns:a14="http://schemas.microsoft.com/office/drawing/2010/main" val="0"/>
                </a:ext>
              </a:extLst>
            </a:blip>
            <a:srcRect l="28649" t="15747" r="29144" b="23103"/>
            <a:stretch/>
          </p:blipFill>
          <p:spPr bwMode="auto">
            <a:xfrm>
              <a:off x="936132" y="1441799"/>
              <a:ext cx="2833847" cy="443414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4772CF51-08A2-EAC6-751B-5A9CCFD3755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614" b="98391" l="9908" r="89977">
                          <a14:foregroundMark x1="32949" y1="37446" x2="42396" y2="36695"/>
                          <a14:foregroundMark x1="48387" y1="7296" x2="50230" y2="4828"/>
                          <a14:foregroundMark x1="73836" y1="94883" x2="76359" y2="94873"/>
                          <a14:foregroundMark x1="61939" y1="94927" x2="63549" y2="94921"/>
                          <a14:foregroundMark x1="57627" y1="94944" x2="58704" y2="94940"/>
                          <a14:foregroundMark x1="7373" y1="98712" x2="48618" y2="98069"/>
                          <a14:foregroundMark x1="48618" y1="98069" x2="86751" y2="98391"/>
                          <a14:backgroundMark x1="13018" y1="94528" x2="40438" y2="94206"/>
                          <a14:backgroundMark x1="63825" y1="94528" x2="72465" y2="94850"/>
                          <a14:backgroundMark x1="54032" y1="94206" x2="58871" y2="93133"/>
                          <a14:backgroundMark x1="55876" y1="95279" x2="59332" y2="94850"/>
                          <a14:backgroundMark x1="60023" y1="94850" x2="60023" y2="94850"/>
                          <a14:backgroundMark x1="60023" y1="95279" x2="60023" y2="95279"/>
                          <a14:backgroundMark x1="51382" y1="95279" x2="51382" y2="95279"/>
                          <a14:backgroundMark x1="41935" y1="95923" x2="41935" y2="95923"/>
                          <a14:backgroundMark x1="43088" y1="96674" x2="43088" y2="96674"/>
                          <a14:backgroundMark x1="43433" y1="95923" x2="43433" y2="95923"/>
                          <a14:backgroundMark x1="43894" y1="95923" x2="43894" y2="95923"/>
                          <a14:backgroundMark x1="42742" y1="95279" x2="42742" y2="95279"/>
                          <a14:backgroundMark x1="44240" y1="96352" x2="44240" y2="96352"/>
                          <a14:backgroundMark x1="43088" y1="95279" x2="43088" y2="95279"/>
                          <a14:backgroundMark x1="44585" y1="96352" x2="44585" y2="96352"/>
                          <a14:backgroundMark x1="44240" y1="94850" x2="44240" y2="94850"/>
                          <a14:backgroundMark x1="45392" y1="96674" x2="45392" y2="96674"/>
                          <a14:backgroundMark x1="60369" y1="94850" x2="60369" y2="94850"/>
                          <a14:backgroundMark x1="59677" y1="95279" x2="59677" y2="95279"/>
                          <a14:backgroundMark x1="76843" y1="94206" x2="80645" y2="94528"/>
                          <a14:backgroundMark x1="82258" y1="95708" x2="78456" y2="95708"/>
                          <a14:backgroundMark x1="82488" y1="95494" x2="82488" y2="95494"/>
                          <a14:backgroundMark x1="82719" y1="96459" x2="82719" y2="96459"/>
                          <a14:backgroundMark x1="82488" y1="96245" x2="82488" y2="96245"/>
                          <a14:backgroundMark x1="82488" y1="96245" x2="82488" y2="96245"/>
                          <a14:backgroundMark x1="72005" y1="95708" x2="73272" y2="95708"/>
                          <a14:backgroundMark x1="58641" y1="94206" x2="61982" y2="94206"/>
                          <a14:backgroundMark x1="60829" y1="93777" x2="62212" y2="93991"/>
                          <a14:backgroundMark x1="58986" y1="94528" x2="62212" y2="94528"/>
                          <a14:backgroundMark x1="73272" y1="95279" x2="73272" y2="95279"/>
                          <a14:backgroundMark x1="85714" y1="95279" x2="82719" y2="96030"/>
                        </a14:backgroundRemoval>
                      </a14:imgEffect>
                    </a14:imgLayer>
                  </a14:imgProps>
                </a:ext>
              </a:extLst>
            </a:blip>
            <a:srcRect l="10251" r="15819" b="46647"/>
            <a:stretch/>
          </p:blipFill>
          <p:spPr>
            <a:xfrm>
              <a:off x="887459" y="1183128"/>
              <a:ext cx="3001811" cy="2492665"/>
            </a:xfrm>
            <a:prstGeom prst="rect">
              <a:avLst/>
            </a:prstGeom>
          </p:spPr>
        </p:pic>
        <p:pic>
          <p:nvPicPr>
            <p:cNvPr id="41" name="Picture 40">
              <a:extLst>
                <a:ext uri="{FF2B5EF4-FFF2-40B4-BE49-F238E27FC236}">
                  <a16:creationId xmlns:a16="http://schemas.microsoft.com/office/drawing/2014/main" id="{5D74CC59-9BF8-0AD4-E107-F672B7B9EBA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6051" b="91497" l="7422" r="91309">
                          <a14:foregroundMark x1="62891" y1="12415" x2="64600" y2="32342"/>
                          <a14:foregroundMark x1="64600" y1="32342" x2="75049" y2="46009"/>
                          <a14:foregroundMark x1="75049" y1="46009" x2="89941" y2="35681"/>
                          <a14:foregroundMark x1="89941" y1="35681" x2="83496" y2="16849"/>
                          <a14:foregroundMark x1="83496" y1="16849" x2="68945" y2="9285"/>
                          <a14:foregroundMark x1="68945" y1="9285" x2="64307" y2="27021"/>
                          <a14:foregroundMark x1="64307" y1="27021" x2="78418" y2="35681"/>
                          <a14:foregroundMark x1="78418" y1="35681" x2="81006" y2="33646"/>
                          <a14:foregroundMark x1="78223" y1="55764" x2="87012" y2="40845"/>
                          <a14:foregroundMark x1="87012" y1="40845" x2="84814" y2="22222"/>
                          <a14:foregroundMark x1="84814" y1="22222" x2="71289" y2="11946"/>
                          <a14:foregroundMark x1="71289" y1="11946" x2="61914" y2="29108"/>
                          <a14:foregroundMark x1="61914" y1="29108" x2="63770" y2="34324"/>
                          <a14:foregroundMark x1="84668" y1="49557" x2="90918" y2="32238"/>
                          <a14:foregroundMark x1="90918" y1="32238" x2="84619" y2="14919"/>
                          <a14:foregroundMark x1="84619" y1="14919" x2="69092" y2="8972"/>
                          <a14:foregroundMark x1="69092" y1="8972" x2="54492" y2="11737"/>
                          <a14:foregroundMark x1="91357" y1="39176" x2="91357" y2="32029"/>
                          <a14:foregroundMark x1="7666" y1="29682" x2="7422" y2="37559"/>
                          <a14:foregroundMark x1="35938" y1="7773" x2="30957" y2="8242"/>
                          <a14:foregroundMark x1="68701" y1="7094" x2="64844" y2="7564"/>
                          <a14:foregroundMark x1="34424" y1="6416" x2="31396" y2="6208"/>
                          <a14:foregroundMark x1="53809" y1="90819" x2="47852" y2="91549"/>
                          <a14:foregroundMark x1="68262" y1="6521" x2="67969" y2="6051"/>
                        </a14:backgroundRemoval>
                      </a14:imgEffect>
                    </a14:imgLayer>
                  </a14:imgProps>
                </a:ext>
                <a:ext uri="{28A0092B-C50C-407E-A947-70E740481C1C}">
                  <a14:useLocalDpi xmlns:a14="http://schemas.microsoft.com/office/drawing/2010/main" val="0"/>
                </a:ext>
              </a:extLst>
            </a:blip>
            <a:stretch>
              <a:fillRect/>
            </a:stretch>
          </p:blipFill>
          <p:spPr bwMode="auto">
            <a:xfrm flipV="1">
              <a:off x="1448199" y="3832314"/>
              <a:ext cx="1898505" cy="1776141"/>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Rounded Rectangle 41">
            <a:extLst>
              <a:ext uri="{FF2B5EF4-FFF2-40B4-BE49-F238E27FC236}">
                <a16:creationId xmlns:a16="http://schemas.microsoft.com/office/drawing/2014/main" id="{9FDE921D-4054-0BF3-0DDE-8B6311E3E77C}"/>
              </a:ext>
            </a:extLst>
          </p:cNvPr>
          <p:cNvSpPr/>
          <p:nvPr/>
        </p:nvSpPr>
        <p:spPr>
          <a:xfrm>
            <a:off x="6037834" y="4720829"/>
            <a:ext cx="5344106" cy="910826"/>
          </a:xfrm>
          <a:prstGeom prst="roundRect">
            <a:avLst>
              <a:gd name="adj" fmla="val 40185"/>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Exactly! 💪🏼 What do you get if you use the FOIL method for Problem 7?</a:t>
            </a:r>
          </a:p>
        </p:txBody>
      </p:sp>
      <p:sp>
        <p:nvSpPr>
          <p:cNvPr id="45" name="TextBox 44">
            <a:extLst>
              <a:ext uri="{FF2B5EF4-FFF2-40B4-BE49-F238E27FC236}">
                <a16:creationId xmlns:a16="http://schemas.microsoft.com/office/drawing/2014/main" id="{C5CD4B2B-4C5C-578A-37D9-76B148B8CDF5}"/>
              </a:ext>
            </a:extLst>
          </p:cNvPr>
          <p:cNvSpPr txBox="1"/>
          <p:nvPr/>
        </p:nvSpPr>
        <p:spPr>
          <a:xfrm>
            <a:off x="753045" y="719065"/>
            <a:ext cx="4283894" cy="646331"/>
          </a:xfrm>
          <a:prstGeom prst="rect">
            <a:avLst/>
          </a:prstGeom>
          <a:noFill/>
        </p:spPr>
        <p:txBody>
          <a:bodyPr wrap="square" rtlCol="0">
            <a:spAutoFit/>
          </a:bodyPr>
          <a:lstStyle/>
          <a:p>
            <a:pPr algn="r"/>
            <a:r>
              <a:rPr lang="en-US" b="1" dirty="0">
                <a:solidFill>
                  <a:srgbClr val="1600FF"/>
                </a:solidFill>
              </a:rPr>
              <a:t>Each Zeno works with one student and provides personalized instruction.</a:t>
            </a:r>
          </a:p>
        </p:txBody>
      </p:sp>
      <p:sp>
        <p:nvSpPr>
          <p:cNvPr id="48" name="Freeform 47">
            <a:extLst>
              <a:ext uri="{FF2B5EF4-FFF2-40B4-BE49-F238E27FC236}">
                <a16:creationId xmlns:a16="http://schemas.microsoft.com/office/drawing/2014/main" id="{4FCFDFFF-BF29-1D71-C504-E8A369444694}"/>
              </a:ext>
            </a:extLst>
          </p:cNvPr>
          <p:cNvSpPr/>
          <p:nvPr/>
        </p:nvSpPr>
        <p:spPr>
          <a:xfrm rot="5603838">
            <a:off x="5577137" y="285779"/>
            <a:ext cx="456929" cy="1512905"/>
          </a:xfrm>
          <a:custGeom>
            <a:avLst/>
            <a:gdLst>
              <a:gd name="connsiteX0" fmla="*/ 179316 w 268216"/>
              <a:gd name="connsiteY0" fmla="*/ 381000 h 381000"/>
              <a:gd name="connsiteX1" fmla="*/ 1516 w 268216"/>
              <a:gd name="connsiteY1" fmla="*/ 215900 h 381000"/>
              <a:gd name="connsiteX2" fmla="*/ 268216 w 268216"/>
              <a:gd name="connsiteY2" fmla="*/ 0 h 381000"/>
            </a:gdLst>
            <a:ahLst/>
            <a:cxnLst>
              <a:cxn ang="0">
                <a:pos x="connsiteX0" y="connsiteY0"/>
              </a:cxn>
              <a:cxn ang="0">
                <a:pos x="connsiteX1" y="connsiteY1"/>
              </a:cxn>
              <a:cxn ang="0">
                <a:pos x="connsiteX2" y="connsiteY2"/>
              </a:cxn>
            </a:cxnLst>
            <a:rect l="l" t="t" r="r" b="b"/>
            <a:pathLst>
              <a:path w="268216" h="381000">
                <a:moveTo>
                  <a:pt x="179316" y="381000"/>
                </a:moveTo>
                <a:cubicBezTo>
                  <a:pt x="83007" y="330200"/>
                  <a:pt x="-13301" y="279400"/>
                  <a:pt x="1516" y="215900"/>
                </a:cubicBezTo>
                <a:cubicBezTo>
                  <a:pt x="16333" y="152400"/>
                  <a:pt x="142274" y="76200"/>
                  <a:pt x="268216" y="0"/>
                </a:cubicBezTo>
              </a:path>
            </a:pathLst>
          </a:custGeom>
          <a:noFill/>
          <a:ln w="28575">
            <a:solidFill>
              <a:srgbClr val="1600FF"/>
            </a:solidFill>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35A77B9-C1AC-0E17-8AE4-8484B025CA69}"/>
              </a:ext>
            </a:extLst>
          </p:cNvPr>
          <p:cNvSpPr txBox="1"/>
          <p:nvPr/>
        </p:nvSpPr>
        <p:spPr>
          <a:xfrm>
            <a:off x="817282" y="2552321"/>
            <a:ext cx="3871710" cy="923330"/>
          </a:xfrm>
          <a:prstGeom prst="rect">
            <a:avLst/>
          </a:prstGeom>
          <a:noFill/>
        </p:spPr>
        <p:txBody>
          <a:bodyPr wrap="square" rtlCol="0">
            <a:spAutoFit/>
          </a:bodyPr>
          <a:lstStyle/>
          <a:p>
            <a:pPr algn="r"/>
            <a:r>
              <a:rPr lang="en-US" b="1" dirty="0">
                <a:solidFill>
                  <a:srgbClr val="1600FF"/>
                </a:solidFill>
              </a:rPr>
              <a:t>Unlike ChatGPT, Zeno doesn’t do homework. It coaches the student, just as a human tutor would.</a:t>
            </a:r>
          </a:p>
        </p:txBody>
      </p:sp>
      <p:sp>
        <p:nvSpPr>
          <p:cNvPr id="4" name="Freeform 3">
            <a:extLst>
              <a:ext uri="{FF2B5EF4-FFF2-40B4-BE49-F238E27FC236}">
                <a16:creationId xmlns:a16="http://schemas.microsoft.com/office/drawing/2014/main" id="{A7968C8D-CE05-3C4F-C762-7CE310916330}"/>
              </a:ext>
            </a:extLst>
          </p:cNvPr>
          <p:cNvSpPr/>
          <p:nvPr/>
        </p:nvSpPr>
        <p:spPr>
          <a:xfrm rot="5603838">
            <a:off x="5229190" y="2119035"/>
            <a:ext cx="456929" cy="1512905"/>
          </a:xfrm>
          <a:custGeom>
            <a:avLst/>
            <a:gdLst>
              <a:gd name="connsiteX0" fmla="*/ 179316 w 268216"/>
              <a:gd name="connsiteY0" fmla="*/ 381000 h 381000"/>
              <a:gd name="connsiteX1" fmla="*/ 1516 w 268216"/>
              <a:gd name="connsiteY1" fmla="*/ 215900 h 381000"/>
              <a:gd name="connsiteX2" fmla="*/ 268216 w 268216"/>
              <a:gd name="connsiteY2" fmla="*/ 0 h 381000"/>
            </a:gdLst>
            <a:ahLst/>
            <a:cxnLst>
              <a:cxn ang="0">
                <a:pos x="connsiteX0" y="connsiteY0"/>
              </a:cxn>
              <a:cxn ang="0">
                <a:pos x="connsiteX1" y="connsiteY1"/>
              </a:cxn>
              <a:cxn ang="0">
                <a:pos x="connsiteX2" y="connsiteY2"/>
              </a:cxn>
            </a:cxnLst>
            <a:rect l="l" t="t" r="r" b="b"/>
            <a:pathLst>
              <a:path w="268216" h="381000">
                <a:moveTo>
                  <a:pt x="179316" y="381000"/>
                </a:moveTo>
                <a:cubicBezTo>
                  <a:pt x="83007" y="330200"/>
                  <a:pt x="-13301" y="279400"/>
                  <a:pt x="1516" y="215900"/>
                </a:cubicBezTo>
                <a:cubicBezTo>
                  <a:pt x="16333" y="152400"/>
                  <a:pt x="142274" y="76200"/>
                  <a:pt x="268216" y="0"/>
                </a:cubicBezTo>
              </a:path>
            </a:pathLst>
          </a:custGeom>
          <a:noFill/>
          <a:ln w="28575">
            <a:solidFill>
              <a:srgbClr val="1600FF"/>
            </a:solidFill>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50F1517-9F12-C518-6D01-E16ED3C58448}"/>
              </a:ext>
            </a:extLst>
          </p:cNvPr>
          <p:cNvSpPr txBox="1"/>
          <p:nvPr/>
        </p:nvSpPr>
        <p:spPr>
          <a:xfrm>
            <a:off x="2141316" y="5800696"/>
            <a:ext cx="4230415" cy="923330"/>
          </a:xfrm>
          <a:prstGeom prst="rect">
            <a:avLst/>
          </a:prstGeom>
          <a:noFill/>
        </p:spPr>
        <p:txBody>
          <a:bodyPr wrap="square" rtlCol="0">
            <a:spAutoFit/>
          </a:bodyPr>
          <a:lstStyle/>
          <a:p>
            <a:pPr algn="r"/>
            <a:r>
              <a:rPr lang="en-US" b="1" dirty="0">
                <a:solidFill>
                  <a:srgbClr val="1600FF"/>
                </a:solidFill>
              </a:rPr>
              <a:t>Unlike ChatGPT and standalone AI tutors (e.g. </a:t>
            </a:r>
            <a:r>
              <a:rPr lang="en-US" b="1" dirty="0" err="1">
                <a:solidFill>
                  <a:srgbClr val="1600FF"/>
                </a:solidFill>
              </a:rPr>
              <a:t>Studdy</a:t>
            </a:r>
            <a:r>
              <a:rPr lang="en-US" b="1" dirty="0">
                <a:solidFill>
                  <a:srgbClr val="1600FF"/>
                </a:solidFill>
              </a:rPr>
              <a:t>), Zeno understands references to class materials </a:t>
            </a:r>
          </a:p>
        </p:txBody>
      </p:sp>
      <p:sp>
        <p:nvSpPr>
          <p:cNvPr id="6" name="Freeform 5">
            <a:extLst>
              <a:ext uri="{FF2B5EF4-FFF2-40B4-BE49-F238E27FC236}">
                <a16:creationId xmlns:a16="http://schemas.microsoft.com/office/drawing/2014/main" id="{18FFB8DD-4BF8-6B7A-FC8E-29EC9267AB00}"/>
              </a:ext>
            </a:extLst>
          </p:cNvPr>
          <p:cNvSpPr/>
          <p:nvPr/>
        </p:nvSpPr>
        <p:spPr>
          <a:xfrm rot="14859232" flipV="1">
            <a:off x="6929775" y="5215583"/>
            <a:ext cx="456929" cy="1512905"/>
          </a:xfrm>
          <a:custGeom>
            <a:avLst/>
            <a:gdLst>
              <a:gd name="connsiteX0" fmla="*/ 179316 w 268216"/>
              <a:gd name="connsiteY0" fmla="*/ 381000 h 381000"/>
              <a:gd name="connsiteX1" fmla="*/ 1516 w 268216"/>
              <a:gd name="connsiteY1" fmla="*/ 215900 h 381000"/>
              <a:gd name="connsiteX2" fmla="*/ 268216 w 268216"/>
              <a:gd name="connsiteY2" fmla="*/ 0 h 381000"/>
            </a:gdLst>
            <a:ahLst/>
            <a:cxnLst>
              <a:cxn ang="0">
                <a:pos x="connsiteX0" y="connsiteY0"/>
              </a:cxn>
              <a:cxn ang="0">
                <a:pos x="connsiteX1" y="connsiteY1"/>
              </a:cxn>
              <a:cxn ang="0">
                <a:pos x="connsiteX2" y="connsiteY2"/>
              </a:cxn>
            </a:cxnLst>
            <a:rect l="l" t="t" r="r" b="b"/>
            <a:pathLst>
              <a:path w="268216" h="381000">
                <a:moveTo>
                  <a:pt x="179316" y="381000"/>
                </a:moveTo>
                <a:cubicBezTo>
                  <a:pt x="83007" y="330200"/>
                  <a:pt x="-13301" y="279400"/>
                  <a:pt x="1516" y="215900"/>
                </a:cubicBezTo>
                <a:cubicBezTo>
                  <a:pt x="16333" y="152400"/>
                  <a:pt x="142274" y="76200"/>
                  <a:pt x="268216" y="0"/>
                </a:cubicBezTo>
              </a:path>
            </a:pathLst>
          </a:custGeom>
          <a:noFill/>
          <a:ln w="28575">
            <a:solidFill>
              <a:srgbClr val="1600FF"/>
            </a:solidFill>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901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8539D-1617-A848-952A-5457626A3DDE}"/>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C56F4522-3674-AA44-6AD2-1B166B240782}"/>
              </a:ext>
            </a:extLst>
          </p:cNvPr>
          <p:cNvSpPr/>
          <p:nvPr/>
        </p:nvSpPr>
        <p:spPr>
          <a:xfrm>
            <a:off x="1097690" y="2010764"/>
            <a:ext cx="9996616" cy="44526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a:t>
            </a:r>
          </a:p>
        </p:txBody>
      </p:sp>
      <p:pic>
        <p:nvPicPr>
          <p:cNvPr id="1028" name="Picture 4" descr="Instructure Canvas LMS Review | PCMag">
            <a:extLst>
              <a:ext uri="{FF2B5EF4-FFF2-40B4-BE49-F238E27FC236}">
                <a16:creationId xmlns:a16="http://schemas.microsoft.com/office/drawing/2014/main" id="{5ACA135C-6EA0-D080-FDB0-E37FCFA12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390" y="5290429"/>
            <a:ext cx="1476114" cy="8309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95B0C0-4C94-F43F-DBFD-BDEFE291446D}"/>
              </a:ext>
            </a:extLst>
          </p:cNvPr>
          <p:cNvSpPr txBox="1"/>
          <p:nvPr/>
        </p:nvSpPr>
        <p:spPr>
          <a:xfrm>
            <a:off x="1705034" y="2270444"/>
            <a:ext cx="1554669" cy="354256"/>
          </a:xfrm>
          <a:prstGeom prst="rect">
            <a:avLst/>
          </a:prstGeom>
          <a:noFill/>
        </p:spPr>
        <p:txBody>
          <a:bodyPr wrap="square" rtlCol="0">
            <a:noAutofit/>
          </a:bodyPr>
          <a:lstStyle/>
          <a:p>
            <a:pPr algn="ctr"/>
            <a:r>
              <a:rPr lang="en-US" dirty="0"/>
              <a:t>Student</a:t>
            </a:r>
          </a:p>
        </p:txBody>
      </p:sp>
      <p:pic>
        <p:nvPicPr>
          <p:cNvPr id="4" name="Picture 3" descr="Student - Free education icons">
            <a:extLst>
              <a:ext uri="{FF2B5EF4-FFF2-40B4-BE49-F238E27FC236}">
                <a16:creationId xmlns:a16="http://schemas.microsoft.com/office/drawing/2014/main" id="{961B749F-2CD3-1B15-BDBB-0361AC049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178" y="2801842"/>
            <a:ext cx="910826" cy="9108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F42E9F-1F77-229E-909C-C14285E147A8}"/>
              </a:ext>
            </a:extLst>
          </p:cNvPr>
          <p:cNvSpPr txBox="1"/>
          <p:nvPr/>
        </p:nvSpPr>
        <p:spPr>
          <a:xfrm>
            <a:off x="3121457" y="3211374"/>
            <a:ext cx="948904" cy="369332"/>
          </a:xfrm>
          <a:prstGeom prst="rect">
            <a:avLst/>
          </a:prstGeom>
          <a:noFill/>
        </p:spPr>
        <p:txBody>
          <a:bodyPr wrap="square" rtlCol="0">
            <a:spAutoFit/>
          </a:bodyPr>
          <a:lstStyle/>
          <a:p>
            <a:pPr algn="ctr"/>
            <a:r>
              <a:rPr lang="en-US" dirty="0"/>
              <a:t> Chat</a:t>
            </a:r>
          </a:p>
        </p:txBody>
      </p:sp>
      <p:cxnSp>
        <p:nvCxnSpPr>
          <p:cNvPr id="14" name="Straight Arrow Connector 13">
            <a:extLst>
              <a:ext uri="{FF2B5EF4-FFF2-40B4-BE49-F238E27FC236}">
                <a16:creationId xmlns:a16="http://schemas.microsoft.com/office/drawing/2014/main" id="{D7754551-1B47-AD5D-587F-0D1B8F504EEA}"/>
              </a:ext>
            </a:extLst>
          </p:cNvPr>
          <p:cNvCxnSpPr>
            <a:cxnSpLocks/>
          </p:cNvCxnSpPr>
          <p:nvPr/>
        </p:nvCxnSpPr>
        <p:spPr>
          <a:xfrm>
            <a:off x="3052389" y="3185675"/>
            <a:ext cx="1078197"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6820B194-AA2E-AEF2-3D1C-FCF2D40AE2D8}"/>
              </a:ext>
            </a:extLst>
          </p:cNvPr>
          <p:cNvCxnSpPr>
            <a:cxnSpLocks/>
          </p:cNvCxnSpPr>
          <p:nvPr/>
        </p:nvCxnSpPr>
        <p:spPr>
          <a:xfrm>
            <a:off x="5291480" y="3185675"/>
            <a:ext cx="1078197" cy="0"/>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20" name="Picture 19" descr="African American Teacher Vectors &amp; Illustrations for Free Download | Freepik">
            <a:extLst>
              <a:ext uri="{FF2B5EF4-FFF2-40B4-BE49-F238E27FC236}">
                <a16:creationId xmlns:a16="http://schemas.microsoft.com/office/drawing/2014/main" id="{FFA78393-85E4-589E-7F7B-E6FBBBFFB1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0910" y="2563119"/>
            <a:ext cx="1245111" cy="124511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C7BB3FC-5810-2CA1-6136-32D23B6CE30C}"/>
              </a:ext>
            </a:extLst>
          </p:cNvPr>
          <p:cNvSpPr txBox="1"/>
          <p:nvPr/>
        </p:nvSpPr>
        <p:spPr>
          <a:xfrm>
            <a:off x="5351245" y="3257255"/>
            <a:ext cx="948904" cy="369332"/>
          </a:xfrm>
          <a:prstGeom prst="rect">
            <a:avLst/>
          </a:prstGeom>
          <a:noFill/>
        </p:spPr>
        <p:txBody>
          <a:bodyPr wrap="square" rtlCol="0">
            <a:spAutoFit/>
          </a:bodyPr>
          <a:lstStyle/>
          <a:p>
            <a:pPr algn="ctr"/>
            <a:r>
              <a:rPr lang="en-US" dirty="0"/>
              <a:t> Chat</a:t>
            </a:r>
          </a:p>
        </p:txBody>
      </p:sp>
      <p:sp>
        <p:nvSpPr>
          <p:cNvPr id="23" name="TextBox 22">
            <a:extLst>
              <a:ext uri="{FF2B5EF4-FFF2-40B4-BE49-F238E27FC236}">
                <a16:creationId xmlns:a16="http://schemas.microsoft.com/office/drawing/2014/main" id="{AEB0324B-D637-CEA4-5EFA-70BBFB30B6DE}"/>
              </a:ext>
            </a:extLst>
          </p:cNvPr>
          <p:cNvSpPr txBox="1"/>
          <p:nvPr/>
        </p:nvSpPr>
        <p:spPr>
          <a:xfrm>
            <a:off x="4201080" y="2270444"/>
            <a:ext cx="1078198" cy="354256"/>
          </a:xfrm>
          <a:prstGeom prst="rect">
            <a:avLst/>
          </a:prstGeom>
          <a:noFill/>
        </p:spPr>
        <p:txBody>
          <a:bodyPr wrap="square" rtlCol="0">
            <a:noAutofit/>
          </a:bodyPr>
          <a:lstStyle/>
          <a:p>
            <a:pPr algn="ctr"/>
            <a:r>
              <a:rPr lang="en-US" dirty="0"/>
              <a:t>Zeno</a:t>
            </a:r>
          </a:p>
        </p:txBody>
      </p:sp>
      <p:sp>
        <p:nvSpPr>
          <p:cNvPr id="28" name="TextBox 27">
            <a:extLst>
              <a:ext uri="{FF2B5EF4-FFF2-40B4-BE49-F238E27FC236}">
                <a16:creationId xmlns:a16="http://schemas.microsoft.com/office/drawing/2014/main" id="{EF6218F4-CE9A-4A9E-7151-12CE109E0413}"/>
              </a:ext>
            </a:extLst>
          </p:cNvPr>
          <p:cNvSpPr txBox="1"/>
          <p:nvPr/>
        </p:nvSpPr>
        <p:spPr>
          <a:xfrm>
            <a:off x="6564411" y="2274081"/>
            <a:ext cx="1554669" cy="354256"/>
          </a:xfrm>
          <a:prstGeom prst="rect">
            <a:avLst/>
          </a:prstGeom>
          <a:noFill/>
        </p:spPr>
        <p:txBody>
          <a:bodyPr wrap="square" rtlCol="0">
            <a:noAutofit/>
          </a:bodyPr>
          <a:lstStyle/>
          <a:p>
            <a:pPr algn="ctr"/>
            <a:r>
              <a:rPr lang="en-US" dirty="0"/>
              <a:t>Teacher</a:t>
            </a:r>
          </a:p>
        </p:txBody>
      </p:sp>
      <p:sp>
        <p:nvSpPr>
          <p:cNvPr id="29" name="TextBox 28">
            <a:extLst>
              <a:ext uri="{FF2B5EF4-FFF2-40B4-BE49-F238E27FC236}">
                <a16:creationId xmlns:a16="http://schemas.microsoft.com/office/drawing/2014/main" id="{D03877C9-4D53-7FBD-DE13-BCBFB38B58D6}"/>
              </a:ext>
            </a:extLst>
          </p:cNvPr>
          <p:cNvSpPr txBox="1"/>
          <p:nvPr/>
        </p:nvSpPr>
        <p:spPr>
          <a:xfrm>
            <a:off x="43246" y="346185"/>
            <a:ext cx="12105503" cy="1323439"/>
          </a:xfrm>
          <a:prstGeom prst="rect">
            <a:avLst/>
          </a:prstGeom>
          <a:noFill/>
        </p:spPr>
        <p:txBody>
          <a:bodyPr wrap="square" rtlCol="0">
            <a:spAutoFit/>
          </a:bodyPr>
          <a:lstStyle/>
          <a:p>
            <a:pPr algn="ctr"/>
            <a:r>
              <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Zeno </a:t>
            </a:r>
            <a:r>
              <a:rPr lang="en-US" sz="4000" b="1"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rPr>
              <a:t>automatically</a:t>
            </a:r>
            <a:r>
              <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knows when</a:t>
            </a:r>
            <a:br>
              <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r>
              <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teachers update class materials  </a:t>
            </a:r>
            <a:endParaRPr lang="en-US" sz="4000" b="1"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37" name="Graphic 36" descr="Books with solid fill">
            <a:extLst>
              <a:ext uri="{FF2B5EF4-FFF2-40B4-BE49-F238E27FC236}">
                <a16:creationId xmlns:a16="http://schemas.microsoft.com/office/drawing/2014/main" id="{2D6CC070-CCD4-15F1-5BCC-3B43006099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15177" y="4799621"/>
            <a:ext cx="810107" cy="810107"/>
          </a:xfrm>
          <a:prstGeom prst="rect">
            <a:avLst/>
          </a:prstGeom>
        </p:spPr>
      </p:pic>
      <p:pic>
        <p:nvPicPr>
          <p:cNvPr id="39" name="Graphic 38" descr="Document with solid fill">
            <a:extLst>
              <a:ext uri="{FF2B5EF4-FFF2-40B4-BE49-F238E27FC236}">
                <a16:creationId xmlns:a16="http://schemas.microsoft.com/office/drawing/2014/main" id="{38E273A0-0F26-3564-4D22-3A07B8A018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30313" y="4794423"/>
            <a:ext cx="810107" cy="810107"/>
          </a:xfrm>
          <a:prstGeom prst="rect">
            <a:avLst/>
          </a:prstGeom>
        </p:spPr>
      </p:pic>
      <p:sp>
        <p:nvSpPr>
          <p:cNvPr id="47" name="Rectangle 46">
            <a:extLst>
              <a:ext uri="{FF2B5EF4-FFF2-40B4-BE49-F238E27FC236}">
                <a16:creationId xmlns:a16="http://schemas.microsoft.com/office/drawing/2014/main" id="{CFFD7349-45DC-5596-CFE7-D5F183EED220}"/>
              </a:ext>
            </a:extLst>
          </p:cNvPr>
          <p:cNvSpPr/>
          <p:nvPr/>
        </p:nvSpPr>
        <p:spPr>
          <a:xfrm>
            <a:off x="6489461" y="4324694"/>
            <a:ext cx="1968592" cy="1954050"/>
          </a:xfrm>
          <a:prstGeom prst="rect">
            <a:avLst/>
          </a:prstGeom>
          <a:solidFill>
            <a:srgbClr val="7030A0">
              <a:alpha val="22000"/>
            </a:srgb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4BA5C7D9-574E-9759-A7C1-BC24CEA60E6F}"/>
              </a:ext>
            </a:extLst>
          </p:cNvPr>
          <p:cNvSpPr txBox="1"/>
          <p:nvPr/>
        </p:nvSpPr>
        <p:spPr>
          <a:xfrm>
            <a:off x="6369677" y="5582996"/>
            <a:ext cx="2163326" cy="584775"/>
          </a:xfrm>
          <a:prstGeom prst="rect">
            <a:avLst/>
          </a:prstGeom>
          <a:noFill/>
        </p:spPr>
        <p:txBody>
          <a:bodyPr wrap="square" rtlCol="0">
            <a:spAutoFit/>
          </a:bodyPr>
          <a:lstStyle/>
          <a:p>
            <a:pPr algn="ctr"/>
            <a:r>
              <a:rPr lang="en-US" sz="1600" dirty="0">
                <a:solidFill>
                  <a:srgbClr val="7030A0"/>
                </a:solidFill>
              </a:rPr>
              <a:t>Curriculum, Lesson Plans, etc.</a:t>
            </a:r>
          </a:p>
        </p:txBody>
      </p:sp>
      <p:cxnSp>
        <p:nvCxnSpPr>
          <p:cNvPr id="52" name="Straight Arrow Connector 51">
            <a:extLst>
              <a:ext uri="{FF2B5EF4-FFF2-40B4-BE49-F238E27FC236}">
                <a16:creationId xmlns:a16="http://schemas.microsoft.com/office/drawing/2014/main" id="{6CA35ABD-3F4E-6A05-9CB1-7F487E5A0A7E}"/>
              </a:ext>
            </a:extLst>
          </p:cNvPr>
          <p:cNvCxnSpPr>
            <a:cxnSpLocks/>
          </p:cNvCxnSpPr>
          <p:nvPr/>
        </p:nvCxnSpPr>
        <p:spPr>
          <a:xfrm>
            <a:off x="5045925" y="3648166"/>
            <a:ext cx="2295820" cy="588933"/>
          </a:xfrm>
          <a:prstGeom prst="straightConnector1">
            <a:avLst/>
          </a:prstGeom>
          <a:ln>
            <a:solidFill>
              <a:schemeClr val="tx1"/>
            </a:solidFill>
            <a:prstDash val="sys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66DBC397-2FC5-BD03-348C-EE51DDE80F98}"/>
              </a:ext>
            </a:extLst>
          </p:cNvPr>
          <p:cNvCxnSpPr>
            <a:cxnSpLocks/>
          </p:cNvCxnSpPr>
          <p:nvPr/>
        </p:nvCxnSpPr>
        <p:spPr>
          <a:xfrm flipV="1">
            <a:off x="7421360" y="3853461"/>
            <a:ext cx="0" cy="383638"/>
          </a:xfrm>
          <a:prstGeom prst="straightConnector1">
            <a:avLst/>
          </a:prstGeom>
          <a:ln>
            <a:solidFill>
              <a:schemeClr val="tx1"/>
            </a:solidFill>
            <a:prstDash val="solid"/>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2" name="Group 1">
            <a:extLst>
              <a:ext uri="{FF2B5EF4-FFF2-40B4-BE49-F238E27FC236}">
                <a16:creationId xmlns:a16="http://schemas.microsoft.com/office/drawing/2014/main" id="{167674A4-45AE-98E7-E89F-DD9B919DF0D7}"/>
              </a:ext>
            </a:extLst>
          </p:cNvPr>
          <p:cNvGrpSpPr/>
          <p:nvPr/>
        </p:nvGrpSpPr>
        <p:grpSpPr>
          <a:xfrm>
            <a:off x="4426866" y="2696752"/>
            <a:ext cx="631187" cy="986751"/>
            <a:chOff x="887459" y="1183128"/>
            <a:chExt cx="3001811" cy="4692811"/>
          </a:xfrm>
        </p:grpSpPr>
        <p:pic>
          <p:nvPicPr>
            <p:cNvPr id="5" name="Picture 2" descr="Black human icon in simple design Royalty Free Vector Image">
              <a:extLst>
                <a:ext uri="{FF2B5EF4-FFF2-40B4-BE49-F238E27FC236}">
                  <a16:creationId xmlns:a16="http://schemas.microsoft.com/office/drawing/2014/main" id="{6205B933-CC7D-639B-179D-F119F54E8FFB}"/>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10000" b="90000" l="10000" r="90000">
                          <a14:foregroundMark x1="43800" y1="35556" x2="49100" y2="26019"/>
                          <a14:foregroundMark x1="49100" y1="26019" x2="58300" y2="29722"/>
                          <a14:foregroundMark x1="58300" y1="29722" x2="56600" y2="38241"/>
                          <a14:foregroundMark x1="56600" y1="38241" x2="56500" y2="38241"/>
                        </a14:backgroundRemoval>
                      </a14:imgEffect>
                    </a14:imgLayer>
                  </a14:imgProps>
                </a:ext>
                <a:ext uri="{28A0092B-C50C-407E-A947-70E740481C1C}">
                  <a14:useLocalDpi xmlns:a14="http://schemas.microsoft.com/office/drawing/2010/main" val="0"/>
                </a:ext>
              </a:extLst>
            </a:blip>
            <a:srcRect l="28649" t="15747" r="29144" b="23103"/>
            <a:stretch/>
          </p:blipFill>
          <p:spPr bwMode="auto">
            <a:xfrm>
              <a:off x="936132" y="1441799"/>
              <a:ext cx="2833847" cy="44341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3C022FC-4886-AEB1-493E-548F04F407F0}"/>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4614" b="98391" l="9908" r="89977">
                          <a14:foregroundMark x1="32949" y1="37446" x2="42396" y2="36695"/>
                          <a14:foregroundMark x1="48387" y1="7296" x2="50230" y2="4828"/>
                          <a14:foregroundMark x1="73836" y1="94883" x2="76359" y2="94873"/>
                          <a14:foregroundMark x1="61939" y1="94927" x2="63549" y2="94921"/>
                          <a14:foregroundMark x1="57627" y1="94944" x2="58704" y2="94940"/>
                          <a14:foregroundMark x1="7373" y1="98712" x2="48618" y2="98069"/>
                          <a14:foregroundMark x1="48618" y1="98069" x2="86751" y2="98391"/>
                          <a14:backgroundMark x1="13018" y1="94528" x2="40438" y2="94206"/>
                          <a14:backgroundMark x1="63825" y1="94528" x2="72465" y2="94850"/>
                          <a14:backgroundMark x1="54032" y1="94206" x2="58871" y2="93133"/>
                          <a14:backgroundMark x1="55876" y1="95279" x2="59332" y2="94850"/>
                          <a14:backgroundMark x1="60023" y1="94850" x2="60023" y2="94850"/>
                          <a14:backgroundMark x1="60023" y1="95279" x2="60023" y2="95279"/>
                          <a14:backgroundMark x1="51382" y1="95279" x2="51382" y2="95279"/>
                          <a14:backgroundMark x1="41935" y1="95923" x2="41935" y2="95923"/>
                          <a14:backgroundMark x1="43088" y1="96674" x2="43088" y2="96674"/>
                          <a14:backgroundMark x1="43433" y1="95923" x2="43433" y2="95923"/>
                          <a14:backgroundMark x1="43894" y1="95923" x2="43894" y2="95923"/>
                          <a14:backgroundMark x1="42742" y1="95279" x2="42742" y2="95279"/>
                          <a14:backgroundMark x1="44240" y1="96352" x2="44240" y2="96352"/>
                          <a14:backgroundMark x1="43088" y1="95279" x2="43088" y2="95279"/>
                          <a14:backgroundMark x1="44585" y1="96352" x2="44585" y2="96352"/>
                          <a14:backgroundMark x1="44240" y1="94850" x2="44240" y2="94850"/>
                          <a14:backgroundMark x1="45392" y1="96674" x2="45392" y2="96674"/>
                          <a14:backgroundMark x1="60369" y1="94850" x2="60369" y2="94850"/>
                          <a14:backgroundMark x1="59677" y1="95279" x2="59677" y2="95279"/>
                          <a14:backgroundMark x1="76843" y1="94206" x2="80645" y2="94528"/>
                          <a14:backgroundMark x1="82258" y1="95708" x2="78456" y2="95708"/>
                          <a14:backgroundMark x1="82488" y1="95494" x2="82488" y2="95494"/>
                          <a14:backgroundMark x1="82719" y1="96459" x2="82719" y2="96459"/>
                          <a14:backgroundMark x1="82488" y1="96245" x2="82488" y2="96245"/>
                          <a14:backgroundMark x1="82488" y1="96245" x2="82488" y2="96245"/>
                          <a14:backgroundMark x1="72005" y1="95708" x2="73272" y2="95708"/>
                          <a14:backgroundMark x1="58641" y1="94206" x2="61982" y2="94206"/>
                          <a14:backgroundMark x1="60829" y1="93777" x2="62212" y2="93991"/>
                          <a14:backgroundMark x1="58986" y1="94528" x2="62212" y2="94528"/>
                          <a14:backgroundMark x1="73272" y1="95279" x2="73272" y2="95279"/>
                          <a14:backgroundMark x1="85714" y1="95279" x2="82719" y2="96030"/>
                        </a14:backgroundRemoval>
                      </a14:imgEffect>
                    </a14:imgLayer>
                  </a14:imgProps>
                </a:ext>
              </a:extLst>
            </a:blip>
            <a:srcRect l="10251" r="15819" b="46647"/>
            <a:stretch/>
          </p:blipFill>
          <p:spPr>
            <a:xfrm>
              <a:off x="887459" y="1183128"/>
              <a:ext cx="3001811" cy="2492665"/>
            </a:xfrm>
            <a:prstGeom prst="rect">
              <a:avLst/>
            </a:prstGeom>
          </p:spPr>
        </p:pic>
        <p:pic>
          <p:nvPicPr>
            <p:cNvPr id="9" name="Picture 8">
              <a:extLst>
                <a:ext uri="{FF2B5EF4-FFF2-40B4-BE49-F238E27FC236}">
                  <a16:creationId xmlns:a16="http://schemas.microsoft.com/office/drawing/2014/main" id="{B6789743-2E30-1D2D-E8AC-D2C9E73586EA}"/>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6051" b="91497" l="7422" r="91309">
                          <a14:foregroundMark x1="62891" y1="12415" x2="64600" y2="32342"/>
                          <a14:foregroundMark x1="64600" y1="32342" x2="75049" y2="46009"/>
                          <a14:foregroundMark x1="75049" y1="46009" x2="89941" y2="35681"/>
                          <a14:foregroundMark x1="89941" y1="35681" x2="83496" y2="16849"/>
                          <a14:foregroundMark x1="83496" y1="16849" x2="68945" y2="9285"/>
                          <a14:foregroundMark x1="68945" y1="9285" x2="64307" y2="27021"/>
                          <a14:foregroundMark x1="64307" y1="27021" x2="78418" y2="35681"/>
                          <a14:foregroundMark x1="78418" y1="35681" x2="81006" y2="33646"/>
                          <a14:foregroundMark x1="78223" y1="55764" x2="87012" y2="40845"/>
                          <a14:foregroundMark x1="87012" y1="40845" x2="84814" y2="22222"/>
                          <a14:foregroundMark x1="84814" y1="22222" x2="71289" y2="11946"/>
                          <a14:foregroundMark x1="71289" y1="11946" x2="61914" y2="29108"/>
                          <a14:foregroundMark x1="61914" y1="29108" x2="63770" y2="34324"/>
                          <a14:foregroundMark x1="84668" y1="49557" x2="90918" y2="32238"/>
                          <a14:foregroundMark x1="90918" y1="32238" x2="84619" y2="14919"/>
                          <a14:foregroundMark x1="84619" y1="14919" x2="69092" y2="8972"/>
                          <a14:foregroundMark x1="69092" y1="8972" x2="54492" y2="11737"/>
                          <a14:foregroundMark x1="91357" y1="39176" x2="91357" y2="32029"/>
                          <a14:foregroundMark x1="7666" y1="29682" x2="7422" y2="37559"/>
                          <a14:foregroundMark x1="35938" y1="7773" x2="30957" y2="8242"/>
                          <a14:foregroundMark x1="68701" y1="7094" x2="64844" y2="7564"/>
                          <a14:foregroundMark x1="34424" y1="6416" x2="31396" y2="6208"/>
                          <a14:foregroundMark x1="53809" y1="90819" x2="47852" y2="91549"/>
                          <a14:foregroundMark x1="68262" y1="6521" x2="67969" y2="6051"/>
                        </a14:backgroundRemoval>
                      </a14:imgEffect>
                    </a14:imgLayer>
                  </a14:imgProps>
                </a:ext>
                <a:ext uri="{28A0092B-C50C-407E-A947-70E740481C1C}">
                  <a14:useLocalDpi xmlns:a14="http://schemas.microsoft.com/office/drawing/2010/main" val="0"/>
                </a:ext>
              </a:extLst>
            </a:blip>
            <a:stretch>
              <a:fillRect/>
            </a:stretch>
          </p:blipFill>
          <p:spPr bwMode="auto">
            <a:xfrm flipV="1">
              <a:off x="1448199" y="3832314"/>
              <a:ext cx="1898505" cy="1776141"/>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16">
            <a:extLst>
              <a:ext uri="{FF2B5EF4-FFF2-40B4-BE49-F238E27FC236}">
                <a16:creationId xmlns:a16="http://schemas.microsoft.com/office/drawing/2014/main" id="{087102C3-1E51-D988-D5BC-6A6776E3C5A7}"/>
              </a:ext>
            </a:extLst>
          </p:cNvPr>
          <p:cNvSpPr txBox="1"/>
          <p:nvPr/>
        </p:nvSpPr>
        <p:spPr>
          <a:xfrm>
            <a:off x="3214859" y="4463042"/>
            <a:ext cx="3055748" cy="923330"/>
          </a:xfrm>
          <a:prstGeom prst="rect">
            <a:avLst/>
          </a:prstGeom>
          <a:noFill/>
        </p:spPr>
        <p:txBody>
          <a:bodyPr wrap="square" rtlCol="0">
            <a:spAutoFit/>
          </a:bodyPr>
          <a:lstStyle/>
          <a:p>
            <a:r>
              <a:rPr lang="en-US" b="1" dirty="0">
                <a:solidFill>
                  <a:srgbClr val="1600FF"/>
                </a:solidFill>
              </a:rPr>
              <a:t>Zeno integrates seamlessly with Learning Management Systems (LMS).</a:t>
            </a:r>
          </a:p>
        </p:txBody>
      </p:sp>
      <p:pic>
        <p:nvPicPr>
          <p:cNvPr id="1030" name="Picture 6" descr="Google Classroom for Non-G Suite Schools">
            <a:extLst>
              <a:ext uri="{FF2B5EF4-FFF2-40B4-BE49-F238E27FC236}">
                <a16:creationId xmlns:a16="http://schemas.microsoft.com/office/drawing/2014/main" id="{0CFA3D00-995F-8F75-9621-A90555B8EBD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25836" y="5445651"/>
            <a:ext cx="1832444" cy="6191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41A5A89-4369-33EF-E042-0FD7DEFABE3D}"/>
              </a:ext>
            </a:extLst>
          </p:cNvPr>
          <p:cNvSpPr txBox="1"/>
          <p:nvPr/>
        </p:nvSpPr>
        <p:spPr>
          <a:xfrm>
            <a:off x="8690198" y="4701554"/>
            <a:ext cx="1968592" cy="1200329"/>
          </a:xfrm>
          <a:prstGeom prst="rect">
            <a:avLst/>
          </a:prstGeom>
          <a:noFill/>
        </p:spPr>
        <p:txBody>
          <a:bodyPr wrap="square" rtlCol="0">
            <a:spAutoFit/>
          </a:bodyPr>
          <a:lstStyle/>
          <a:p>
            <a:r>
              <a:rPr lang="en-US" dirty="0">
                <a:solidFill>
                  <a:srgbClr val="1600FF"/>
                </a:solidFill>
              </a:rPr>
              <a:t>Most teachers already use an LMS to manage their classes.</a:t>
            </a:r>
          </a:p>
        </p:txBody>
      </p:sp>
      <p:sp>
        <p:nvSpPr>
          <p:cNvPr id="10" name="TextBox 9">
            <a:extLst>
              <a:ext uri="{FF2B5EF4-FFF2-40B4-BE49-F238E27FC236}">
                <a16:creationId xmlns:a16="http://schemas.microsoft.com/office/drawing/2014/main" id="{2AEAE97F-DB47-A620-63B2-6DC4E1C464F2}"/>
              </a:ext>
            </a:extLst>
          </p:cNvPr>
          <p:cNvSpPr txBox="1"/>
          <p:nvPr/>
        </p:nvSpPr>
        <p:spPr>
          <a:xfrm>
            <a:off x="7117787" y="4354839"/>
            <a:ext cx="660899" cy="369332"/>
          </a:xfrm>
          <a:prstGeom prst="rect">
            <a:avLst/>
          </a:prstGeom>
          <a:noFill/>
        </p:spPr>
        <p:txBody>
          <a:bodyPr wrap="square" rtlCol="0">
            <a:spAutoFit/>
          </a:bodyPr>
          <a:lstStyle/>
          <a:p>
            <a:r>
              <a:rPr lang="en-US" b="1" dirty="0">
                <a:solidFill>
                  <a:srgbClr val="7030A0"/>
                </a:solidFill>
              </a:rPr>
              <a:t>LMS</a:t>
            </a:r>
          </a:p>
        </p:txBody>
      </p:sp>
    </p:spTree>
    <p:extLst>
      <p:ext uri="{BB962C8B-B14F-4D97-AF65-F5344CB8AC3E}">
        <p14:creationId xmlns:p14="http://schemas.microsoft.com/office/powerpoint/2010/main" val="248439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0EC"/>
        </a:solidFill>
        <a:effectLst/>
      </p:bgPr>
    </p:bg>
    <p:spTree>
      <p:nvGrpSpPr>
        <p:cNvPr id="1" name="">
          <a:extLst>
            <a:ext uri="{FF2B5EF4-FFF2-40B4-BE49-F238E27FC236}">
              <a16:creationId xmlns:a16="http://schemas.microsoft.com/office/drawing/2014/main" id="{0B2C3DCB-77A0-5027-28BD-535D1A7383EB}"/>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EC733116-965F-342A-0A16-02BC34C3873F}"/>
              </a:ext>
            </a:extLst>
          </p:cNvPr>
          <p:cNvSpPr/>
          <p:nvPr/>
        </p:nvSpPr>
        <p:spPr>
          <a:xfrm>
            <a:off x="4338005" y="343397"/>
            <a:ext cx="3507129" cy="61712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ectangle 20">
            <a:extLst>
              <a:ext uri="{FF2B5EF4-FFF2-40B4-BE49-F238E27FC236}">
                <a16:creationId xmlns:a16="http://schemas.microsoft.com/office/drawing/2014/main" id="{99DAC53C-76BE-7E18-9FC8-6020E813B2BD}"/>
              </a:ext>
            </a:extLst>
          </p:cNvPr>
          <p:cNvSpPr/>
          <p:nvPr/>
        </p:nvSpPr>
        <p:spPr>
          <a:xfrm>
            <a:off x="8220257" y="343397"/>
            <a:ext cx="3507129" cy="61712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Rectangle 14">
            <a:extLst>
              <a:ext uri="{FF2B5EF4-FFF2-40B4-BE49-F238E27FC236}">
                <a16:creationId xmlns:a16="http://schemas.microsoft.com/office/drawing/2014/main" id="{C44D961C-8F8D-A758-FDD6-AC19AE939009}"/>
              </a:ext>
            </a:extLst>
          </p:cNvPr>
          <p:cNvSpPr/>
          <p:nvPr/>
        </p:nvSpPr>
        <p:spPr>
          <a:xfrm>
            <a:off x="455753" y="343397"/>
            <a:ext cx="3507129" cy="61712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4856E08F-4CF8-318E-9657-3DCF15E04AEF}"/>
              </a:ext>
            </a:extLst>
          </p:cNvPr>
          <p:cNvSpPr/>
          <p:nvPr/>
        </p:nvSpPr>
        <p:spPr>
          <a:xfrm>
            <a:off x="8220370" y="1401937"/>
            <a:ext cx="3507129" cy="5112665"/>
          </a:xfrm>
          <a:prstGeom prst="rect">
            <a:avLst/>
          </a:prstGeom>
          <a:solidFill>
            <a:srgbClr val="00A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EB55631F-D0A9-54D9-8AB3-6F985B25E065}"/>
              </a:ext>
            </a:extLst>
          </p:cNvPr>
          <p:cNvSpPr/>
          <p:nvPr/>
        </p:nvSpPr>
        <p:spPr>
          <a:xfrm>
            <a:off x="4338293" y="1401938"/>
            <a:ext cx="3507129" cy="2251756"/>
          </a:xfrm>
          <a:prstGeom prst="rect">
            <a:avLst/>
          </a:prstGeom>
          <a:solidFill>
            <a:srgbClr val="FDEF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Rectangle 1">
            <a:extLst>
              <a:ext uri="{FF2B5EF4-FFF2-40B4-BE49-F238E27FC236}">
                <a16:creationId xmlns:a16="http://schemas.microsoft.com/office/drawing/2014/main" id="{0F443181-4273-AA3F-45AB-F66418AC8A2F}"/>
              </a:ext>
            </a:extLst>
          </p:cNvPr>
          <p:cNvSpPr/>
          <p:nvPr/>
        </p:nvSpPr>
        <p:spPr>
          <a:xfrm>
            <a:off x="4338293" y="3510748"/>
            <a:ext cx="3507129" cy="3002837"/>
          </a:xfrm>
          <a:prstGeom prst="rect">
            <a:avLst/>
          </a:prstGeom>
          <a:solidFill>
            <a:srgbClr val="00A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a:extLst>
              <a:ext uri="{FF2B5EF4-FFF2-40B4-BE49-F238E27FC236}">
                <a16:creationId xmlns:a16="http://schemas.microsoft.com/office/drawing/2014/main" id="{38F7EC73-BCF4-755F-B612-2561646D0134}"/>
              </a:ext>
            </a:extLst>
          </p:cNvPr>
          <p:cNvSpPr txBox="1"/>
          <p:nvPr/>
        </p:nvSpPr>
        <p:spPr>
          <a:xfrm>
            <a:off x="9822367" y="894175"/>
            <a:ext cx="1134283" cy="461665"/>
          </a:xfrm>
          <a:prstGeom prst="rect">
            <a:avLst/>
          </a:prstGeom>
          <a:noFill/>
        </p:spPr>
        <p:txBody>
          <a:bodyPr wrap="square" rtlCol="0">
            <a:spAutoFit/>
          </a:bodyPr>
          <a:lstStyle/>
          <a:p>
            <a:r>
              <a:rPr lang="en-US" sz="2400" b="1" dirty="0">
                <a:latin typeface="Helvetica Neue" panose="02000503000000020004" pitchFamily="2" charset="0"/>
                <a:ea typeface="Helvetica Neue" panose="02000503000000020004" pitchFamily="2" charset="0"/>
                <a:cs typeface="Helvetica Neue" panose="02000503000000020004" pitchFamily="2" charset="0"/>
              </a:rPr>
              <a:t>Zeno</a:t>
            </a:r>
          </a:p>
        </p:txBody>
      </p:sp>
      <p:grpSp>
        <p:nvGrpSpPr>
          <p:cNvPr id="16" name="Group 15">
            <a:extLst>
              <a:ext uri="{FF2B5EF4-FFF2-40B4-BE49-F238E27FC236}">
                <a16:creationId xmlns:a16="http://schemas.microsoft.com/office/drawing/2014/main" id="{C4871C53-63BD-6141-5C6E-2FBDFB6EA3CC}"/>
              </a:ext>
            </a:extLst>
          </p:cNvPr>
          <p:cNvGrpSpPr/>
          <p:nvPr/>
        </p:nvGrpSpPr>
        <p:grpSpPr>
          <a:xfrm>
            <a:off x="9386950" y="473726"/>
            <a:ext cx="524454" cy="819893"/>
            <a:chOff x="887459" y="1183128"/>
            <a:chExt cx="3001811" cy="4692811"/>
          </a:xfrm>
        </p:grpSpPr>
        <p:pic>
          <p:nvPicPr>
            <p:cNvPr id="17" name="Picture 2" descr="Black human icon in simple design Royalty Free Vector Image">
              <a:extLst>
                <a:ext uri="{FF2B5EF4-FFF2-40B4-BE49-F238E27FC236}">
                  <a16:creationId xmlns:a16="http://schemas.microsoft.com/office/drawing/2014/main" id="{FBD9E18C-494A-3C03-3BE7-7AEF205EF96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43800" y1="35556" x2="49100" y2="26019"/>
                          <a14:foregroundMark x1="49100" y1="26019" x2="58300" y2="29722"/>
                          <a14:foregroundMark x1="58300" y1="29722" x2="56600" y2="38241"/>
                          <a14:foregroundMark x1="56600" y1="38241" x2="56500" y2="38241"/>
                        </a14:backgroundRemoval>
                      </a14:imgEffect>
                    </a14:imgLayer>
                  </a14:imgProps>
                </a:ext>
                <a:ext uri="{28A0092B-C50C-407E-A947-70E740481C1C}">
                  <a14:useLocalDpi xmlns:a14="http://schemas.microsoft.com/office/drawing/2010/main" val="0"/>
                </a:ext>
              </a:extLst>
            </a:blip>
            <a:srcRect l="28649" t="15747" r="29144" b="23103"/>
            <a:stretch/>
          </p:blipFill>
          <p:spPr bwMode="auto">
            <a:xfrm>
              <a:off x="936132" y="1441799"/>
              <a:ext cx="2833847" cy="44341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30B7BED0-5A02-0FCE-9C72-32F69C74871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614" b="98391" l="9908" r="89977">
                          <a14:foregroundMark x1="32949" y1="37446" x2="42396" y2="36695"/>
                          <a14:foregroundMark x1="48387" y1="7296" x2="50230" y2="4828"/>
                          <a14:foregroundMark x1="73836" y1="94883" x2="76359" y2="94873"/>
                          <a14:foregroundMark x1="61939" y1="94927" x2="63549" y2="94921"/>
                          <a14:foregroundMark x1="57627" y1="94944" x2="58704" y2="94940"/>
                          <a14:foregroundMark x1="7373" y1="98712" x2="48618" y2="98069"/>
                          <a14:foregroundMark x1="48618" y1="98069" x2="86751" y2="98391"/>
                          <a14:backgroundMark x1="13018" y1="94528" x2="40438" y2="94206"/>
                          <a14:backgroundMark x1="63825" y1="94528" x2="72465" y2="94850"/>
                          <a14:backgroundMark x1="54032" y1="94206" x2="58871" y2="93133"/>
                          <a14:backgroundMark x1="55876" y1="95279" x2="59332" y2="94850"/>
                          <a14:backgroundMark x1="60023" y1="94850" x2="60023" y2="94850"/>
                          <a14:backgroundMark x1="60023" y1="95279" x2="60023" y2="95279"/>
                          <a14:backgroundMark x1="51382" y1="95279" x2="51382" y2="95279"/>
                          <a14:backgroundMark x1="41935" y1="95923" x2="41935" y2="95923"/>
                          <a14:backgroundMark x1="43088" y1="96674" x2="43088" y2="96674"/>
                          <a14:backgroundMark x1="43433" y1="95923" x2="43433" y2="95923"/>
                          <a14:backgroundMark x1="43894" y1="95923" x2="43894" y2="95923"/>
                          <a14:backgroundMark x1="42742" y1="95279" x2="42742" y2="95279"/>
                          <a14:backgroundMark x1="44240" y1="96352" x2="44240" y2="96352"/>
                          <a14:backgroundMark x1="43088" y1="95279" x2="43088" y2="95279"/>
                          <a14:backgroundMark x1="44585" y1="96352" x2="44585" y2="96352"/>
                          <a14:backgroundMark x1="44240" y1="94850" x2="44240" y2="94850"/>
                          <a14:backgroundMark x1="45392" y1="96674" x2="45392" y2="96674"/>
                          <a14:backgroundMark x1="60369" y1="94850" x2="60369" y2="94850"/>
                          <a14:backgroundMark x1="59677" y1="95279" x2="59677" y2="95279"/>
                          <a14:backgroundMark x1="76843" y1="94206" x2="80645" y2="94528"/>
                          <a14:backgroundMark x1="82258" y1="95708" x2="78456" y2="95708"/>
                          <a14:backgroundMark x1="82488" y1="95494" x2="82488" y2="95494"/>
                          <a14:backgroundMark x1="82719" y1="96459" x2="82719" y2="96459"/>
                          <a14:backgroundMark x1="82488" y1="96245" x2="82488" y2="96245"/>
                          <a14:backgroundMark x1="82488" y1="96245" x2="82488" y2="96245"/>
                          <a14:backgroundMark x1="72005" y1="95708" x2="73272" y2="95708"/>
                          <a14:backgroundMark x1="58641" y1="94206" x2="61982" y2="94206"/>
                          <a14:backgroundMark x1="60829" y1="93777" x2="62212" y2="93991"/>
                          <a14:backgroundMark x1="58986" y1="94528" x2="62212" y2="94528"/>
                          <a14:backgroundMark x1="73272" y1="95279" x2="73272" y2="95279"/>
                          <a14:backgroundMark x1="85714" y1="95279" x2="82719" y2="96030"/>
                        </a14:backgroundRemoval>
                      </a14:imgEffect>
                    </a14:imgLayer>
                  </a14:imgProps>
                </a:ext>
              </a:extLst>
            </a:blip>
            <a:srcRect l="10251" r="15819" b="46647"/>
            <a:stretch/>
          </p:blipFill>
          <p:spPr>
            <a:xfrm>
              <a:off x="887459" y="1183128"/>
              <a:ext cx="3001811" cy="2492665"/>
            </a:xfrm>
            <a:prstGeom prst="rect">
              <a:avLst/>
            </a:prstGeom>
          </p:spPr>
        </p:pic>
        <p:pic>
          <p:nvPicPr>
            <p:cNvPr id="19" name="Picture 18">
              <a:extLst>
                <a:ext uri="{FF2B5EF4-FFF2-40B4-BE49-F238E27FC236}">
                  <a16:creationId xmlns:a16="http://schemas.microsoft.com/office/drawing/2014/main" id="{F4032AD4-5F22-6672-34CD-D06238776D99}"/>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051" b="91497" l="7422" r="91309">
                          <a14:foregroundMark x1="62891" y1="12415" x2="64600" y2="32342"/>
                          <a14:foregroundMark x1="64600" y1="32342" x2="75049" y2="46009"/>
                          <a14:foregroundMark x1="75049" y1="46009" x2="89941" y2="35681"/>
                          <a14:foregroundMark x1="89941" y1="35681" x2="83496" y2="16849"/>
                          <a14:foregroundMark x1="83496" y1="16849" x2="68945" y2="9285"/>
                          <a14:foregroundMark x1="68945" y1="9285" x2="64307" y2="27021"/>
                          <a14:foregroundMark x1="64307" y1="27021" x2="78418" y2="35681"/>
                          <a14:foregroundMark x1="78418" y1="35681" x2="81006" y2="33646"/>
                          <a14:foregroundMark x1="78223" y1="55764" x2="87012" y2="40845"/>
                          <a14:foregroundMark x1="87012" y1="40845" x2="84814" y2="22222"/>
                          <a14:foregroundMark x1="84814" y1="22222" x2="71289" y2="11946"/>
                          <a14:foregroundMark x1="71289" y1="11946" x2="61914" y2="29108"/>
                          <a14:foregroundMark x1="61914" y1="29108" x2="63770" y2="34324"/>
                          <a14:foregroundMark x1="84668" y1="49557" x2="90918" y2="32238"/>
                          <a14:foregroundMark x1="90918" y1="32238" x2="84619" y2="14919"/>
                          <a14:foregroundMark x1="84619" y1="14919" x2="69092" y2="8972"/>
                          <a14:foregroundMark x1="69092" y1="8972" x2="54492" y2="11737"/>
                          <a14:foregroundMark x1="91357" y1="39176" x2="91357" y2="32029"/>
                          <a14:foregroundMark x1="7666" y1="29682" x2="7422" y2="37559"/>
                          <a14:foregroundMark x1="35938" y1="7773" x2="30957" y2="8242"/>
                          <a14:foregroundMark x1="68701" y1="7094" x2="64844" y2="7564"/>
                          <a14:foregroundMark x1="34424" y1="6416" x2="31396" y2="6208"/>
                          <a14:foregroundMark x1="53809" y1="90819" x2="47852" y2="91549"/>
                          <a14:foregroundMark x1="68262" y1="6521" x2="67969" y2="6051"/>
                        </a14:backgroundRemoval>
                      </a14:imgEffect>
                    </a14:imgLayer>
                  </a14:imgProps>
                </a:ext>
                <a:ext uri="{28A0092B-C50C-407E-A947-70E740481C1C}">
                  <a14:useLocalDpi xmlns:a14="http://schemas.microsoft.com/office/drawing/2010/main" val="0"/>
                </a:ext>
              </a:extLst>
            </a:blip>
            <a:stretch>
              <a:fillRect/>
            </a:stretch>
          </p:blipFill>
          <p:spPr bwMode="auto">
            <a:xfrm flipV="1">
              <a:off x="1608804" y="4010588"/>
              <a:ext cx="1549614" cy="144973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a:extLst>
              <a:ext uri="{FF2B5EF4-FFF2-40B4-BE49-F238E27FC236}">
                <a16:creationId xmlns:a16="http://schemas.microsoft.com/office/drawing/2014/main" id="{DB3865E7-DB2C-DB4E-9C94-2FEB74C9F314}"/>
              </a:ext>
            </a:extLst>
          </p:cNvPr>
          <p:cNvPicPr>
            <a:picLocks noChangeAspect="1"/>
          </p:cNvPicPr>
          <p:nvPr/>
        </p:nvPicPr>
        <p:blipFill>
          <a:blip r:embed="rId8"/>
          <a:stretch>
            <a:fillRect/>
          </a:stretch>
        </p:blipFill>
        <p:spPr>
          <a:xfrm>
            <a:off x="5015275" y="406476"/>
            <a:ext cx="2033231" cy="647895"/>
          </a:xfrm>
          <a:prstGeom prst="rect">
            <a:avLst/>
          </a:prstGeom>
        </p:spPr>
      </p:pic>
      <p:pic>
        <p:nvPicPr>
          <p:cNvPr id="4" name="Picture 4" descr="The Complete History Of The ChatGPT Logo - Hatchwise">
            <a:extLst>
              <a:ext uri="{FF2B5EF4-FFF2-40B4-BE49-F238E27FC236}">
                <a16:creationId xmlns:a16="http://schemas.microsoft.com/office/drawing/2014/main" id="{B8C7243F-5CA2-1287-DFDD-BE5F7B0F46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8003" y="372986"/>
            <a:ext cx="1904778" cy="10585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2F9883C-1C53-1A85-5CCD-2F42B1D50C74}"/>
              </a:ext>
            </a:extLst>
          </p:cNvPr>
          <p:cNvSpPr txBox="1"/>
          <p:nvPr/>
        </p:nvSpPr>
        <p:spPr>
          <a:xfrm>
            <a:off x="4460593" y="3632308"/>
            <a:ext cx="3233199"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Avenir Next Condensed Medium" panose="020B0506020202020204" pitchFamily="34" charset="0"/>
              </a:rPr>
              <a:t>Doesn’t help </a:t>
            </a:r>
            <a:br>
              <a:rPr lang="en-US" sz="2400" dirty="0">
                <a:solidFill>
                  <a:schemeClr val="bg1"/>
                </a:solidFill>
                <a:latin typeface="Avenir Next Condensed Medium" panose="020B0506020202020204" pitchFamily="34" charset="0"/>
              </a:rPr>
            </a:br>
            <a:r>
              <a:rPr lang="en-US" sz="2400" dirty="0">
                <a:solidFill>
                  <a:schemeClr val="bg1"/>
                </a:solidFill>
                <a:latin typeface="Avenir Next Condensed Medium" panose="020B0506020202020204" pitchFamily="34" charset="0"/>
              </a:rPr>
              <a:t>students cheat</a:t>
            </a:r>
          </a:p>
          <a:p>
            <a:pPr marL="342900" indent="-342900">
              <a:buFont typeface="Arial" panose="020B0604020202020204" pitchFamily="34" charset="0"/>
              <a:buChar char="•"/>
            </a:pPr>
            <a:r>
              <a:rPr lang="en-US" sz="2400" dirty="0">
                <a:solidFill>
                  <a:schemeClr val="bg1"/>
                </a:solidFill>
                <a:latin typeface="Avenir Next Condensed Medium" panose="020B0506020202020204" pitchFamily="34" charset="0"/>
              </a:rPr>
              <a:t>Knows what’s going </a:t>
            </a:r>
            <a:br>
              <a:rPr lang="en-US" sz="2400" dirty="0">
                <a:solidFill>
                  <a:schemeClr val="bg1"/>
                </a:solidFill>
                <a:latin typeface="Avenir Next Condensed Medium" panose="020B0506020202020204" pitchFamily="34" charset="0"/>
              </a:rPr>
            </a:br>
            <a:r>
              <a:rPr lang="en-US" sz="2400" dirty="0">
                <a:solidFill>
                  <a:schemeClr val="bg1"/>
                </a:solidFill>
                <a:latin typeface="Avenir Next Condensed Medium" panose="020B0506020202020204" pitchFamily="34" charset="0"/>
              </a:rPr>
              <a:t>on in the classroom</a:t>
            </a:r>
          </a:p>
          <a:p>
            <a:pPr marL="342900" indent="-342900">
              <a:buFont typeface="Arial" panose="020B0604020202020204" pitchFamily="34" charset="0"/>
              <a:buChar char="•"/>
            </a:pPr>
            <a:r>
              <a:rPr lang="en-US" sz="2400" dirty="0">
                <a:solidFill>
                  <a:schemeClr val="bg1"/>
                </a:solidFill>
                <a:latin typeface="Avenir Next Condensed Medium" panose="020B0506020202020204" pitchFamily="34" charset="0"/>
              </a:rPr>
              <a:t>Communicates with teachers to help them help their students</a:t>
            </a:r>
          </a:p>
        </p:txBody>
      </p:sp>
      <p:sp>
        <p:nvSpPr>
          <p:cNvPr id="7" name="TextBox 6">
            <a:extLst>
              <a:ext uri="{FF2B5EF4-FFF2-40B4-BE49-F238E27FC236}">
                <a16:creationId xmlns:a16="http://schemas.microsoft.com/office/drawing/2014/main" id="{76423B39-CAC9-5231-6995-7ADC030DFCC3}"/>
              </a:ext>
            </a:extLst>
          </p:cNvPr>
          <p:cNvSpPr txBox="1"/>
          <p:nvPr/>
        </p:nvSpPr>
        <p:spPr>
          <a:xfrm>
            <a:off x="8322496" y="1717542"/>
            <a:ext cx="3233199" cy="1569660"/>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latin typeface="Avenir Next Condensed" panose="020B0506020202020204" pitchFamily="34" charset="0"/>
              </a:rPr>
              <a:t>Free</a:t>
            </a:r>
          </a:p>
          <a:p>
            <a:pPr marL="342900" indent="-342900">
              <a:buFont typeface="Arial" panose="020B0604020202020204" pitchFamily="34" charset="0"/>
              <a:buChar char="•"/>
            </a:pPr>
            <a:r>
              <a:rPr lang="en-US" sz="2400" b="1" dirty="0">
                <a:solidFill>
                  <a:schemeClr val="bg1"/>
                </a:solidFill>
                <a:latin typeface="Avenir Next Condensed" panose="020B0506020202020204" pitchFamily="34" charset="0"/>
              </a:rPr>
              <a:t>Easy – no requirement for teachers to change the way they teach</a:t>
            </a:r>
          </a:p>
        </p:txBody>
      </p:sp>
      <p:sp>
        <p:nvSpPr>
          <p:cNvPr id="9" name="TextBox 8">
            <a:extLst>
              <a:ext uri="{FF2B5EF4-FFF2-40B4-BE49-F238E27FC236}">
                <a16:creationId xmlns:a16="http://schemas.microsoft.com/office/drawing/2014/main" id="{8AF6B77F-BD0A-6162-2CA3-053691B2E6C9}"/>
              </a:ext>
            </a:extLst>
          </p:cNvPr>
          <p:cNvSpPr txBox="1"/>
          <p:nvPr/>
        </p:nvSpPr>
        <p:spPr>
          <a:xfrm>
            <a:off x="4460593" y="1714702"/>
            <a:ext cx="3119686"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venir Next Condensed Medium" panose="020B0506020202020204" pitchFamily="34" charset="0"/>
              </a:rPr>
              <a:t>Not free</a:t>
            </a:r>
          </a:p>
          <a:p>
            <a:pPr marL="342900" indent="-342900">
              <a:buFont typeface="Arial" panose="020B0604020202020204" pitchFamily="34" charset="0"/>
              <a:buChar char="•"/>
            </a:pPr>
            <a:r>
              <a:rPr lang="en-US" sz="2400" dirty="0">
                <a:latin typeface="Avenir Next Condensed Medium" panose="020B0506020202020204" pitchFamily="34" charset="0"/>
              </a:rPr>
              <a:t>Not easy – requires teachers to change the way they teach</a:t>
            </a:r>
          </a:p>
          <a:p>
            <a:pPr marL="342900" indent="-342900">
              <a:buFont typeface="Arial" panose="020B0604020202020204" pitchFamily="34" charset="0"/>
              <a:buChar char="•"/>
            </a:pPr>
            <a:endParaRPr lang="en-US" sz="2400" dirty="0">
              <a:latin typeface="Avenir Next Condensed Medium" panose="020B0506020202020204" pitchFamily="34" charset="0"/>
            </a:endParaRPr>
          </a:p>
        </p:txBody>
      </p:sp>
      <p:sp>
        <p:nvSpPr>
          <p:cNvPr id="10" name="Rectangle 9">
            <a:extLst>
              <a:ext uri="{FF2B5EF4-FFF2-40B4-BE49-F238E27FC236}">
                <a16:creationId xmlns:a16="http://schemas.microsoft.com/office/drawing/2014/main" id="{19334300-F2D2-91C9-244F-D024F2A1785A}"/>
              </a:ext>
            </a:extLst>
          </p:cNvPr>
          <p:cNvSpPr/>
          <p:nvPr/>
        </p:nvSpPr>
        <p:spPr>
          <a:xfrm>
            <a:off x="455285" y="1401938"/>
            <a:ext cx="3507128" cy="4362502"/>
          </a:xfrm>
          <a:prstGeom prst="rect">
            <a:avLst/>
          </a:prstGeom>
          <a:solidFill>
            <a:srgbClr val="FDEF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a:extLst>
              <a:ext uri="{FF2B5EF4-FFF2-40B4-BE49-F238E27FC236}">
                <a16:creationId xmlns:a16="http://schemas.microsoft.com/office/drawing/2014/main" id="{A9D80256-37C0-7535-2F0A-7A9ADF16DA78}"/>
              </a:ext>
            </a:extLst>
          </p:cNvPr>
          <p:cNvSpPr/>
          <p:nvPr/>
        </p:nvSpPr>
        <p:spPr>
          <a:xfrm>
            <a:off x="455753" y="5443786"/>
            <a:ext cx="3507129" cy="1070817"/>
          </a:xfrm>
          <a:prstGeom prst="rect">
            <a:avLst/>
          </a:prstGeom>
          <a:solidFill>
            <a:srgbClr val="00A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TextBox 12">
            <a:extLst>
              <a:ext uri="{FF2B5EF4-FFF2-40B4-BE49-F238E27FC236}">
                <a16:creationId xmlns:a16="http://schemas.microsoft.com/office/drawing/2014/main" id="{4BDCBAF0-8632-57A2-522F-240995F1F8A2}"/>
              </a:ext>
            </a:extLst>
          </p:cNvPr>
          <p:cNvSpPr txBox="1"/>
          <p:nvPr/>
        </p:nvSpPr>
        <p:spPr>
          <a:xfrm>
            <a:off x="552119" y="5764440"/>
            <a:ext cx="3233199"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Avenir Next Condensed Medium" panose="020B0506020202020204" pitchFamily="34" charset="0"/>
              </a:rPr>
              <a:t>Free</a:t>
            </a:r>
          </a:p>
        </p:txBody>
      </p:sp>
      <p:sp>
        <p:nvSpPr>
          <p:cNvPr id="14" name="TextBox 13">
            <a:extLst>
              <a:ext uri="{FF2B5EF4-FFF2-40B4-BE49-F238E27FC236}">
                <a16:creationId xmlns:a16="http://schemas.microsoft.com/office/drawing/2014/main" id="{FCA473F4-523D-5473-3739-BB5D22DD2BDD}"/>
              </a:ext>
            </a:extLst>
          </p:cNvPr>
          <p:cNvSpPr txBox="1"/>
          <p:nvPr/>
        </p:nvSpPr>
        <p:spPr>
          <a:xfrm>
            <a:off x="552119" y="1714702"/>
            <a:ext cx="3233199"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venir Next Condensed Medium" panose="020B0506020202020204" pitchFamily="34" charset="0"/>
              </a:rPr>
              <a:t>Helps students cheat</a:t>
            </a:r>
          </a:p>
          <a:p>
            <a:pPr marL="342900" indent="-342900">
              <a:buFont typeface="Arial" panose="020B0604020202020204" pitchFamily="34" charset="0"/>
              <a:buChar char="•"/>
            </a:pPr>
            <a:r>
              <a:rPr lang="en-US" sz="2400" dirty="0">
                <a:latin typeface="Avenir Next Condensed Medium" panose="020B0506020202020204" pitchFamily="34" charset="0"/>
              </a:rPr>
              <a:t>Doesn’t know what’s going on in classroom</a:t>
            </a:r>
          </a:p>
          <a:p>
            <a:pPr marL="342900" indent="-342900">
              <a:buFont typeface="Arial" panose="020B0604020202020204" pitchFamily="34" charset="0"/>
              <a:buChar char="•"/>
            </a:pPr>
            <a:r>
              <a:rPr lang="en-US" sz="2400" dirty="0">
                <a:latin typeface="Avenir Next Condensed Medium" panose="020B0506020202020204" pitchFamily="34" charset="0"/>
              </a:rPr>
              <a:t>No communication with teachers to help them help their students</a:t>
            </a:r>
          </a:p>
        </p:txBody>
      </p:sp>
      <p:sp>
        <p:nvSpPr>
          <p:cNvPr id="23" name="TextBox 22">
            <a:extLst>
              <a:ext uri="{FF2B5EF4-FFF2-40B4-BE49-F238E27FC236}">
                <a16:creationId xmlns:a16="http://schemas.microsoft.com/office/drawing/2014/main" id="{B8A1C396-C5A5-A871-2E67-248568FAF418}"/>
              </a:ext>
            </a:extLst>
          </p:cNvPr>
          <p:cNvSpPr txBox="1"/>
          <p:nvPr/>
        </p:nvSpPr>
        <p:spPr>
          <a:xfrm>
            <a:off x="8337253" y="3632308"/>
            <a:ext cx="3233199"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Avenir Next Condensed Medium" panose="020B0506020202020204" pitchFamily="34" charset="0"/>
              </a:rPr>
              <a:t>Doesn’t help </a:t>
            </a:r>
            <a:br>
              <a:rPr lang="en-US" sz="2400" dirty="0">
                <a:solidFill>
                  <a:schemeClr val="bg1"/>
                </a:solidFill>
                <a:latin typeface="Avenir Next Condensed Medium" panose="020B0506020202020204" pitchFamily="34" charset="0"/>
              </a:rPr>
            </a:br>
            <a:r>
              <a:rPr lang="en-US" sz="2400" dirty="0">
                <a:solidFill>
                  <a:schemeClr val="bg1"/>
                </a:solidFill>
                <a:latin typeface="Avenir Next Condensed Medium" panose="020B0506020202020204" pitchFamily="34" charset="0"/>
              </a:rPr>
              <a:t>students cheat</a:t>
            </a:r>
          </a:p>
          <a:p>
            <a:pPr marL="342900" indent="-342900">
              <a:buFont typeface="Arial" panose="020B0604020202020204" pitchFamily="34" charset="0"/>
              <a:buChar char="•"/>
            </a:pPr>
            <a:r>
              <a:rPr lang="en-US" sz="2400" dirty="0">
                <a:solidFill>
                  <a:schemeClr val="bg1"/>
                </a:solidFill>
                <a:latin typeface="Avenir Next Condensed Medium" panose="020B0506020202020204" pitchFamily="34" charset="0"/>
              </a:rPr>
              <a:t>Knows what’s going </a:t>
            </a:r>
            <a:br>
              <a:rPr lang="en-US" sz="2400" dirty="0">
                <a:solidFill>
                  <a:schemeClr val="bg1"/>
                </a:solidFill>
                <a:latin typeface="Avenir Next Condensed Medium" panose="020B0506020202020204" pitchFamily="34" charset="0"/>
              </a:rPr>
            </a:br>
            <a:r>
              <a:rPr lang="en-US" sz="2400" dirty="0">
                <a:solidFill>
                  <a:schemeClr val="bg1"/>
                </a:solidFill>
                <a:latin typeface="Avenir Next Condensed Medium" panose="020B0506020202020204" pitchFamily="34" charset="0"/>
              </a:rPr>
              <a:t>on in the classroom</a:t>
            </a:r>
          </a:p>
          <a:p>
            <a:pPr marL="342900" indent="-342900">
              <a:buFont typeface="Arial" panose="020B0604020202020204" pitchFamily="34" charset="0"/>
              <a:buChar char="•"/>
            </a:pPr>
            <a:r>
              <a:rPr lang="en-US" sz="2400" dirty="0">
                <a:solidFill>
                  <a:schemeClr val="bg1"/>
                </a:solidFill>
                <a:latin typeface="Avenir Next Condensed Medium" panose="020B0506020202020204" pitchFamily="34" charset="0"/>
              </a:rPr>
              <a:t>Communicates with teachers to help them help their students</a:t>
            </a:r>
          </a:p>
        </p:txBody>
      </p:sp>
      <p:sp>
        <p:nvSpPr>
          <p:cNvPr id="22" name="TextBox 21">
            <a:extLst>
              <a:ext uri="{FF2B5EF4-FFF2-40B4-BE49-F238E27FC236}">
                <a16:creationId xmlns:a16="http://schemas.microsoft.com/office/drawing/2014/main" id="{C7B9504B-C429-21E1-795B-60AB5FDD93D3}"/>
              </a:ext>
            </a:extLst>
          </p:cNvPr>
          <p:cNvSpPr txBox="1"/>
          <p:nvPr/>
        </p:nvSpPr>
        <p:spPr>
          <a:xfrm>
            <a:off x="4337716" y="1036471"/>
            <a:ext cx="3507129" cy="338554"/>
          </a:xfrm>
          <a:prstGeom prst="rect">
            <a:avLst/>
          </a:prstGeom>
          <a:noFill/>
        </p:spPr>
        <p:txBody>
          <a:bodyPr wrap="square" rtlCol="0">
            <a:spAutoFit/>
          </a:bodyPr>
          <a:lstStyle/>
          <a:p>
            <a:pPr algn="ctr"/>
            <a:r>
              <a:rPr lang="en-US" sz="1600" dirty="0"/>
              <a:t>(only direct competitor)</a:t>
            </a:r>
          </a:p>
        </p:txBody>
      </p:sp>
    </p:spTree>
    <p:extLst>
      <p:ext uri="{BB962C8B-B14F-4D97-AF65-F5344CB8AC3E}">
        <p14:creationId xmlns:p14="http://schemas.microsoft.com/office/powerpoint/2010/main" val="14066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A5BB5-C7E2-6858-10D1-B00822D4DCE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9764E0C5-D8B5-4B5C-CEEF-1ACDFF573939}"/>
              </a:ext>
            </a:extLst>
          </p:cNvPr>
          <p:cNvSpPr/>
          <p:nvPr/>
        </p:nvSpPr>
        <p:spPr>
          <a:xfrm>
            <a:off x="1097690" y="1697252"/>
            <a:ext cx="9996616" cy="44526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DDBDFF2-B239-B184-F468-E161585369CE}"/>
              </a:ext>
            </a:extLst>
          </p:cNvPr>
          <p:cNvSpPr/>
          <p:nvPr/>
        </p:nvSpPr>
        <p:spPr>
          <a:xfrm>
            <a:off x="7399280" y="2572368"/>
            <a:ext cx="2969516" cy="338554"/>
          </a:xfrm>
          <a:prstGeom prst="rect">
            <a:avLst/>
          </a:prstGeom>
          <a:solidFill>
            <a:srgbClr val="0281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63A683B-6B5E-3BC3-0AD7-A1E0C2C23A06}"/>
              </a:ext>
            </a:extLst>
          </p:cNvPr>
          <p:cNvSpPr txBox="1"/>
          <p:nvPr/>
        </p:nvSpPr>
        <p:spPr>
          <a:xfrm>
            <a:off x="43246" y="477420"/>
            <a:ext cx="12105503" cy="769441"/>
          </a:xfrm>
          <a:prstGeom prst="rect">
            <a:avLst/>
          </a:prstGeom>
          <a:noFill/>
        </p:spPr>
        <p:txBody>
          <a:bodyPr wrap="square" rtlCol="0">
            <a:spAutoFit/>
          </a:bodyPr>
          <a:lstStyle/>
          <a:p>
            <a:pPr algn="ctr"/>
            <a:r>
              <a:rPr lang="en-US" sz="4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Zeno </a:t>
            </a:r>
            <a:r>
              <a:rPr lang="en-US" sz="4400" b="1" dirty="0">
                <a:solidFill>
                  <a:srgbClr val="FFFF00"/>
                </a:solidFill>
                <a:latin typeface="Helvetica Neue" panose="02000503000000020004" pitchFamily="2" charset="0"/>
                <a:ea typeface="Helvetica Neue" panose="02000503000000020004" pitchFamily="2" charset="0"/>
                <a:cs typeface="Helvetica Neue" panose="02000503000000020004" pitchFamily="2" charset="0"/>
              </a:rPr>
              <a:t>timeline</a:t>
            </a:r>
          </a:p>
        </p:txBody>
      </p:sp>
      <p:sp>
        <p:nvSpPr>
          <p:cNvPr id="32" name="Rectangle 31">
            <a:extLst>
              <a:ext uri="{FF2B5EF4-FFF2-40B4-BE49-F238E27FC236}">
                <a16:creationId xmlns:a16="http://schemas.microsoft.com/office/drawing/2014/main" id="{6CCD7DF6-3ADD-15AF-5FB7-AA18547B2508}"/>
              </a:ext>
            </a:extLst>
          </p:cNvPr>
          <p:cNvSpPr/>
          <p:nvPr/>
        </p:nvSpPr>
        <p:spPr>
          <a:xfrm>
            <a:off x="1797804" y="2572368"/>
            <a:ext cx="3421896" cy="338554"/>
          </a:xfrm>
          <a:prstGeom prst="rect">
            <a:avLst/>
          </a:prstGeom>
          <a:solidFill>
            <a:srgbClr val="FDEF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1C4CDDD-B2F5-F9AA-9CE7-EA1B661C3820}"/>
              </a:ext>
            </a:extLst>
          </p:cNvPr>
          <p:cNvSpPr/>
          <p:nvPr/>
        </p:nvSpPr>
        <p:spPr>
          <a:xfrm>
            <a:off x="5235954" y="2572368"/>
            <a:ext cx="2163326" cy="338554"/>
          </a:xfrm>
          <a:prstGeom prst="rect">
            <a:avLst/>
          </a:prstGeom>
          <a:solidFill>
            <a:srgbClr val="F993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F7CE94A-0DC9-3AC3-C881-1800278CD1BF}"/>
              </a:ext>
            </a:extLst>
          </p:cNvPr>
          <p:cNvSpPr txBox="1"/>
          <p:nvPr/>
        </p:nvSpPr>
        <p:spPr>
          <a:xfrm>
            <a:off x="1810504" y="3049391"/>
            <a:ext cx="320383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Build v1 Zeno</a:t>
            </a:r>
          </a:p>
          <a:p>
            <a:pPr marL="285750" indent="-285750">
              <a:buFont typeface="Arial" panose="020B0604020202020204" pitchFamily="34" charset="0"/>
              <a:buChar char="•"/>
            </a:pPr>
            <a:r>
              <a:rPr lang="en-US" sz="1600" dirty="0"/>
              <a:t>Identify three classrooms for summer school testing</a:t>
            </a:r>
          </a:p>
          <a:p>
            <a:pPr marL="285750" indent="-285750">
              <a:buFont typeface="Arial" panose="020B0604020202020204" pitchFamily="34" charset="0"/>
              <a:buChar char="•"/>
            </a:pPr>
            <a:r>
              <a:rPr lang="en-US" sz="1600" dirty="0"/>
              <a:t>Create non-profit and recruit first board members</a:t>
            </a:r>
          </a:p>
        </p:txBody>
      </p:sp>
      <p:sp>
        <p:nvSpPr>
          <p:cNvPr id="25" name="TextBox 24">
            <a:extLst>
              <a:ext uri="{FF2B5EF4-FFF2-40B4-BE49-F238E27FC236}">
                <a16:creationId xmlns:a16="http://schemas.microsoft.com/office/drawing/2014/main" id="{E00CF3E8-98A9-EDA7-E103-7E1702093066}"/>
              </a:ext>
            </a:extLst>
          </p:cNvPr>
          <p:cNvSpPr txBox="1"/>
          <p:nvPr/>
        </p:nvSpPr>
        <p:spPr>
          <a:xfrm>
            <a:off x="1823204" y="2572368"/>
            <a:ext cx="8570992" cy="338554"/>
          </a:xfrm>
          <a:prstGeom prst="rect">
            <a:avLst/>
          </a:prstGeom>
          <a:noFill/>
          <a:ln>
            <a:noFill/>
          </a:ln>
        </p:spPr>
        <p:txBody>
          <a:bodyPr wrap="square" rtlCol="0">
            <a:spAutoFit/>
          </a:bodyPr>
          <a:lstStyle/>
          <a:p>
            <a:r>
              <a:rPr lang="en-US" sz="1600" dirty="0"/>
              <a:t>Jan         Feb          Mar          Apr          May         Jun          Jul          Aug          Sep         Oct          Nov        Dec</a:t>
            </a:r>
          </a:p>
        </p:txBody>
      </p:sp>
      <p:sp>
        <p:nvSpPr>
          <p:cNvPr id="26" name="TextBox 25">
            <a:extLst>
              <a:ext uri="{FF2B5EF4-FFF2-40B4-BE49-F238E27FC236}">
                <a16:creationId xmlns:a16="http://schemas.microsoft.com/office/drawing/2014/main" id="{5400B412-1FD7-BBE2-1971-E1973E5FD050}"/>
              </a:ext>
            </a:extLst>
          </p:cNvPr>
          <p:cNvSpPr txBox="1"/>
          <p:nvPr/>
        </p:nvSpPr>
        <p:spPr>
          <a:xfrm>
            <a:off x="5014334" y="1871648"/>
            <a:ext cx="2163326" cy="400110"/>
          </a:xfrm>
          <a:prstGeom prst="rect">
            <a:avLst/>
          </a:prstGeom>
          <a:noFill/>
        </p:spPr>
        <p:txBody>
          <a:bodyPr wrap="square" rtlCol="0">
            <a:spAutoFit/>
          </a:bodyPr>
          <a:lstStyle/>
          <a:p>
            <a:pPr algn="ctr"/>
            <a:r>
              <a:rPr lang="en-US" sz="2000" b="1" dirty="0"/>
              <a:t>2025</a:t>
            </a:r>
            <a:endParaRPr lang="en-US" b="1" dirty="0"/>
          </a:p>
        </p:txBody>
      </p:sp>
      <p:sp>
        <p:nvSpPr>
          <p:cNvPr id="30" name="TextBox 29">
            <a:extLst>
              <a:ext uri="{FF2B5EF4-FFF2-40B4-BE49-F238E27FC236}">
                <a16:creationId xmlns:a16="http://schemas.microsoft.com/office/drawing/2014/main" id="{A09531C6-1450-189E-D2BC-B2396B3F4472}"/>
              </a:ext>
            </a:extLst>
          </p:cNvPr>
          <p:cNvSpPr txBox="1"/>
          <p:nvPr/>
        </p:nvSpPr>
        <p:spPr>
          <a:xfrm>
            <a:off x="5143500" y="3049391"/>
            <a:ext cx="2407176"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Test Zeno in summer school classes</a:t>
            </a:r>
          </a:p>
          <a:p>
            <a:pPr marL="285750" indent="-285750">
              <a:buFont typeface="Arial" panose="020B0604020202020204" pitchFamily="34" charset="0"/>
              <a:buChar char="•"/>
            </a:pPr>
            <a:r>
              <a:rPr lang="en-US" sz="1600" dirty="0"/>
              <a:t>Collect feedback from students and teachers</a:t>
            </a:r>
          </a:p>
          <a:p>
            <a:pPr marL="285750" indent="-285750">
              <a:buFont typeface="Arial" panose="020B0604020202020204" pitchFamily="34" charset="0"/>
              <a:buChar char="•"/>
            </a:pPr>
            <a:r>
              <a:rPr lang="en-US" sz="1600" dirty="0"/>
              <a:t>Build v2 Zeno based on feedback</a:t>
            </a:r>
          </a:p>
          <a:p>
            <a:pPr marL="285750" indent="-285750">
              <a:buFont typeface="Arial" panose="020B0604020202020204" pitchFamily="34" charset="0"/>
              <a:buChar char="•"/>
            </a:pPr>
            <a:r>
              <a:rPr lang="en-US" sz="1600" dirty="0"/>
              <a:t>Identify schools for launch </a:t>
            </a:r>
          </a:p>
        </p:txBody>
      </p:sp>
      <p:sp>
        <p:nvSpPr>
          <p:cNvPr id="31" name="TextBox 30">
            <a:extLst>
              <a:ext uri="{FF2B5EF4-FFF2-40B4-BE49-F238E27FC236}">
                <a16:creationId xmlns:a16="http://schemas.microsoft.com/office/drawing/2014/main" id="{B30B1967-3936-73F8-70DD-8404918A43B7}"/>
              </a:ext>
            </a:extLst>
          </p:cNvPr>
          <p:cNvSpPr txBox="1"/>
          <p:nvPr/>
        </p:nvSpPr>
        <p:spPr>
          <a:xfrm>
            <a:off x="7588917" y="3049469"/>
            <a:ext cx="2688954"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Launch Zeno for one subject at one grade level in multiple schools</a:t>
            </a:r>
          </a:p>
          <a:p>
            <a:pPr marL="285750" indent="-285750">
              <a:buFont typeface="Arial" panose="020B0604020202020204" pitchFamily="34" charset="0"/>
              <a:buChar char="•"/>
            </a:pPr>
            <a:r>
              <a:rPr lang="en-US" sz="1600" dirty="0"/>
              <a:t>Collect feedback</a:t>
            </a:r>
          </a:p>
          <a:p>
            <a:pPr marL="285750" indent="-285750">
              <a:buFont typeface="Arial" panose="020B0604020202020204" pitchFamily="34" charset="0"/>
              <a:buChar char="•"/>
            </a:pPr>
            <a:r>
              <a:rPr lang="en-US" sz="1600" dirty="0"/>
              <a:t>Expand Zeno capabilities to additional subjects and grade levels</a:t>
            </a:r>
          </a:p>
        </p:txBody>
      </p:sp>
      <p:sp>
        <p:nvSpPr>
          <p:cNvPr id="41" name="TextBox 40">
            <a:extLst>
              <a:ext uri="{FF2B5EF4-FFF2-40B4-BE49-F238E27FC236}">
                <a16:creationId xmlns:a16="http://schemas.microsoft.com/office/drawing/2014/main" id="{BEBA0C75-6D12-2D50-AADA-8B0BFE48BEC7}"/>
              </a:ext>
            </a:extLst>
          </p:cNvPr>
          <p:cNvSpPr txBox="1"/>
          <p:nvPr/>
        </p:nvSpPr>
        <p:spPr>
          <a:xfrm>
            <a:off x="2414673" y="4751874"/>
            <a:ext cx="1776163" cy="923330"/>
          </a:xfrm>
          <a:prstGeom prst="rect">
            <a:avLst/>
          </a:prstGeom>
          <a:noFill/>
        </p:spPr>
        <p:txBody>
          <a:bodyPr wrap="square" rtlCol="0">
            <a:spAutoFit/>
          </a:bodyPr>
          <a:lstStyle/>
          <a:p>
            <a:r>
              <a:rPr lang="en-US" b="1" dirty="0">
                <a:solidFill>
                  <a:srgbClr val="1600FF"/>
                </a:solidFill>
              </a:rPr>
              <a:t>Raising $200K to fund Phase I activities</a:t>
            </a:r>
          </a:p>
        </p:txBody>
      </p:sp>
      <p:sp>
        <p:nvSpPr>
          <p:cNvPr id="42" name="Freeform 41">
            <a:extLst>
              <a:ext uri="{FF2B5EF4-FFF2-40B4-BE49-F238E27FC236}">
                <a16:creationId xmlns:a16="http://schemas.microsoft.com/office/drawing/2014/main" id="{79BD4606-D610-CF17-F962-6F414BEA85AC}"/>
              </a:ext>
            </a:extLst>
          </p:cNvPr>
          <p:cNvSpPr/>
          <p:nvPr/>
        </p:nvSpPr>
        <p:spPr>
          <a:xfrm>
            <a:off x="2210390" y="4372830"/>
            <a:ext cx="279400" cy="492521"/>
          </a:xfrm>
          <a:custGeom>
            <a:avLst/>
            <a:gdLst>
              <a:gd name="connsiteX0" fmla="*/ 179316 w 268216"/>
              <a:gd name="connsiteY0" fmla="*/ 381000 h 381000"/>
              <a:gd name="connsiteX1" fmla="*/ 1516 w 268216"/>
              <a:gd name="connsiteY1" fmla="*/ 215900 h 381000"/>
              <a:gd name="connsiteX2" fmla="*/ 268216 w 268216"/>
              <a:gd name="connsiteY2" fmla="*/ 0 h 381000"/>
            </a:gdLst>
            <a:ahLst/>
            <a:cxnLst>
              <a:cxn ang="0">
                <a:pos x="connsiteX0" y="connsiteY0"/>
              </a:cxn>
              <a:cxn ang="0">
                <a:pos x="connsiteX1" y="connsiteY1"/>
              </a:cxn>
              <a:cxn ang="0">
                <a:pos x="connsiteX2" y="connsiteY2"/>
              </a:cxn>
            </a:cxnLst>
            <a:rect l="l" t="t" r="r" b="b"/>
            <a:pathLst>
              <a:path w="268216" h="381000">
                <a:moveTo>
                  <a:pt x="179316" y="381000"/>
                </a:moveTo>
                <a:cubicBezTo>
                  <a:pt x="83007" y="330200"/>
                  <a:pt x="-13301" y="279400"/>
                  <a:pt x="1516" y="215900"/>
                </a:cubicBezTo>
                <a:cubicBezTo>
                  <a:pt x="16333" y="152400"/>
                  <a:pt x="142274" y="76200"/>
                  <a:pt x="268216" y="0"/>
                </a:cubicBezTo>
              </a:path>
            </a:pathLst>
          </a:custGeom>
          <a:noFill/>
          <a:ln w="28575">
            <a:solidFill>
              <a:srgbClr val="1600FF"/>
            </a:solidFill>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3907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A53D1-01B6-B190-8C94-21FE6FEDB102}"/>
            </a:ext>
          </a:extLst>
        </p:cNvPr>
        <p:cNvGrpSpPr/>
        <p:nvPr/>
      </p:nvGrpSpPr>
      <p:grpSpPr>
        <a:xfrm>
          <a:off x="0" y="0"/>
          <a:ext cx="0" cy="0"/>
          <a:chOff x="0" y="0"/>
          <a:chExt cx="0" cy="0"/>
        </a:xfrm>
      </p:grpSpPr>
      <p:pic>
        <p:nvPicPr>
          <p:cNvPr id="1028" name="Picture 4" descr="1,911 Sad Student In Classroom Stock Photos, High-Res Pictures, and Images  - Getty Images">
            <a:extLst>
              <a:ext uri="{FF2B5EF4-FFF2-40B4-BE49-F238E27FC236}">
                <a16:creationId xmlns:a16="http://schemas.microsoft.com/office/drawing/2014/main" id="{38446985-B6DC-FB5B-9395-A29E6EB93D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22" b="882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E5C79EB-FF36-963B-9BEC-3EAF62A31861}"/>
              </a:ext>
            </a:extLst>
          </p:cNvPr>
          <p:cNvPicPr>
            <a:picLocks noChangeAspect="1"/>
          </p:cNvPicPr>
          <p:nvPr/>
        </p:nvPicPr>
        <p:blipFill>
          <a:blip r:embed="rId3"/>
          <a:stretch>
            <a:fillRect/>
          </a:stretch>
        </p:blipFill>
        <p:spPr>
          <a:xfrm>
            <a:off x="6288913" y="0"/>
            <a:ext cx="5903087" cy="6858000"/>
          </a:xfrm>
          <a:prstGeom prst="rect">
            <a:avLst/>
          </a:prstGeom>
          <a:effectLst>
            <a:softEdge rad="0"/>
          </a:effectLst>
        </p:spPr>
      </p:pic>
      <p:sp>
        <p:nvSpPr>
          <p:cNvPr id="4" name="Rectangle 3">
            <a:extLst>
              <a:ext uri="{FF2B5EF4-FFF2-40B4-BE49-F238E27FC236}">
                <a16:creationId xmlns:a16="http://schemas.microsoft.com/office/drawing/2014/main" id="{355615D4-3FA4-4432-C5E9-5A510C80E152}"/>
              </a:ext>
            </a:extLst>
          </p:cNvPr>
          <p:cNvSpPr/>
          <p:nvPr/>
        </p:nvSpPr>
        <p:spPr>
          <a:xfrm>
            <a:off x="6288913" y="0"/>
            <a:ext cx="5903087" cy="6858000"/>
          </a:xfrm>
          <a:prstGeom prst="rect">
            <a:avLst/>
          </a:prstGeom>
          <a:solidFill>
            <a:schemeClr val="tx1">
              <a:alpha val="4749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2DF0E7C-9C79-47DA-572D-BAB8CE7228BC}"/>
              </a:ext>
            </a:extLst>
          </p:cNvPr>
          <p:cNvSpPr txBox="1"/>
          <p:nvPr/>
        </p:nvSpPr>
        <p:spPr>
          <a:xfrm>
            <a:off x="6795298" y="1631512"/>
            <a:ext cx="5219224" cy="3785652"/>
          </a:xfrm>
          <a:prstGeom prst="rect">
            <a:avLst/>
          </a:prstGeom>
          <a:noFill/>
        </p:spPr>
        <p:txBody>
          <a:bodyPr wrap="square" rtlCol="0">
            <a:spAutoFit/>
          </a:bodyPr>
          <a:lstStyle/>
          <a:p>
            <a:r>
              <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Millions of children are struggling in school and need Zeno’s help.</a:t>
            </a:r>
          </a:p>
          <a:p>
            <a:endPar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4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We need yours.</a:t>
            </a:r>
          </a:p>
        </p:txBody>
      </p:sp>
    </p:spTree>
    <p:extLst>
      <p:ext uri="{BB962C8B-B14F-4D97-AF65-F5344CB8AC3E}">
        <p14:creationId xmlns:p14="http://schemas.microsoft.com/office/powerpoint/2010/main" val="3471688829"/>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0E2841"/>
      </a:dk2>
      <a:lt2>
        <a:srgbClr val="E8E8E8"/>
      </a:lt2>
      <a:accent1>
        <a:srgbClr val="1600FF"/>
      </a:accent1>
      <a:accent2>
        <a:srgbClr val="D47D1B"/>
      </a:accent2>
      <a:accent3>
        <a:srgbClr val="018003"/>
      </a:accent3>
      <a:accent4>
        <a:srgbClr val="FCEE1E"/>
      </a:accent4>
      <a:accent5>
        <a:srgbClr val="93268E"/>
      </a:accent5>
      <a:accent6>
        <a:srgbClr val="EF0101"/>
      </a:accent6>
      <a:hlink>
        <a:srgbClr val="41200A"/>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16138</TotalTime>
  <Words>1444</Words>
  <Application>Microsoft Macintosh PowerPoint</Application>
  <PresentationFormat>Widescreen</PresentationFormat>
  <Paragraphs>147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Aptos Display</vt:lpstr>
      <vt:lpstr>Arial</vt:lpstr>
      <vt:lpstr>Avenir Next Condensed</vt:lpstr>
      <vt:lpstr>Avenir Next Condensed Medium</vt:lpstr>
      <vt:lpstr>halyard-display</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Hayes</dc:creator>
  <cp:lastModifiedBy>Priscilla Clark</cp:lastModifiedBy>
  <cp:revision>78</cp:revision>
  <dcterms:created xsi:type="dcterms:W3CDTF">2024-09-01T09:47:24Z</dcterms:created>
  <dcterms:modified xsi:type="dcterms:W3CDTF">2025-01-16T19:09:19Z</dcterms:modified>
</cp:coreProperties>
</file>