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Bebas Neue"/>
      <p:regular r:id="rId56"/>
    </p:embeddedFont>
    <p:embeddedFont>
      <p:font typeface="Open Sans SemiBold"/>
      <p:regular r:id="rId57"/>
      <p:bold r:id="rId58"/>
      <p:italic r:id="rId59"/>
      <p:boldItalic r:id="rId60"/>
    </p:embeddedFont>
    <p:embeddedFont>
      <p:font typeface="Archivo"/>
      <p:regular r:id="rId61"/>
      <p:bold r:id="rId62"/>
      <p:italic r:id="rId63"/>
      <p:boldItalic r:id="rId64"/>
    </p:embeddedFont>
    <p:embeddedFont>
      <p:font typeface="Archivo Black"/>
      <p:bold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Priscilla Aparecida Matias de Souz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0589F7-4F30-4869-AA5E-421C01A04312}">
  <a:tblStyle styleId="{600589F7-4F30-4869-AA5E-421C01A043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68A2D7-D618-44D8-BFC6-438ED8EB2A2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chivo-bold.fntdata"/><Relationship Id="rId61" Type="http://schemas.openxmlformats.org/officeDocument/2006/relationships/font" Target="fonts/Archivo-regular.fntdata"/><Relationship Id="rId20" Type="http://schemas.openxmlformats.org/officeDocument/2006/relationships/slide" Target="slides/slide14.xml"/><Relationship Id="rId64" Type="http://schemas.openxmlformats.org/officeDocument/2006/relationships/font" Target="fonts/Archivo-boldItalic.fntdata"/><Relationship Id="rId63" Type="http://schemas.openxmlformats.org/officeDocument/2006/relationships/font" Target="fonts/Archivo-italic.fntdata"/><Relationship Id="rId22" Type="http://schemas.openxmlformats.org/officeDocument/2006/relationships/slide" Target="slides/slide16.xml"/><Relationship Id="rId66" Type="http://schemas.openxmlformats.org/officeDocument/2006/relationships/font" Target="fonts/ArchivoBlack-boldItalic.fntdata"/><Relationship Id="rId21" Type="http://schemas.openxmlformats.org/officeDocument/2006/relationships/slide" Target="slides/slide15.xml"/><Relationship Id="rId65" Type="http://schemas.openxmlformats.org/officeDocument/2006/relationships/font" Target="fonts/ArchivoBlack-bold.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font" Target="fonts/OpenSansSemiBold-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penSansSemiBold-regular.fntdata"/><Relationship Id="rId12" Type="http://schemas.openxmlformats.org/officeDocument/2006/relationships/slide" Target="slides/slide6.xml"/><Relationship Id="rId56" Type="http://schemas.openxmlformats.org/officeDocument/2006/relationships/font" Target="fonts/BebasNeue-regular.fntdata"/><Relationship Id="rId15" Type="http://schemas.openxmlformats.org/officeDocument/2006/relationships/slide" Target="slides/slide9.xml"/><Relationship Id="rId59" Type="http://schemas.openxmlformats.org/officeDocument/2006/relationships/font" Target="fonts/OpenSansSemiBold-italic.fntdata"/><Relationship Id="rId14" Type="http://schemas.openxmlformats.org/officeDocument/2006/relationships/slide" Target="slides/slide8.xml"/><Relationship Id="rId58" Type="http://schemas.openxmlformats.org/officeDocument/2006/relationships/font" Target="fonts/OpenSans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4T12:30:30.131">
    <p:pos x="6000" y="0"/>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92df8a3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92df8a3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67608c1a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67608c1a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b9d306e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b9d306e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bddb949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bddb949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bddb949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bddb949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b9d306e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b9d306e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67608c1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67608c1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b9d306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b9d306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b9d306e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b9d306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d73744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d73744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d737449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d737449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67608c1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67608c1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d737449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d737449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7d737449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7d737449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d737449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d737449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7d737449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7d737449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d7374497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d7374497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d737449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d737449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d737449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d737449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d7374497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d7374497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d7374497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d7374497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d7374497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d7374497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d7374497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d7374497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d7374497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d7374497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d7374497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d7374497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d7374497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d7374497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7d7374497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7d7374497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7d7374497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7d7374497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7d7374497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7d7374497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7d7374497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7d7374497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7d7374497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7d7374497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7d7374497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7d7374497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67608c1a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767608c1a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767608c1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767608c1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1513a14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1513a14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767608c1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767608c1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1513a14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1513a14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767608c1a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767608c1a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b9d306e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2b9d306e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67608c1a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767608c1a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7d942e4b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7d942e4b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767608c1a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767608c1a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7d942e4bb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7d942e4bb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67608c1a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67608c1a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67608c1a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67608c1a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67608c1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67608c1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b9d306e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b9d306e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bddb949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bddb949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78000"/>
          </a:blip>
          <a:srcRect b="19" l="0" r="0" t="29"/>
          <a:stretch/>
        </p:blipFill>
        <p:spPr>
          <a:xfrm>
            <a:off x="-27" y="1339"/>
            <a:ext cx="9144000" cy="5140822"/>
          </a:xfrm>
          <a:prstGeom prst="rect">
            <a:avLst/>
          </a:prstGeom>
          <a:noFill/>
          <a:ln>
            <a:noFill/>
          </a:ln>
        </p:spPr>
      </p:pic>
      <p:sp>
        <p:nvSpPr>
          <p:cNvPr id="10" name="Google Shape;10;p2"/>
          <p:cNvSpPr txBox="1"/>
          <p:nvPr>
            <p:ph type="ctrTitle"/>
          </p:nvPr>
        </p:nvSpPr>
        <p:spPr>
          <a:xfrm>
            <a:off x="713256" y="870351"/>
            <a:ext cx="6979500" cy="16641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5200">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713225" y="2562500"/>
            <a:ext cx="4473000" cy="60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b="1" sz="3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subTitle"/>
          </p:nvPr>
        </p:nvSpPr>
        <p:spPr>
          <a:xfrm>
            <a:off x="713225" y="3753188"/>
            <a:ext cx="4473000" cy="40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200"/>
              <a:buNone/>
              <a:defRPr sz="18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mt="78000"/>
          </a:blip>
          <a:srcRect b="19" l="0" r="0" t="29"/>
          <a:stretch/>
        </p:blipFill>
        <p:spPr>
          <a:xfrm>
            <a:off x="-27" y="1339"/>
            <a:ext cx="9144000" cy="5140822"/>
          </a:xfrm>
          <a:prstGeom prst="rect">
            <a:avLst/>
          </a:prstGeom>
          <a:noFill/>
          <a:ln>
            <a:noFill/>
          </a:ln>
        </p:spPr>
      </p:pic>
      <p:sp>
        <p:nvSpPr>
          <p:cNvPr id="50" name="Google Shape;50;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_1">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mt="72000"/>
          </a:blip>
          <a:srcRect b="0" l="0" r="0" t="0"/>
          <a:stretch/>
        </p:blipFill>
        <p:spPr>
          <a:xfrm>
            <a:off x="-27" y="1339"/>
            <a:ext cx="9143998" cy="5140822"/>
          </a:xfrm>
          <a:prstGeom prst="rect">
            <a:avLst/>
          </a:prstGeom>
          <a:noFill/>
          <a:ln>
            <a:noFill/>
          </a:ln>
        </p:spPr>
      </p:pic>
      <p:sp>
        <p:nvSpPr>
          <p:cNvPr id="55" name="Google Shape;55;p13"/>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13"/>
          <p:cNvSpPr txBox="1"/>
          <p:nvPr>
            <p:ph idx="2" type="title"/>
          </p:nvPr>
        </p:nvSpPr>
        <p:spPr>
          <a:xfrm>
            <a:off x="716638" y="2324688"/>
            <a:ext cx="2292600" cy="699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sz="2200">
                <a:solidFill>
                  <a:schemeClr val="lt2"/>
                </a:solidFill>
                <a:latin typeface="Open Sans SemiBold"/>
                <a:ea typeface="Open Sans SemiBold"/>
                <a:cs typeface="Open Sans SemiBold"/>
                <a:sym typeface="Open Sans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 name="Google Shape;57;p13"/>
          <p:cNvSpPr txBox="1"/>
          <p:nvPr>
            <p:ph idx="1" type="subTitle"/>
          </p:nvPr>
        </p:nvSpPr>
        <p:spPr>
          <a:xfrm>
            <a:off x="716638" y="3029901"/>
            <a:ext cx="22926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solidFill>
                  <a:schemeClr val="lt2"/>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8" name="Google Shape;58;p13"/>
          <p:cNvSpPr txBox="1"/>
          <p:nvPr>
            <p:ph hasCustomPrompt="1" idx="3" type="title"/>
          </p:nvPr>
        </p:nvSpPr>
        <p:spPr>
          <a:xfrm>
            <a:off x="716638" y="1641687"/>
            <a:ext cx="1240500" cy="699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title"/>
          </p:nvPr>
        </p:nvSpPr>
        <p:spPr>
          <a:xfrm>
            <a:off x="3425700" y="2324688"/>
            <a:ext cx="2292600" cy="699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sz="2200">
                <a:solidFill>
                  <a:schemeClr val="lt2"/>
                </a:solidFill>
                <a:latin typeface="Open Sans SemiBold"/>
                <a:ea typeface="Open Sans SemiBold"/>
                <a:cs typeface="Open Sans SemiBold"/>
                <a:sym typeface="Open Sans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0" name="Google Shape;60;p13"/>
          <p:cNvSpPr txBox="1"/>
          <p:nvPr>
            <p:ph idx="5" type="subTitle"/>
          </p:nvPr>
        </p:nvSpPr>
        <p:spPr>
          <a:xfrm>
            <a:off x="3425700" y="3029901"/>
            <a:ext cx="22926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solidFill>
                  <a:schemeClr val="lt2"/>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1" name="Google Shape;61;p13"/>
          <p:cNvSpPr txBox="1"/>
          <p:nvPr>
            <p:ph hasCustomPrompt="1" idx="6" type="title"/>
          </p:nvPr>
        </p:nvSpPr>
        <p:spPr>
          <a:xfrm>
            <a:off x="3425700" y="1641687"/>
            <a:ext cx="1240500" cy="699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7" type="title"/>
          </p:nvPr>
        </p:nvSpPr>
        <p:spPr>
          <a:xfrm>
            <a:off x="6134763" y="2324688"/>
            <a:ext cx="2292600" cy="699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0" sz="2200">
                <a:solidFill>
                  <a:schemeClr val="lt2"/>
                </a:solidFill>
                <a:latin typeface="Open Sans SemiBold"/>
                <a:ea typeface="Open Sans SemiBold"/>
                <a:cs typeface="Open Sans SemiBold"/>
                <a:sym typeface="Open Sans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3" name="Google Shape;63;p13"/>
          <p:cNvSpPr txBox="1"/>
          <p:nvPr>
            <p:ph idx="8" type="subTitle"/>
          </p:nvPr>
        </p:nvSpPr>
        <p:spPr>
          <a:xfrm>
            <a:off x="6134763" y="3029900"/>
            <a:ext cx="2292600" cy="6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solidFill>
                  <a:schemeClr val="lt2"/>
                </a:solidFill>
              </a:defRPr>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4" name="Google Shape;64;p13"/>
          <p:cNvSpPr txBox="1"/>
          <p:nvPr>
            <p:ph hasCustomPrompt="1" idx="9" type="title"/>
          </p:nvPr>
        </p:nvSpPr>
        <p:spPr>
          <a:xfrm>
            <a:off x="6134763" y="1641687"/>
            <a:ext cx="1240500" cy="699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4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2">
            <a:alphaModFix amt="72000"/>
          </a:blip>
          <a:srcRect b="0" l="0" r="0" t="0"/>
          <a:stretch/>
        </p:blipFill>
        <p:spPr>
          <a:xfrm flipH="1">
            <a:off x="-27" y="1339"/>
            <a:ext cx="9143998" cy="5140822"/>
          </a:xfrm>
          <a:prstGeom prst="rect">
            <a:avLst/>
          </a:prstGeom>
          <a:noFill/>
          <a:ln>
            <a:noFill/>
          </a:ln>
        </p:spPr>
      </p:pic>
      <p:sp>
        <p:nvSpPr>
          <p:cNvPr id="67" name="Google Shape;67;p14"/>
          <p:cNvSpPr txBox="1"/>
          <p:nvPr>
            <p:ph type="title"/>
          </p:nvPr>
        </p:nvSpPr>
        <p:spPr>
          <a:xfrm>
            <a:off x="1569896" y="3006925"/>
            <a:ext cx="6004200" cy="39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8" name="Google Shape;68;p14"/>
          <p:cNvSpPr txBox="1"/>
          <p:nvPr>
            <p:ph idx="1" type="subTitle"/>
          </p:nvPr>
        </p:nvSpPr>
        <p:spPr>
          <a:xfrm>
            <a:off x="1569850" y="1552825"/>
            <a:ext cx="6004200" cy="1454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2">
            <a:alphaModFix amt="72000"/>
          </a:blip>
          <a:srcRect b="0" l="0" r="0" t="0"/>
          <a:stretch/>
        </p:blipFill>
        <p:spPr>
          <a:xfrm flipH="1">
            <a:off x="-27" y="1339"/>
            <a:ext cx="9143998" cy="5140822"/>
          </a:xfrm>
          <a:prstGeom prst="rect">
            <a:avLst/>
          </a:prstGeom>
          <a:noFill/>
          <a:ln>
            <a:noFill/>
          </a:ln>
        </p:spPr>
      </p:pic>
      <p:sp>
        <p:nvSpPr>
          <p:cNvPr id="71" name="Google Shape;71;p15"/>
          <p:cNvSpPr txBox="1"/>
          <p:nvPr>
            <p:ph type="title"/>
          </p:nvPr>
        </p:nvSpPr>
        <p:spPr>
          <a:xfrm>
            <a:off x="720000" y="539500"/>
            <a:ext cx="629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72" name="Google Shape;72;p15"/>
          <p:cNvCxnSpPr/>
          <p:nvPr/>
        </p:nvCxnSpPr>
        <p:spPr>
          <a:xfrm rot="10800000">
            <a:off x="8082900" y="604300"/>
            <a:ext cx="3411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2">
            <a:alphaModFix amt="72000"/>
          </a:blip>
          <a:srcRect b="0" l="0" r="0" t="0"/>
          <a:stretch/>
        </p:blipFill>
        <p:spPr>
          <a:xfrm flipH="1">
            <a:off x="-27" y="1339"/>
            <a:ext cx="9143998" cy="5140822"/>
          </a:xfrm>
          <a:prstGeom prst="rect">
            <a:avLst/>
          </a:prstGeom>
          <a:noFill/>
          <a:ln>
            <a:noFill/>
          </a:ln>
        </p:spPr>
      </p:pic>
      <p:sp>
        <p:nvSpPr>
          <p:cNvPr id="75" name="Google Shape;75;p16"/>
          <p:cNvSpPr txBox="1"/>
          <p:nvPr>
            <p:ph idx="1" type="subTitle"/>
          </p:nvPr>
        </p:nvSpPr>
        <p:spPr>
          <a:xfrm>
            <a:off x="1789350" y="1545488"/>
            <a:ext cx="5565300" cy="244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Archivo Light"/>
              <a:buChar char="●"/>
              <a:defRPr/>
            </a:lvl1pPr>
            <a:lvl2pPr lvl="1" rtl="0" algn="ctr">
              <a:lnSpc>
                <a:spcPct val="100000"/>
              </a:lnSpc>
              <a:spcBef>
                <a:spcPts val="100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76" name="Google Shape;76;p16"/>
          <p:cNvSpPr txBox="1"/>
          <p:nvPr>
            <p:ph type="title"/>
          </p:nvPr>
        </p:nvSpPr>
        <p:spPr>
          <a:xfrm>
            <a:off x="1789350" y="539500"/>
            <a:ext cx="5565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77" name="Google Shape;77;p16"/>
          <p:cNvCxnSpPr/>
          <p:nvPr/>
        </p:nvCxnSpPr>
        <p:spPr>
          <a:xfrm rot="10800000">
            <a:off x="713200" y="604300"/>
            <a:ext cx="3411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8" name="Shape 78"/>
        <p:cNvGrpSpPr/>
        <p:nvPr/>
      </p:nvGrpSpPr>
      <p:grpSpPr>
        <a:xfrm>
          <a:off x="0" y="0"/>
          <a:ext cx="0" cy="0"/>
          <a:chOff x="0" y="0"/>
          <a:chExt cx="0" cy="0"/>
        </a:xfrm>
      </p:grpSpPr>
      <p:pic>
        <p:nvPicPr>
          <p:cNvPr id="79" name="Google Shape;79;p17"/>
          <p:cNvPicPr preferRelativeResize="0"/>
          <p:nvPr/>
        </p:nvPicPr>
        <p:blipFill rotWithShape="1">
          <a:blip r:embed="rId2">
            <a:alphaModFix amt="72000"/>
          </a:blip>
          <a:srcRect b="0" l="0" r="0" t="0"/>
          <a:stretch/>
        </p:blipFill>
        <p:spPr>
          <a:xfrm>
            <a:off x="-27" y="1339"/>
            <a:ext cx="9143998" cy="5140822"/>
          </a:xfrm>
          <a:prstGeom prst="rect">
            <a:avLst/>
          </a:prstGeom>
          <a:noFill/>
          <a:ln>
            <a:noFill/>
          </a:ln>
        </p:spPr>
      </p:pic>
      <p:sp>
        <p:nvSpPr>
          <p:cNvPr id="80" name="Google Shape;80;p17"/>
          <p:cNvSpPr txBox="1"/>
          <p:nvPr>
            <p:ph idx="1" type="subTitle"/>
          </p:nvPr>
        </p:nvSpPr>
        <p:spPr>
          <a:xfrm>
            <a:off x="716613" y="2200649"/>
            <a:ext cx="3760500" cy="23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a:lvl1pPr>
            <a:lvl2pPr lvl="1" rtl="0" algn="ctr">
              <a:lnSpc>
                <a:spcPct val="100000"/>
              </a:lnSpc>
              <a:spcBef>
                <a:spcPts val="100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1" name="Google Shape;81;p17"/>
          <p:cNvSpPr txBox="1"/>
          <p:nvPr>
            <p:ph type="title"/>
          </p:nvPr>
        </p:nvSpPr>
        <p:spPr>
          <a:xfrm>
            <a:off x="720000" y="5395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17"/>
          <p:cNvSpPr txBox="1"/>
          <p:nvPr>
            <p:ph idx="2" type="title"/>
          </p:nvPr>
        </p:nvSpPr>
        <p:spPr>
          <a:xfrm>
            <a:off x="716613" y="1542825"/>
            <a:ext cx="3760500" cy="69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sz="1800">
                <a:solidFill>
                  <a:schemeClr val="lt2"/>
                </a:solidFill>
                <a:latin typeface="Open Sans SemiBold"/>
                <a:ea typeface="Open Sans SemiBold"/>
                <a:cs typeface="Open Sans SemiBold"/>
                <a:sym typeface="Open Sans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3" name="Google Shape;83;p17"/>
          <p:cNvSpPr txBox="1"/>
          <p:nvPr>
            <p:ph idx="3" type="subTitle"/>
          </p:nvPr>
        </p:nvSpPr>
        <p:spPr>
          <a:xfrm>
            <a:off x="4666888" y="2200649"/>
            <a:ext cx="3760500" cy="23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a:lvl1pPr>
            <a:lvl2pPr lvl="1" rtl="0" algn="ctr">
              <a:lnSpc>
                <a:spcPct val="100000"/>
              </a:lnSpc>
              <a:spcBef>
                <a:spcPts val="100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4" name="Google Shape;84;p17"/>
          <p:cNvSpPr txBox="1"/>
          <p:nvPr>
            <p:ph idx="4" type="title"/>
          </p:nvPr>
        </p:nvSpPr>
        <p:spPr>
          <a:xfrm>
            <a:off x="4666888" y="1542825"/>
            <a:ext cx="3760500" cy="69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sz="1800">
                <a:solidFill>
                  <a:schemeClr val="lt2"/>
                </a:solidFill>
                <a:latin typeface="Open Sans SemiBold"/>
                <a:ea typeface="Open Sans SemiBold"/>
                <a:cs typeface="Open Sans SemiBold"/>
                <a:sym typeface="Open Sans SemiBold"/>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5" name="Shape 85"/>
        <p:cNvGrpSpPr/>
        <p:nvPr/>
      </p:nvGrpSpPr>
      <p:grpSpPr>
        <a:xfrm>
          <a:off x="0" y="0"/>
          <a:ext cx="0" cy="0"/>
          <a:chOff x="0" y="0"/>
          <a:chExt cx="0" cy="0"/>
        </a:xfrm>
      </p:grpSpPr>
      <p:pic>
        <p:nvPicPr>
          <p:cNvPr id="86" name="Google Shape;86;p18"/>
          <p:cNvPicPr preferRelativeResize="0"/>
          <p:nvPr/>
        </p:nvPicPr>
        <p:blipFill rotWithShape="1">
          <a:blip r:embed="rId2">
            <a:alphaModFix amt="78000"/>
          </a:blip>
          <a:srcRect b="19" l="0" r="0" t="29"/>
          <a:stretch/>
        </p:blipFill>
        <p:spPr>
          <a:xfrm flipH="1">
            <a:off x="-27" y="1339"/>
            <a:ext cx="9144000" cy="5140822"/>
          </a:xfrm>
          <a:prstGeom prst="rect">
            <a:avLst/>
          </a:prstGeom>
          <a:noFill/>
          <a:ln>
            <a:noFill/>
          </a:ln>
        </p:spPr>
      </p:pic>
      <p:sp>
        <p:nvSpPr>
          <p:cNvPr id="87" name="Google Shape;87;p18"/>
          <p:cNvSpPr txBox="1"/>
          <p:nvPr>
            <p:ph type="title"/>
          </p:nvPr>
        </p:nvSpPr>
        <p:spPr>
          <a:xfrm>
            <a:off x="713225" y="1145487"/>
            <a:ext cx="5886600" cy="1139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8"/>
          <p:cNvSpPr txBox="1"/>
          <p:nvPr>
            <p:ph idx="1" type="subTitle"/>
          </p:nvPr>
        </p:nvSpPr>
        <p:spPr>
          <a:xfrm>
            <a:off x="713225" y="2699350"/>
            <a:ext cx="4037700" cy="109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9" name="Google Shape;89;p18"/>
          <p:cNvSpPr txBox="1"/>
          <p:nvPr/>
        </p:nvSpPr>
        <p:spPr>
          <a:xfrm>
            <a:off x="4750825" y="2732387"/>
            <a:ext cx="3680100" cy="845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2"/>
                </a:solidFill>
                <a:latin typeface="Archivo"/>
                <a:ea typeface="Archivo"/>
                <a:cs typeface="Archivo"/>
                <a:sym typeface="Archivo"/>
              </a:rPr>
              <a:t>CREDITS:</a:t>
            </a:r>
            <a:r>
              <a:rPr lang="en" sz="1200">
                <a:solidFill>
                  <a:schemeClr val="lt2"/>
                </a:solidFill>
                <a:latin typeface="Archivo"/>
                <a:ea typeface="Archivo"/>
                <a:cs typeface="Archivo"/>
                <a:sym typeface="Archivo"/>
              </a:rPr>
              <a:t> This presentation template was created by </a:t>
            </a:r>
            <a:r>
              <a:rPr b="1" lang="en" sz="1200">
                <a:solidFill>
                  <a:schemeClr val="lt2"/>
                </a:solidFill>
                <a:uFill>
                  <a:noFill/>
                </a:uFill>
                <a:latin typeface="Archivo"/>
                <a:ea typeface="Archivo"/>
                <a:cs typeface="Archivo"/>
                <a:sym typeface="Archivo"/>
                <a:hlinkClick r:id="rId3">
                  <a:extLst>
                    <a:ext uri="{A12FA001-AC4F-418D-AE19-62706E023703}">
                      <ahyp:hlinkClr val="tx"/>
                    </a:ext>
                  </a:extLst>
                </a:hlinkClick>
              </a:rPr>
              <a:t>Slidesgo</a:t>
            </a:r>
            <a:r>
              <a:rPr lang="en" sz="1200">
                <a:solidFill>
                  <a:schemeClr val="lt2"/>
                </a:solidFill>
                <a:latin typeface="Archivo"/>
                <a:ea typeface="Archivo"/>
                <a:cs typeface="Archivo"/>
                <a:sym typeface="Archivo"/>
              </a:rPr>
              <a:t>, and includes icons by </a:t>
            </a:r>
            <a:r>
              <a:rPr b="1" lang="en" sz="1200">
                <a:solidFill>
                  <a:schemeClr val="lt2"/>
                </a:solidFill>
                <a:uFill>
                  <a:noFill/>
                </a:uFill>
                <a:latin typeface="Archivo"/>
                <a:ea typeface="Archivo"/>
                <a:cs typeface="Archivo"/>
                <a:sym typeface="Archivo"/>
                <a:hlinkClick r:id="rId4">
                  <a:extLst>
                    <a:ext uri="{A12FA001-AC4F-418D-AE19-62706E023703}">
                      <ahyp:hlinkClr val="tx"/>
                    </a:ext>
                  </a:extLst>
                </a:hlinkClick>
              </a:rPr>
              <a:t>Flaticon</a:t>
            </a:r>
            <a:r>
              <a:rPr lang="en" sz="1200">
                <a:solidFill>
                  <a:schemeClr val="lt2"/>
                </a:solidFill>
                <a:latin typeface="Archivo"/>
                <a:ea typeface="Archivo"/>
                <a:cs typeface="Archivo"/>
                <a:sym typeface="Archivo"/>
              </a:rPr>
              <a:t>, and infographics &amp; images by </a:t>
            </a:r>
            <a:r>
              <a:rPr b="1" lang="en" sz="1200">
                <a:solidFill>
                  <a:schemeClr val="lt2"/>
                </a:solidFill>
                <a:uFill>
                  <a:noFill/>
                </a:uFill>
                <a:latin typeface="Archivo"/>
                <a:ea typeface="Archivo"/>
                <a:cs typeface="Archivo"/>
                <a:sym typeface="Archivo"/>
                <a:hlinkClick r:id="rId5">
                  <a:extLst>
                    <a:ext uri="{A12FA001-AC4F-418D-AE19-62706E023703}">
                      <ahyp:hlinkClr val="tx"/>
                    </a:ext>
                  </a:extLst>
                </a:hlinkClick>
              </a:rPr>
              <a:t>Freepik</a:t>
            </a:r>
            <a:r>
              <a:rPr lang="en" sz="1200">
                <a:solidFill>
                  <a:schemeClr val="lt2"/>
                </a:solidFill>
                <a:latin typeface="Archivo"/>
                <a:ea typeface="Archivo"/>
                <a:cs typeface="Archivo"/>
                <a:sym typeface="Archivo"/>
              </a:rPr>
              <a:t> </a:t>
            </a:r>
            <a:endParaRPr b="1" sz="1200">
              <a:solidFill>
                <a:schemeClr val="lt2"/>
              </a:solidFill>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mt="72000"/>
          </a:blip>
          <a:srcRect b="0" l="0" r="0" t="0"/>
          <a:stretch/>
        </p:blipFill>
        <p:spPr>
          <a:xfrm>
            <a:off x="-27" y="1339"/>
            <a:ext cx="9143998" cy="51408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92" name="Shape 92"/>
        <p:cNvGrpSpPr/>
        <p:nvPr/>
      </p:nvGrpSpPr>
      <p:grpSpPr>
        <a:xfrm>
          <a:off x="0" y="0"/>
          <a:ext cx="0" cy="0"/>
          <a:chOff x="0" y="0"/>
          <a:chExt cx="0" cy="0"/>
        </a:xfrm>
      </p:grpSpPr>
      <p:pic>
        <p:nvPicPr>
          <p:cNvPr id="93" name="Google Shape;93;p20"/>
          <p:cNvPicPr preferRelativeResize="0"/>
          <p:nvPr/>
        </p:nvPicPr>
        <p:blipFill rotWithShape="1">
          <a:blip r:embed="rId2">
            <a:alphaModFix amt="78000"/>
          </a:blip>
          <a:srcRect b="19" l="0" r="0" t="29"/>
          <a:stretch/>
        </p:blipFill>
        <p:spPr>
          <a:xfrm>
            <a:off x="-27" y="1339"/>
            <a:ext cx="9144000" cy="51408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mt="78000"/>
          </a:blip>
          <a:srcRect b="19" l="0" r="0" t="29"/>
          <a:stretch/>
        </p:blipFill>
        <p:spPr>
          <a:xfrm flipH="1" rot="10800000">
            <a:off x="-27" y="1339"/>
            <a:ext cx="9144000" cy="5140822"/>
          </a:xfrm>
          <a:prstGeom prst="rect">
            <a:avLst/>
          </a:prstGeom>
          <a:noFill/>
          <a:ln>
            <a:noFill/>
          </a:ln>
        </p:spPr>
      </p:pic>
      <p:sp>
        <p:nvSpPr>
          <p:cNvPr id="15" name="Google Shape;15;p3"/>
          <p:cNvSpPr txBox="1"/>
          <p:nvPr>
            <p:ph type="title"/>
          </p:nvPr>
        </p:nvSpPr>
        <p:spPr>
          <a:xfrm flipH="1">
            <a:off x="2887612" y="1897362"/>
            <a:ext cx="54333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822987" y="1670551"/>
            <a:ext cx="1976700" cy="18024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12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2887712" y="2731575"/>
            <a:ext cx="54333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8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mt="72000"/>
          </a:blip>
          <a:srcRect b="0" l="0" r="0" t="0"/>
          <a:stretch/>
        </p:blipFill>
        <p:spPr>
          <a:xfrm>
            <a:off x="-27" y="1339"/>
            <a:ext cx="9143998" cy="5140822"/>
          </a:xfrm>
          <a:prstGeom prst="rect">
            <a:avLst/>
          </a:prstGeom>
          <a:noFill/>
          <a:ln>
            <a:noFill/>
          </a:ln>
        </p:spPr>
      </p:pic>
      <p:sp>
        <p:nvSpPr>
          <p:cNvPr id="20" name="Google Shape;20;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Archivo Light"/>
              <a:buChar char="●"/>
              <a:defRPr sz="1100">
                <a:solidFill>
                  <a:srgbClr val="434343"/>
                </a:solidFill>
              </a:defRPr>
            </a:lvl1pPr>
            <a:lvl2pPr indent="-298450" lvl="1" marL="914400" rtl="0">
              <a:lnSpc>
                <a:spcPct val="115000"/>
              </a:lnSpc>
              <a:spcBef>
                <a:spcPts val="0"/>
              </a:spcBef>
              <a:spcAft>
                <a:spcPts val="0"/>
              </a:spcAft>
              <a:buClr>
                <a:srgbClr val="FFC800"/>
              </a:buClr>
              <a:buSzPts val="1100"/>
              <a:buFont typeface="Nunito Light"/>
              <a:buChar char="○"/>
              <a:defRPr sz="1100">
                <a:solidFill>
                  <a:srgbClr val="434343"/>
                </a:solidFill>
              </a:defRPr>
            </a:lvl2pPr>
            <a:lvl3pPr indent="-298450" lvl="2" marL="1371600" rtl="0">
              <a:lnSpc>
                <a:spcPct val="115000"/>
              </a:lnSpc>
              <a:spcBef>
                <a:spcPts val="1600"/>
              </a:spcBef>
              <a:spcAft>
                <a:spcPts val="0"/>
              </a:spcAft>
              <a:buClr>
                <a:srgbClr val="FFC800"/>
              </a:buClr>
              <a:buSzPts val="1100"/>
              <a:buFont typeface="Nunito Light"/>
              <a:buChar char="■"/>
              <a:defRPr sz="1100">
                <a:solidFill>
                  <a:srgbClr val="434343"/>
                </a:solidFill>
              </a:defRPr>
            </a:lvl3pPr>
            <a:lvl4pPr indent="-298450" lvl="3" marL="1828800" rtl="0">
              <a:lnSpc>
                <a:spcPct val="115000"/>
              </a:lnSpc>
              <a:spcBef>
                <a:spcPts val="1600"/>
              </a:spcBef>
              <a:spcAft>
                <a:spcPts val="0"/>
              </a:spcAft>
              <a:buClr>
                <a:srgbClr val="FFC800"/>
              </a:buClr>
              <a:buSzPts val="1100"/>
              <a:buFont typeface="Nunito Light"/>
              <a:buChar char="●"/>
              <a:defRPr sz="1100">
                <a:solidFill>
                  <a:srgbClr val="434343"/>
                </a:solidFill>
              </a:defRPr>
            </a:lvl4pPr>
            <a:lvl5pPr indent="-298450" lvl="4" marL="2286000" rtl="0">
              <a:lnSpc>
                <a:spcPct val="115000"/>
              </a:lnSpc>
              <a:spcBef>
                <a:spcPts val="1600"/>
              </a:spcBef>
              <a:spcAft>
                <a:spcPts val="0"/>
              </a:spcAft>
              <a:buClr>
                <a:srgbClr val="434343"/>
              </a:buClr>
              <a:buSzPts val="1100"/>
              <a:buFont typeface="Nunito Light"/>
              <a:buChar char="○"/>
              <a:defRPr sz="1100">
                <a:solidFill>
                  <a:srgbClr val="434343"/>
                </a:solidFill>
              </a:defRPr>
            </a:lvl5pPr>
            <a:lvl6pPr indent="-298450" lvl="5" marL="2743200" rtl="0">
              <a:lnSpc>
                <a:spcPct val="115000"/>
              </a:lnSpc>
              <a:spcBef>
                <a:spcPts val="1600"/>
              </a:spcBef>
              <a:spcAft>
                <a:spcPts val="0"/>
              </a:spcAft>
              <a:buClr>
                <a:srgbClr val="434343"/>
              </a:buClr>
              <a:buSzPts val="1100"/>
              <a:buFont typeface="Nunito Light"/>
              <a:buChar char="■"/>
              <a:defRPr sz="1100">
                <a:solidFill>
                  <a:srgbClr val="434343"/>
                </a:solidFill>
              </a:defRPr>
            </a:lvl6pPr>
            <a:lvl7pPr indent="-298450" lvl="6" marL="3200400" rtl="0">
              <a:lnSpc>
                <a:spcPct val="115000"/>
              </a:lnSpc>
              <a:spcBef>
                <a:spcPts val="1600"/>
              </a:spcBef>
              <a:spcAft>
                <a:spcPts val="0"/>
              </a:spcAft>
              <a:buClr>
                <a:srgbClr val="434343"/>
              </a:buClr>
              <a:buSzPts val="1100"/>
              <a:buFont typeface="Nunito Light"/>
              <a:buChar char="●"/>
              <a:defRPr sz="1100">
                <a:solidFill>
                  <a:srgbClr val="434343"/>
                </a:solidFill>
              </a:defRPr>
            </a:lvl7pPr>
            <a:lvl8pPr indent="-298450" lvl="7" marL="3657600" rtl="0">
              <a:lnSpc>
                <a:spcPct val="115000"/>
              </a:lnSpc>
              <a:spcBef>
                <a:spcPts val="1600"/>
              </a:spcBef>
              <a:spcAft>
                <a:spcPts val="0"/>
              </a:spcAft>
              <a:buClr>
                <a:srgbClr val="434343"/>
              </a:buClr>
              <a:buSzPts val="1100"/>
              <a:buFont typeface="Nunito Light"/>
              <a:buChar char="○"/>
              <a:defRPr sz="1100">
                <a:solidFill>
                  <a:srgbClr val="434343"/>
                </a:solidFill>
              </a:defRPr>
            </a:lvl8pPr>
            <a:lvl9pPr indent="-298450" lvl="8" marL="411480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p:txBody>
      </p:sp>
      <p:sp>
        <p:nvSpPr>
          <p:cNvPr id="21" name="Google Shape;21;p4"/>
          <p:cNvSpPr txBox="1"/>
          <p:nvPr>
            <p:ph type="title"/>
          </p:nvPr>
        </p:nvSpPr>
        <p:spPr>
          <a:xfrm>
            <a:off x="719975" y="2307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mt="72000"/>
          </a:blip>
          <a:srcRect b="0" l="0" r="0" t="0"/>
          <a:stretch/>
        </p:blipFill>
        <p:spPr>
          <a:xfrm rot="10800000">
            <a:off x="-27" y="1339"/>
            <a:ext cx="9143998" cy="5140822"/>
          </a:xfrm>
          <a:prstGeom prst="rect">
            <a:avLst/>
          </a:prstGeom>
          <a:noFill/>
          <a:ln>
            <a:noFill/>
          </a:ln>
        </p:spPr>
      </p:pic>
      <p:sp>
        <p:nvSpPr>
          <p:cNvPr id="24" name="Google Shape;24;p5"/>
          <p:cNvSpPr txBox="1"/>
          <p:nvPr>
            <p:ph idx="1" type="subTitle"/>
          </p:nvPr>
        </p:nvSpPr>
        <p:spPr>
          <a:xfrm>
            <a:off x="1544400" y="1903704"/>
            <a:ext cx="5971800" cy="97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2" type="subTitle"/>
          </p:nvPr>
        </p:nvSpPr>
        <p:spPr>
          <a:xfrm>
            <a:off x="1544400" y="1418373"/>
            <a:ext cx="5971800" cy="571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latin typeface="Open Sans SemiBold"/>
                <a:ea typeface="Open Sans SemiBold"/>
                <a:cs typeface="Open Sans SemiBold"/>
                <a:sym typeface="Open Sa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 name="Google Shape;26;p5"/>
          <p:cNvSpPr txBox="1"/>
          <p:nvPr>
            <p:ph type="title"/>
          </p:nvPr>
        </p:nvSpPr>
        <p:spPr>
          <a:xfrm>
            <a:off x="720000" y="539500"/>
            <a:ext cx="7710900" cy="766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txBox="1"/>
          <p:nvPr>
            <p:ph idx="3" type="subTitle"/>
          </p:nvPr>
        </p:nvSpPr>
        <p:spPr>
          <a:xfrm>
            <a:off x="1544400" y="3631704"/>
            <a:ext cx="5971800" cy="97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4" type="subTitle"/>
          </p:nvPr>
        </p:nvSpPr>
        <p:spPr>
          <a:xfrm>
            <a:off x="1544400" y="3146523"/>
            <a:ext cx="5971800" cy="571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latin typeface="Open Sans SemiBold"/>
                <a:ea typeface="Open Sans SemiBold"/>
                <a:cs typeface="Open Sans SemiBold"/>
                <a:sym typeface="Open Sa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5"/>
          <p:cNvSpPr txBox="1"/>
          <p:nvPr>
            <p:ph hasCustomPrompt="1" idx="5" type="title"/>
          </p:nvPr>
        </p:nvSpPr>
        <p:spPr>
          <a:xfrm>
            <a:off x="713225" y="1417850"/>
            <a:ext cx="854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 name="Google Shape;30;p5"/>
          <p:cNvSpPr txBox="1"/>
          <p:nvPr>
            <p:ph hasCustomPrompt="1" idx="6" type="title"/>
          </p:nvPr>
        </p:nvSpPr>
        <p:spPr>
          <a:xfrm>
            <a:off x="713225" y="3146537"/>
            <a:ext cx="854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6"/>
          <p:cNvPicPr preferRelativeResize="0"/>
          <p:nvPr/>
        </p:nvPicPr>
        <p:blipFill rotWithShape="1">
          <a:blip r:embed="rId2">
            <a:alphaModFix amt="72000"/>
          </a:blip>
          <a:srcRect b="0" l="0" r="0" t="0"/>
          <a:stretch/>
        </p:blipFill>
        <p:spPr>
          <a:xfrm flipH="1">
            <a:off x="-27" y="1339"/>
            <a:ext cx="9143998" cy="5140822"/>
          </a:xfrm>
          <a:prstGeom prst="rect">
            <a:avLst/>
          </a:prstGeom>
          <a:noFill/>
          <a:ln>
            <a:noFill/>
          </a:ln>
        </p:spPr>
      </p:pic>
      <p:sp>
        <p:nvSpPr>
          <p:cNvPr id="33" name="Google Shape;33;p6"/>
          <p:cNvSpPr txBox="1"/>
          <p:nvPr>
            <p:ph type="title"/>
          </p:nvPr>
        </p:nvSpPr>
        <p:spPr>
          <a:xfrm>
            <a:off x="720000" y="539500"/>
            <a:ext cx="6299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pic>
        <p:nvPicPr>
          <p:cNvPr id="35" name="Google Shape;35;p7"/>
          <p:cNvPicPr preferRelativeResize="0"/>
          <p:nvPr/>
        </p:nvPicPr>
        <p:blipFill rotWithShape="1">
          <a:blip r:embed="rId2">
            <a:alphaModFix amt="72000"/>
          </a:blip>
          <a:srcRect b="0" l="0" r="0" t="0"/>
          <a:stretch/>
        </p:blipFill>
        <p:spPr>
          <a:xfrm>
            <a:off x="-27" y="1339"/>
            <a:ext cx="9143998" cy="5140822"/>
          </a:xfrm>
          <a:prstGeom prst="rect">
            <a:avLst/>
          </a:prstGeom>
          <a:noFill/>
          <a:ln>
            <a:noFill/>
          </a:ln>
        </p:spPr>
      </p:pic>
      <p:sp>
        <p:nvSpPr>
          <p:cNvPr id="36" name="Google Shape;36;p7"/>
          <p:cNvSpPr txBox="1"/>
          <p:nvPr>
            <p:ph type="title"/>
          </p:nvPr>
        </p:nvSpPr>
        <p:spPr>
          <a:xfrm>
            <a:off x="720000" y="539500"/>
            <a:ext cx="771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7"/>
          <p:cNvSpPr/>
          <p:nvPr>
            <p:ph idx="2" type="pic"/>
          </p:nvPr>
        </p:nvSpPr>
        <p:spPr>
          <a:xfrm flipH="1">
            <a:off x="811075" y="1657475"/>
            <a:ext cx="2375400" cy="2224800"/>
          </a:xfrm>
          <a:prstGeom prst="rect">
            <a:avLst/>
          </a:prstGeom>
          <a:noFill/>
          <a:ln>
            <a:noFill/>
          </a:ln>
        </p:spPr>
      </p:sp>
      <p:sp>
        <p:nvSpPr>
          <p:cNvPr id="38" name="Google Shape;38;p7"/>
          <p:cNvSpPr txBox="1"/>
          <p:nvPr>
            <p:ph idx="1" type="subTitle"/>
          </p:nvPr>
        </p:nvSpPr>
        <p:spPr>
          <a:xfrm>
            <a:off x="3575800" y="1568575"/>
            <a:ext cx="4854900" cy="23895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pic>
        <p:nvPicPr>
          <p:cNvPr id="40" name="Google Shape;40;p8"/>
          <p:cNvPicPr preferRelativeResize="0"/>
          <p:nvPr/>
        </p:nvPicPr>
        <p:blipFill rotWithShape="1">
          <a:blip r:embed="rId2">
            <a:alphaModFix amt="78000"/>
          </a:blip>
          <a:srcRect b="19" l="0" r="0" t="29"/>
          <a:stretch/>
        </p:blipFill>
        <p:spPr>
          <a:xfrm>
            <a:off x="-27" y="1339"/>
            <a:ext cx="9144000" cy="5140822"/>
          </a:xfrm>
          <a:prstGeom prst="rect">
            <a:avLst/>
          </a:prstGeom>
          <a:noFill/>
          <a:ln>
            <a:noFill/>
          </a:ln>
        </p:spPr>
      </p:pic>
      <p:sp>
        <p:nvSpPr>
          <p:cNvPr id="41" name="Google Shape;4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mt="72000"/>
          </a:blip>
          <a:srcRect b="0" l="0" r="0" t="0"/>
          <a:stretch/>
        </p:blipFill>
        <p:spPr>
          <a:xfrm flipH="1">
            <a:off x="-27" y="1339"/>
            <a:ext cx="9143998" cy="5140822"/>
          </a:xfrm>
          <a:prstGeom prst="rect">
            <a:avLst/>
          </a:prstGeom>
          <a:noFill/>
          <a:ln>
            <a:noFill/>
          </a:ln>
        </p:spPr>
      </p:pic>
      <p:sp>
        <p:nvSpPr>
          <p:cNvPr id="44" name="Google Shape;4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5" name="Google Shape;45;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6" name="Shape 46"/>
        <p:cNvGrpSpPr/>
        <p:nvPr/>
      </p:nvGrpSpPr>
      <p:grpSpPr>
        <a:xfrm>
          <a:off x="0" y="0"/>
          <a:ext cx="0" cy="0"/>
          <a:chOff x="0" y="0"/>
          <a:chExt cx="0" cy="0"/>
        </a:xfrm>
      </p:grpSpPr>
      <p:sp>
        <p:nvSpPr>
          <p:cNvPr id="47" name="Google Shape;47;p10"/>
          <p:cNvSpPr txBox="1"/>
          <p:nvPr>
            <p:ph type="title"/>
          </p:nvPr>
        </p:nvSpPr>
        <p:spPr>
          <a:xfrm>
            <a:off x="5301175" y="539500"/>
            <a:ext cx="3129600" cy="22479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3500"/>
              <a:buNone/>
              <a:defRPr>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1pPr>
            <a:lvl2pPr lvl="1"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2pPr>
            <a:lvl3pPr lvl="2"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3pPr>
            <a:lvl4pPr lvl="3"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4pPr>
            <a:lvl5pPr lvl="4"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5pPr>
            <a:lvl6pPr lvl="5"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6pPr>
            <a:lvl7pPr lvl="6"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7pPr>
            <a:lvl8pPr lvl="7"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8pPr>
            <a:lvl9pPr lvl="8" rtl="0">
              <a:spcBef>
                <a:spcPts val="0"/>
              </a:spcBef>
              <a:spcAft>
                <a:spcPts val="0"/>
              </a:spcAft>
              <a:buClr>
                <a:schemeClr val="lt2"/>
              </a:buClr>
              <a:buSzPts val="3500"/>
              <a:buFont typeface="Open Sans"/>
              <a:buNone/>
              <a:defRPr b="1" sz="3500">
                <a:solidFill>
                  <a:schemeClr val="lt2"/>
                </a:solidFill>
                <a:latin typeface="Open Sans"/>
                <a:ea typeface="Open Sans"/>
                <a:cs typeface="Open Sans"/>
                <a:sym typeface="Open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1pPr>
            <a:lvl2pPr indent="-304800" lvl="1" marL="9144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2pPr>
            <a:lvl3pPr indent="-304800" lvl="2" marL="13716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3pPr>
            <a:lvl4pPr indent="-304800" lvl="3" marL="18288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4pPr>
            <a:lvl5pPr indent="-304800" lvl="4" marL="22860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5pPr>
            <a:lvl6pPr indent="-304800" lvl="5" marL="27432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6pPr>
            <a:lvl7pPr indent="-304800" lvl="6" marL="32004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7pPr>
            <a:lvl8pPr indent="-304800" lvl="7" marL="36576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8pPr>
            <a:lvl9pPr indent="-304800" lvl="8" marL="4114800">
              <a:lnSpc>
                <a:spcPct val="100000"/>
              </a:lnSpc>
              <a:spcBef>
                <a:spcPts val="0"/>
              </a:spcBef>
              <a:spcAft>
                <a:spcPts val="0"/>
              </a:spcAft>
              <a:buClr>
                <a:schemeClr val="lt2"/>
              </a:buClr>
              <a:buSzPts val="1200"/>
              <a:buFont typeface="Archivo"/>
              <a:buChar char="■"/>
              <a:defRPr sz="1200">
                <a:solidFill>
                  <a:schemeClr val="lt2"/>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s://viacep.com.br" TargetMode="External"/><Relationship Id="rId4" Type="http://schemas.openxmlformats.org/officeDocument/2006/relationships/hyperlink" Target="https://sendgrid.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hyperlink" Target="https://balsamiq.cloud/setrdgt/pbac6t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 Id="rId3" Type="http://schemas.openxmlformats.org/officeDocument/2006/relationships/hyperlink" Target="https://youtu.be/XQWEU5mjPh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ctrTitle"/>
          </p:nvPr>
        </p:nvSpPr>
        <p:spPr>
          <a:xfrm>
            <a:off x="713250" y="897075"/>
            <a:ext cx="5178900" cy="11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AlocaNOW</a:t>
            </a:r>
            <a:endParaRPr sz="6500"/>
          </a:p>
        </p:txBody>
      </p:sp>
      <p:sp>
        <p:nvSpPr>
          <p:cNvPr id="99" name="Google Shape;99;p21"/>
          <p:cNvSpPr txBox="1"/>
          <p:nvPr>
            <p:ph idx="1" type="subTitle"/>
          </p:nvPr>
        </p:nvSpPr>
        <p:spPr>
          <a:xfrm>
            <a:off x="681525" y="2032550"/>
            <a:ext cx="77493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Aplicação web orientada ao gerenciamento de alocações de profissionais a projetos.</a:t>
            </a:r>
            <a:endParaRPr sz="2000"/>
          </a:p>
        </p:txBody>
      </p:sp>
      <p:sp>
        <p:nvSpPr>
          <p:cNvPr id="100" name="Google Shape;100;p21"/>
          <p:cNvSpPr txBox="1"/>
          <p:nvPr>
            <p:ph idx="2" type="subTitle"/>
          </p:nvPr>
        </p:nvSpPr>
        <p:spPr>
          <a:xfrm>
            <a:off x="4400250" y="3249850"/>
            <a:ext cx="3532800" cy="11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GRUPO 2: 		Frederico Mussi</a:t>
            </a:r>
            <a:endParaRPr sz="1400"/>
          </a:p>
          <a:p>
            <a:pPr indent="0" lvl="0" marL="1371600" rtl="0" algn="l">
              <a:spcBef>
                <a:spcPts val="0"/>
              </a:spcBef>
              <a:spcAft>
                <a:spcPts val="0"/>
              </a:spcAft>
              <a:buNone/>
            </a:pPr>
            <a:r>
              <a:rPr lang="en" sz="1400"/>
              <a:t>João Gabriel Oliveira</a:t>
            </a:r>
            <a:endParaRPr sz="1400"/>
          </a:p>
          <a:p>
            <a:pPr indent="0" lvl="0" marL="1371600" rtl="0" algn="l">
              <a:spcBef>
                <a:spcPts val="0"/>
              </a:spcBef>
              <a:spcAft>
                <a:spcPts val="0"/>
              </a:spcAft>
              <a:buNone/>
            </a:pPr>
            <a:r>
              <a:rPr lang="en" sz="1400"/>
              <a:t>João Pedro Ribeiro</a:t>
            </a:r>
            <a:endParaRPr sz="1400"/>
          </a:p>
          <a:p>
            <a:pPr indent="0" lvl="0" marL="1371600" rtl="0" algn="l">
              <a:spcBef>
                <a:spcPts val="0"/>
              </a:spcBef>
              <a:spcAft>
                <a:spcPts val="0"/>
              </a:spcAft>
              <a:buNone/>
            </a:pPr>
            <a:r>
              <a:rPr lang="en" sz="1400"/>
              <a:t>Márcio Lopes</a:t>
            </a:r>
            <a:endParaRPr sz="1400"/>
          </a:p>
          <a:p>
            <a:pPr indent="0" lvl="0" marL="1371600" rtl="0" algn="l">
              <a:spcBef>
                <a:spcPts val="0"/>
              </a:spcBef>
              <a:spcAft>
                <a:spcPts val="0"/>
              </a:spcAft>
              <a:buNone/>
            </a:pPr>
            <a:r>
              <a:rPr lang="en" sz="1400"/>
              <a:t>Priscilla Souza</a:t>
            </a:r>
            <a:endParaRPr sz="1400"/>
          </a:p>
        </p:txBody>
      </p:sp>
      <p:sp>
        <p:nvSpPr>
          <p:cNvPr id="101" name="Google Shape;101;p21"/>
          <p:cNvSpPr txBox="1"/>
          <p:nvPr>
            <p:ph idx="1" type="subTitle"/>
          </p:nvPr>
        </p:nvSpPr>
        <p:spPr>
          <a:xfrm>
            <a:off x="7692750" y="539500"/>
            <a:ext cx="738000" cy="129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lang="en" sz="1000">
                <a:solidFill>
                  <a:schemeClr val="lt2"/>
                </a:solidFill>
              </a:rPr>
              <a:t>2022.2</a:t>
            </a:r>
            <a:endParaRPr b="0" sz="1000">
              <a:solidFill>
                <a:schemeClr val="lt2"/>
              </a:solidFill>
            </a:endParaRPr>
          </a:p>
        </p:txBody>
      </p:sp>
      <p:cxnSp>
        <p:nvCxnSpPr>
          <p:cNvPr id="102" name="Google Shape;102;p21"/>
          <p:cNvCxnSpPr>
            <a:stCxn id="101" idx="1"/>
          </p:cNvCxnSpPr>
          <p:nvPr/>
        </p:nvCxnSpPr>
        <p:spPr>
          <a:xfrm rot="10800000">
            <a:off x="7351650" y="604300"/>
            <a:ext cx="341100" cy="0"/>
          </a:xfrm>
          <a:prstGeom prst="straightConnector1">
            <a:avLst/>
          </a:prstGeom>
          <a:noFill/>
          <a:ln cap="flat" cmpd="sng" w="9525">
            <a:solidFill>
              <a:schemeClr val="lt2"/>
            </a:solidFill>
            <a:prstDash val="solid"/>
            <a:round/>
            <a:headEnd len="med" w="med" type="none"/>
            <a:tailEnd len="med" w="med" type="none"/>
          </a:ln>
        </p:spPr>
      </p:cxnSp>
      <p:sp>
        <p:nvSpPr>
          <p:cNvPr id="103" name="Google Shape;103;p21"/>
          <p:cNvSpPr txBox="1"/>
          <p:nvPr>
            <p:ph idx="1" type="subTitle"/>
          </p:nvPr>
        </p:nvSpPr>
        <p:spPr>
          <a:xfrm flipH="1">
            <a:off x="713125" y="539500"/>
            <a:ext cx="3254100" cy="129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en" sz="1000">
                <a:solidFill>
                  <a:schemeClr val="lt2"/>
                </a:solidFill>
              </a:rPr>
              <a:t>PCS - Projeto e Construção de Sistemas</a:t>
            </a:r>
            <a:endParaRPr b="0" sz="1000">
              <a:solidFill>
                <a:schemeClr val="lt2"/>
              </a:solidFill>
            </a:endParaRPr>
          </a:p>
        </p:txBody>
      </p:sp>
      <p:cxnSp>
        <p:nvCxnSpPr>
          <p:cNvPr id="104" name="Google Shape;104;p21"/>
          <p:cNvCxnSpPr>
            <a:stCxn id="105" idx="6"/>
            <a:endCxn id="106" idx="3"/>
          </p:cNvCxnSpPr>
          <p:nvPr/>
        </p:nvCxnSpPr>
        <p:spPr>
          <a:xfrm>
            <a:off x="811125" y="4542475"/>
            <a:ext cx="6733500" cy="3300"/>
          </a:xfrm>
          <a:prstGeom prst="straightConnector1">
            <a:avLst/>
          </a:prstGeom>
          <a:noFill/>
          <a:ln cap="flat" cmpd="sng" w="9525">
            <a:solidFill>
              <a:schemeClr val="lt2"/>
            </a:solidFill>
            <a:prstDash val="solid"/>
            <a:round/>
            <a:headEnd len="med" w="med" type="none"/>
            <a:tailEnd len="med" w="med" type="none"/>
          </a:ln>
        </p:spPr>
      </p:cxnSp>
      <p:sp>
        <p:nvSpPr>
          <p:cNvPr id="106" name="Google Shape;106;p21"/>
          <p:cNvSpPr txBox="1"/>
          <p:nvPr>
            <p:ph idx="1" type="subTitle"/>
          </p:nvPr>
        </p:nvSpPr>
        <p:spPr>
          <a:xfrm flipH="1">
            <a:off x="7544525" y="4480825"/>
            <a:ext cx="886200" cy="129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lang="en" sz="1000">
                <a:solidFill>
                  <a:schemeClr val="lt2"/>
                </a:solidFill>
              </a:rPr>
              <a:t>AlocaNOW</a:t>
            </a:r>
            <a:endParaRPr b="0" sz="1000">
              <a:solidFill>
                <a:schemeClr val="lt2"/>
              </a:solidFill>
            </a:endParaRPr>
          </a:p>
        </p:txBody>
      </p:sp>
      <p:sp>
        <p:nvSpPr>
          <p:cNvPr id="105" name="Google Shape;105;p21"/>
          <p:cNvSpPr/>
          <p:nvPr/>
        </p:nvSpPr>
        <p:spPr>
          <a:xfrm>
            <a:off x="681525" y="44776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flipH="1">
            <a:off x="2898312" y="215407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Requisitos</a:t>
            </a:r>
            <a:endParaRPr/>
          </a:p>
        </p:txBody>
      </p:sp>
      <p:sp>
        <p:nvSpPr>
          <p:cNvPr id="181" name="Google Shape;181;p30"/>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82" name="Google Shape;182;p30"/>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183" name="Google Shape;183;p30"/>
          <p:cNvCxnSpPr>
            <a:endCxn id="184"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184" name="Google Shape;184;p30"/>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185" name="Google Shape;185;p30"/>
          <p:cNvCxnSpPr>
            <a:stCxn id="186" idx="6"/>
            <a:endCxn id="187"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187" name="Google Shape;187;p30"/>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186" name="Google Shape;186;p30"/>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551250"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Requisitos Funcionais</a:t>
            </a:r>
            <a:endParaRPr/>
          </a:p>
        </p:txBody>
      </p:sp>
      <p:graphicFrame>
        <p:nvGraphicFramePr>
          <p:cNvPr id="193" name="Google Shape;193;p31"/>
          <p:cNvGraphicFramePr/>
          <p:nvPr/>
        </p:nvGraphicFramePr>
        <p:xfrm>
          <a:off x="551250" y="996425"/>
          <a:ext cx="3000000" cy="3000000"/>
        </p:xfrm>
        <a:graphic>
          <a:graphicData uri="http://schemas.openxmlformats.org/drawingml/2006/table">
            <a:tbl>
              <a:tblPr>
                <a:noFill/>
                <a:tableStyleId>{7768A2D7-D618-44D8-BFC6-438ED8EB2A2C}</a:tableStyleId>
              </a:tblPr>
              <a:tblGrid>
                <a:gridCol w="830950"/>
                <a:gridCol w="7210550"/>
              </a:tblGrid>
              <a:tr h="12700">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Id</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RF01</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pedir login ao usuário.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RF02</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 usuário encerrar a sessão.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RF03</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 profissional atualizar suas qualificações.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RF04</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 administrador de sistema manter usuários.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RF05</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 gerente manter projetos.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RF06</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sugerir automaticamente ao gerente profissionais.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RF07</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que o gerente solicite alocação dos profissionais indicados.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RF08</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que o gerente solicite profissionais que não foram indicados.</a:t>
                      </a:r>
                      <a:endParaRPr sz="1200">
                        <a:latin typeface="Open Sans"/>
                        <a:ea typeface="Open Sans"/>
                        <a:cs typeface="Open Sans"/>
                        <a:sym typeface="Open Sans"/>
                      </a:endParaRPr>
                    </a:p>
                  </a:txBody>
                  <a:tcPr marT="63500" marB="63500" marR="63500" marL="63500">
                    <a:solidFill>
                      <a:srgbClr val="F2F2F2"/>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552750"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Requisitos Funcionais</a:t>
            </a:r>
            <a:endParaRPr/>
          </a:p>
        </p:txBody>
      </p:sp>
      <p:graphicFrame>
        <p:nvGraphicFramePr>
          <p:cNvPr id="199" name="Google Shape;199;p32"/>
          <p:cNvGraphicFramePr/>
          <p:nvPr/>
        </p:nvGraphicFramePr>
        <p:xfrm>
          <a:off x="552750" y="1031050"/>
          <a:ext cx="3000000" cy="3000000"/>
        </p:xfrm>
        <a:graphic>
          <a:graphicData uri="http://schemas.openxmlformats.org/drawingml/2006/table">
            <a:tbl>
              <a:tblPr>
                <a:noFill/>
                <a:tableStyleId>{7768A2D7-D618-44D8-BFC6-438ED8EB2A2C}</a:tableStyleId>
              </a:tblPr>
              <a:tblGrid>
                <a:gridCol w="825300"/>
                <a:gridCol w="7213200"/>
              </a:tblGrid>
              <a:tr h="12700">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Id</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RF09</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que o gerente solicite remoção de profissionais alocados.</a:t>
                      </a:r>
                      <a:endParaRPr sz="1200">
                        <a:latin typeface="Open Sans"/>
                        <a:ea typeface="Open Sans"/>
                        <a:cs typeface="Open Sans"/>
                        <a:sym typeface="Open Sans"/>
                      </a:endParaRPr>
                    </a:p>
                  </a:txBody>
                  <a:tcPr marT="63500" marB="63500" marR="63500" marL="63500">
                    <a:solidFill>
                      <a:srgbClr val="F2F2F2"/>
                    </a:solidFill>
                  </a:tcPr>
                </a:tc>
              </a:tr>
              <a:tr h="303525">
                <a:tc>
                  <a:txBody>
                    <a:bodyPr/>
                    <a:lstStyle/>
                    <a:p>
                      <a:pPr indent="0" lvl="0" marL="0" rtl="0" algn="l">
                        <a:spcBef>
                          <a:spcPts val="0"/>
                        </a:spcBef>
                        <a:spcAft>
                          <a:spcPts val="0"/>
                        </a:spcAft>
                        <a:buNone/>
                      </a:pPr>
                      <a:r>
                        <a:rPr b="1" lang="en" sz="1200">
                          <a:latin typeface="Open Sans"/>
                          <a:ea typeface="Open Sans"/>
                          <a:cs typeface="Open Sans"/>
                          <a:sym typeface="Open Sans"/>
                        </a:rPr>
                        <a:t>RF10</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comunicar aos gerentes em caso de conflito de alocação de profissionais.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RF11</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indicar um profissional substituto em caso de conflito de alocação.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RF12</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 Champion alocar ou desalocar profissionais dos projetos.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RF13</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enviar e-mail aos profissionais no momento de sua alocação.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RF14</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aos gerentes acesso aos relatórios.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RF15</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cadastrar ausência de profissionais.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RF16</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gerar relatórios e dashboards sobre disponibilidade, projetos, sobrecarga, conflito de alocações e alocações futuras.</a:t>
                      </a:r>
                      <a:endParaRPr sz="1200">
                        <a:latin typeface="Open Sans"/>
                        <a:ea typeface="Open Sans"/>
                        <a:cs typeface="Open Sans"/>
                        <a:sym typeface="Open Sans"/>
                      </a:endParaRPr>
                    </a:p>
                  </a:txBody>
                  <a:tcPr marT="63500" marB="63500" marR="63500" marL="63500">
                    <a:solidFill>
                      <a:srgbClr val="F2F2F2"/>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596250"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Requisitos Funcionais</a:t>
            </a:r>
            <a:endParaRPr/>
          </a:p>
        </p:txBody>
      </p:sp>
      <p:graphicFrame>
        <p:nvGraphicFramePr>
          <p:cNvPr id="205" name="Google Shape;205;p33"/>
          <p:cNvGraphicFramePr/>
          <p:nvPr/>
        </p:nvGraphicFramePr>
        <p:xfrm>
          <a:off x="596250" y="1357400"/>
          <a:ext cx="3000000" cy="3000000"/>
        </p:xfrm>
        <a:graphic>
          <a:graphicData uri="http://schemas.openxmlformats.org/drawingml/2006/table">
            <a:tbl>
              <a:tblPr>
                <a:noFill/>
                <a:tableStyleId>{7768A2D7-D618-44D8-BFC6-438ED8EB2A2C}</a:tableStyleId>
              </a:tblPr>
              <a:tblGrid>
                <a:gridCol w="821650"/>
                <a:gridCol w="7129850"/>
              </a:tblGrid>
              <a:tr h="12700">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Id</a:t>
                      </a:r>
                      <a:endParaRPr b="1" sz="1200">
                        <a:solidFill>
                          <a:schemeClr val="dk1"/>
                        </a:solidFill>
                        <a:latin typeface="Open Sans"/>
                        <a:ea typeface="Open Sans"/>
                        <a:cs typeface="Open Sans"/>
                        <a:sym typeface="Open Sans"/>
                      </a:endParaRPr>
                    </a:p>
                  </a:txBody>
                  <a:tcPr marT="63500" marB="63500" marR="63500" marL="6350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63500" marB="63500" marR="63500" marL="6350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rgbClr val="376998"/>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RF17</a:t>
                      </a:r>
                      <a:endParaRPr b="1" sz="1200">
                        <a:latin typeface="Open Sans"/>
                        <a:ea typeface="Open Sans"/>
                        <a:cs typeface="Open Sans"/>
                        <a:sym typeface="Open Sans"/>
                      </a:endParaRPr>
                    </a:p>
                  </a:txBody>
                  <a:tcPr marT="63500" marB="63500" marR="63500" marL="63500">
                    <a:lnT cap="flat" cmpd="sng" w="12700">
                      <a:solidFill>
                        <a:schemeClr val="lt2"/>
                      </a:solidFill>
                      <a:prstDash val="solid"/>
                      <a:round/>
                      <a:headEnd len="sm" w="sm" type="none"/>
                      <a:tailEnd len="sm" w="sm" type="none"/>
                    </a:lnT>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que o profissional acesse suas futuras locações.</a:t>
                      </a:r>
                      <a:endParaRPr sz="1200">
                        <a:latin typeface="Open Sans"/>
                        <a:ea typeface="Open Sans"/>
                        <a:cs typeface="Open Sans"/>
                        <a:sym typeface="Open Sans"/>
                      </a:endParaRPr>
                    </a:p>
                  </a:txBody>
                  <a:tcPr marT="63500" marB="63500" marR="63500" marL="63500">
                    <a:lnT cap="flat" cmpd="sng" w="12700">
                      <a:solidFill>
                        <a:schemeClr val="lt2"/>
                      </a:solidFill>
                      <a:prstDash val="solid"/>
                      <a:round/>
                      <a:headEnd len="sm" w="sm" type="none"/>
                      <a:tailEnd len="sm" w="sm" type="none"/>
                    </a:lnT>
                    <a:solidFill>
                      <a:srgbClr val="F2F2F2"/>
                    </a:solidFill>
                  </a:tcPr>
                </a:tc>
              </a:tr>
              <a:tr h="284475">
                <a:tc>
                  <a:txBody>
                    <a:bodyPr/>
                    <a:lstStyle/>
                    <a:p>
                      <a:pPr indent="0" lvl="0" marL="0" rtl="0" algn="l">
                        <a:spcBef>
                          <a:spcPts val="0"/>
                        </a:spcBef>
                        <a:spcAft>
                          <a:spcPts val="0"/>
                        </a:spcAft>
                        <a:buNone/>
                      </a:pPr>
                      <a:r>
                        <a:rPr b="1" lang="en" sz="1200">
                          <a:latin typeface="Open Sans"/>
                          <a:ea typeface="Open Sans"/>
                          <a:cs typeface="Open Sans"/>
                          <a:sym typeface="Open Sans"/>
                        </a:rPr>
                        <a:t>RF18</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permitir que o profissional acesse informações sobre seu projeto.</a:t>
                      </a:r>
                      <a:endParaRPr sz="1200">
                        <a:latin typeface="Open Sans"/>
                        <a:ea typeface="Open Sans"/>
                        <a:cs typeface="Open Sans"/>
                        <a:sym typeface="Open Sans"/>
                      </a:endParaRPr>
                    </a:p>
                  </a:txBody>
                  <a:tcPr marT="63500" marB="63500" marR="63500" marL="63500">
                    <a:solidFill>
                      <a:srgbClr val="F2F2F2"/>
                    </a:solidFill>
                  </a:tcPr>
                </a:tc>
              </a:tr>
              <a:tr h="284475">
                <a:tc>
                  <a:txBody>
                    <a:bodyPr/>
                    <a:lstStyle/>
                    <a:p>
                      <a:pPr indent="0" lvl="0" marL="0" rtl="0" algn="l">
                        <a:spcBef>
                          <a:spcPts val="0"/>
                        </a:spcBef>
                        <a:spcAft>
                          <a:spcPts val="0"/>
                        </a:spcAft>
                        <a:buNone/>
                      </a:pPr>
                      <a:r>
                        <a:rPr b="1" lang="en" sz="1200">
                          <a:latin typeface="Open Sans"/>
                          <a:ea typeface="Open Sans"/>
                          <a:cs typeface="Open Sans"/>
                          <a:sym typeface="Open Sans"/>
                        </a:rPr>
                        <a:t>RF19</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comunicar caso um profissional alocado entre em estado de ausência, e sugerir outros profissionais que possam substituí-lo durante sua ausência.</a:t>
                      </a:r>
                      <a:endParaRPr sz="1200">
                        <a:latin typeface="Open Sans"/>
                        <a:ea typeface="Open Sans"/>
                        <a:cs typeface="Open Sans"/>
                        <a:sym typeface="Open Sans"/>
                      </a:endParaRPr>
                    </a:p>
                  </a:txBody>
                  <a:tcPr marT="63500" marB="63500" marR="63500" marL="63500">
                    <a:solidFill>
                      <a:srgbClr val="F2F2F2"/>
                    </a:solidFill>
                  </a:tcPr>
                </a:tc>
              </a:tr>
              <a:tr h="284475">
                <a:tc>
                  <a:txBody>
                    <a:bodyPr/>
                    <a:lstStyle/>
                    <a:p>
                      <a:pPr indent="0" lvl="0" marL="0" rtl="0" algn="l">
                        <a:spcBef>
                          <a:spcPts val="0"/>
                        </a:spcBef>
                        <a:spcAft>
                          <a:spcPts val="0"/>
                        </a:spcAft>
                        <a:buNone/>
                      </a:pPr>
                      <a:r>
                        <a:rPr b="1" lang="en" sz="1200">
                          <a:latin typeface="Open Sans"/>
                          <a:ea typeface="Open Sans"/>
                          <a:cs typeface="Open Sans"/>
                          <a:sym typeface="Open Sans"/>
                        </a:rPr>
                        <a:t>RF20</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não deve permitir que profissionais de férias sejam sugeridos ou alocados.</a:t>
                      </a:r>
                      <a:endParaRPr sz="1200">
                        <a:latin typeface="Open Sans"/>
                        <a:ea typeface="Open Sans"/>
                        <a:cs typeface="Open Sans"/>
                        <a:sym typeface="Open Sans"/>
                      </a:endParaRPr>
                    </a:p>
                  </a:txBody>
                  <a:tcPr marT="63500" marB="63500" marR="63500" marL="63500">
                    <a:solidFill>
                      <a:srgbClr val="F2F2F2"/>
                    </a:solidFill>
                  </a:tcPr>
                </a:tc>
              </a:tr>
              <a:tr h="284475">
                <a:tc>
                  <a:txBody>
                    <a:bodyPr/>
                    <a:lstStyle/>
                    <a:p>
                      <a:pPr indent="0" lvl="0" marL="0" rtl="0" algn="l">
                        <a:spcBef>
                          <a:spcPts val="0"/>
                        </a:spcBef>
                        <a:spcAft>
                          <a:spcPts val="0"/>
                        </a:spcAft>
                        <a:buNone/>
                      </a:pPr>
                      <a:r>
                        <a:rPr b="1" lang="en" sz="1200">
                          <a:latin typeface="Open Sans"/>
                          <a:ea typeface="Open Sans"/>
                          <a:cs typeface="Open Sans"/>
                          <a:sym typeface="Open Sans"/>
                        </a:rPr>
                        <a:t>RF21</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alocar profissionais de forma otimizada.</a:t>
                      </a:r>
                      <a:endParaRPr sz="1200">
                        <a:latin typeface="Open Sans"/>
                        <a:ea typeface="Open Sans"/>
                        <a:cs typeface="Open Sans"/>
                        <a:sym typeface="Open Sans"/>
                      </a:endParaRPr>
                    </a:p>
                  </a:txBody>
                  <a:tcPr marT="63500" marB="63500" marR="63500" marL="63500">
                    <a:solidFill>
                      <a:srgbClr val="F2F2F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698600"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Requisitos Não-Funcionais</a:t>
            </a:r>
            <a:endParaRPr/>
          </a:p>
        </p:txBody>
      </p:sp>
      <p:graphicFrame>
        <p:nvGraphicFramePr>
          <p:cNvPr id="211" name="Google Shape;211;p34"/>
          <p:cNvGraphicFramePr/>
          <p:nvPr/>
        </p:nvGraphicFramePr>
        <p:xfrm>
          <a:off x="437750" y="1050525"/>
          <a:ext cx="3000000" cy="3000000"/>
        </p:xfrm>
        <a:graphic>
          <a:graphicData uri="http://schemas.openxmlformats.org/drawingml/2006/table">
            <a:tbl>
              <a:tblPr>
                <a:noFill/>
                <a:tableStyleId>{600589F7-4F30-4869-AA5E-421C01A04312}</a:tableStyleId>
              </a:tblPr>
              <a:tblGrid>
                <a:gridCol w="1138675"/>
                <a:gridCol w="1771100"/>
                <a:gridCol w="5341900"/>
              </a:tblGrid>
              <a:tr h="365725">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Id</a:t>
                      </a:r>
                      <a:endParaRPr b="1"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Tipo</a:t>
                      </a:r>
                      <a:endParaRPr b="1"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r>
              <a:tr h="348350">
                <a:tc>
                  <a:txBody>
                    <a:bodyPr/>
                    <a:lstStyle/>
                    <a:p>
                      <a:pPr indent="0" lvl="0" marL="0" rtl="0" algn="l">
                        <a:spcBef>
                          <a:spcPts val="0"/>
                        </a:spcBef>
                        <a:spcAft>
                          <a:spcPts val="0"/>
                        </a:spcAft>
                        <a:buNone/>
                      </a:pPr>
                      <a:r>
                        <a:rPr b="1" lang="en" sz="1200">
                          <a:latin typeface="Open Sans"/>
                          <a:ea typeface="Open Sans"/>
                          <a:cs typeface="Open Sans"/>
                          <a:sym typeface="Open Sans"/>
                        </a:rPr>
                        <a:t>RNF01</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Estrutural</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estar hospedado em um servidor.</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a:latin typeface="Open Sans"/>
                          <a:ea typeface="Open Sans"/>
                          <a:cs typeface="Open Sans"/>
                          <a:sym typeface="Open Sans"/>
                        </a:rPr>
                        <a:t>RNF02</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Compatibilidade</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ser compatível com navegadores (...)</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a:latin typeface="Open Sans"/>
                          <a:ea typeface="Open Sans"/>
                          <a:cs typeface="Open Sans"/>
                          <a:sym typeface="Open Sans"/>
                        </a:rPr>
                        <a:t>RNF03</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Segurança</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só pode ser acessado por usuários autenticados.</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a:latin typeface="Open Sans"/>
                          <a:ea typeface="Open Sans"/>
                          <a:cs typeface="Open Sans"/>
                          <a:sym typeface="Open Sans"/>
                        </a:rPr>
                        <a:t>RNF04</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Segurança</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não deve expor senhas em nenhum momento.</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a:latin typeface="Open Sans"/>
                          <a:ea typeface="Open Sans"/>
                          <a:cs typeface="Open Sans"/>
                          <a:sym typeface="Open Sans"/>
                        </a:rPr>
                        <a:t>RNF05</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Usabilidade</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não deve distrair o usuário.</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a:latin typeface="Open Sans"/>
                          <a:ea typeface="Open Sans"/>
                          <a:cs typeface="Open Sans"/>
                          <a:sym typeface="Open Sans"/>
                        </a:rPr>
                        <a:t>RNF06</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Usabilidade</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sistema deve ser fácil de ser ensinado.</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flipH="1">
            <a:off x="2887612" y="221822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Casos de Uso</a:t>
            </a:r>
            <a:endParaRPr/>
          </a:p>
        </p:txBody>
      </p:sp>
      <p:sp>
        <p:nvSpPr>
          <p:cNvPr id="217" name="Google Shape;217;p35"/>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18" name="Google Shape;218;p35"/>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219" name="Google Shape;219;p35"/>
          <p:cNvCxnSpPr>
            <a:endCxn id="220"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220" name="Google Shape;220;p35"/>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221" name="Google Shape;221;p35"/>
          <p:cNvCxnSpPr>
            <a:stCxn id="222" idx="6"/>
            <a:endCxn id="223"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223" name="Google Shape;223;p35"/>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222" name="Google Shape;222;p35"/>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19975" y="17373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Casos de Uso</a:t>
            </a:r>
            <a:endParaRPr/>
          </a:p>
        </p:txBody>
      </p:sp>
      <p:graphicFrame>
        <p:nvGraphicFramePr>
          <p:cNvPr id="229" name="Google Shape;229;p36"/>
          <p:cNvGraphicFramePr/>
          <p:nvPr/>
        </p:nvGraphicFramePr>
        <p:xfrm>
          <a:off x="552513" y="1069095"/>
          <a:ext cx="3000000" cy="3000000"/>
        </p:xfrm>
        <a:graphic>
          <a:graphicData uri="http://schemas.openxmlformats.org/drawingml/2006/table">
            <a:tbl>
              <a:tblPr>
                <a:noFill/>
                <a:tableStyleId>{600589F7-4F30-4869-AA5E-421C01A04312}</a:tableStyleId>
              </a:tblPr>
              <a:tblGrid>
                <a:gridCol w="867450"/>
                <a:gridCol w="7171525"/>
              </a:tblGrid>
              <a:tr h="384150">
                <a:tc>
                  <a:txBody>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ID</a:t>
                      </a:r>
                      <a:endParaRPr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Nome</a:t>
                      </a:r>
                      <a:endParaRPr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76998"/>
                    </a:solidFill>
                  </a:tcPr>
                </a:tc>
              </a:tr>
              <a:tr h="384150">
                <a:tc>
                  <a:txBody>
                    <a:bodyPr/>
                    <a:lstStyle/>
                    <a:p>
                      <a:pPr indent="0" lvl="0" marL="0" rtl="0" algn="l">
                        <a:spcBef>
                          <a:spcPts val="0"/>
                        </a:spcBef>
                        <a:spcAft>
                          <a:spcPts val="0"/>
                        </a:spcAft>
                        <a:buNone/>
                      </a:pPr>
                      <a:r>
                        <a:rPr b="1" lang="en" sz="1200">
                          <a:latin typeface="Open Sans"/>
                          <a:ea typeface="Open Sans"/>
                          <a:cs typeface="Open Sans"/>
                          <a:sym typeface="Open Sans"/>
                        </a:rPr>
                        <a:t>CDU01</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Iniciar sessão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CDU02</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Encerrar sessão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CDU03</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Manter projeto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CDU04</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Manter usuário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CDU05</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Receber indicação de profissionais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CDU06</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Criar lista de profissionais desejados manualmente</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CDU07</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Solicitar alocação de profissionais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CDU08</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Solicitar remoção de profissionais (desalocar)</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52025">
                <a:tc>
                  <a:txBody>
                    <a:bodyPr/>
                    <a:lstStyle/>
                    <a:p>
                      <a:pPr indent="0" lvl="0" marL="0" rtl="0" algn="l">
                        <a:spcBef>
                          <a:spcPts val="0"/>
                        </a:spcBef>
                        <a:spcAft>
                          <a:spcPts val="0"/>
                        </a:spcAft>
                        <a:buNone/>
                      </a:pPr>
                      <a:r>
                        <a:rPr b="1" lang="en" sz="1200">
                          <a:latin typeface="Open Sans"/>
                          <a:ea typeface="Open Sans"/>
                          <a:cs typeface="Open Sans"/>
                          <a:sym typeface="Open Sans"/>
                        </a:rPr>
                        <a:t>CDU09</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Avisar conflito de alocação dos profissionais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19975" y="17373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Casos de Uso</a:t>
            </a:r>
            <a:endParaRPr/>
          </a:p>
        </p:txBody>
      </p:sp>
      <p:graphicFrame>
        <p:nvGraphicFramePr>
          <p:cNvPr id="235" name="Google Shape;235;p37"/>
          <p:cNvGraphicFramePr/>
          <p:nvPr/>
        </p:nvGraphicFramePr>
        <p:xfrm>
          <a:off x="623250" y="1124795"/>
          <a:ext cx="3000000" cy="3000000"/>
        </p:xfrm>
        <a:graphic>
          <a:graphicData uri="http://schemas.openxmlformats.org/drawingml/2006/table">
            <a:tbl>
              <a:tblPr>
                <a:noFill/>
                <a:tableStyleId>{600589F7-4F30-4869-AA5E-421C01A04312}</a:tableStyleId>
              </a:tblPr>
              <a:tblGrid>
                <a:gridCol w="852125"/>
                <a:gridCol w="7045375"/>
              </a:tblGrid>
              <a:tr h="399100">
                <a:tc>
                  <a:txBody>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ID</a:t>
                      </a:r>
                      <a:endParaRPr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Nome</a:t>
                      </a:r>
                      <a:endParaRPr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376998"/>
                    </a:solidFill>
                  </a:tcPr>
                </a:tc>
              </a:tr>
              <a:tr h="399100">
                <a:tc>
                  <a:txBody>
                    <a:bodyPr/>
                    <a:lstStyle/>
                    <a:p>
                      <a:pPr indent="0" lvl="0" marL="0" rtl="0" algn="l">
                        <a:spcBef>
                          <a:spcPts val="0"/>
                        </a:spcBef>
                        <a:spcAft>
                          <a:spcPts val="0"/>
                        </a:spcAft>
                        <a:buNone/>
                      </a:pPr>
                      <a:r>
                        <a:rPr b="1" lang="en" sz="1200">
                          <a:latin typeface="Open Sans"/>
                          <a:ea typeface="Open Sans"/>
                          <a:cs typeface="Open Sans"/>
                          <a:sym typeface="Open Sans"/>
                        </a:rPr>
                        <a:t>CDU10</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Solucionar conflitos de alocação dos profissionais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CDU11</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Alocar profissional a um projeto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CDU12</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Desalocar profissional de um projeto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CDU13</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Atualizar qualificações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CDU14</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Cadastrar ausência</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CDU15</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Acessar todos os relatórios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CDU16</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Acessar informações do projeto</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r h="365725">
                <a:tc>
                  <a:txBody>
                    <a:bodyPr/>
                    <a:lstStyle/>
                    <a:p>
                      <a:pPr indent="0" lvl="0" marL="0" rtl="0" algn="l">
                        <a:spcBef>
                          <a:spcPts val="0"/>
                        </a:spcBef>
                        <a:spcAft>
                          <a:spcPts val="0"/>
                        </a:spcAft>
                        <a:buNone/>
                      </a:pPr>
                      <a:r>
                        <a:rPr b="1" lang="en" sz="1200">
                          <a:latin typeface="Open Sans"/>
                          <a:ea typeface="Open Sans"/>
                          <a:cs typeface="Open Sans"/>
                          <a:sym typeface="Open Sans"/>
                        </a:rPr>
                        <a:t>CDU17</a:t>
                      </a:r>
                      <a:endParaRPr b="1"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Acessar relatório de alocações futuras</a:t>
                      </a:r>
                      <a:endParaRPr sz="1200">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38"/>
          <p:cNvGraphicFramePr/>
          <p:nvPr/>
        </p:nvGraphicFramePr>
        <p:xfrm>
          <a:off x="400150" y="724200"/>
          <a:ext cx="3000000" cy="3000000"/>
        </p:xfrm>
        <a:graphic>
          <a:graphicData uri="http://schemas.openxmlformats.org/drawingml/2006/table">
            <a:tbl>
              <a:tblPr>
                <a:noFill/>
                <a:tableStyleId>{7768A2D7-D618-44D8-BFC6-438ED8EB2A2C}</a:tableStyleId>
              </a:tblPr>
              <a:tblGrid>
                <a:gridCol w="2069575"/>
                <a:gridCol w="627412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CDU01 - Iniciar Sessão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Iniciar sessão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Gerentes, Champions e Funcionários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Ator não identificado na tela inicial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acessa a página principal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insere seu login e senha.</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solicita entrada no sistema clicando em “entrar”.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valida login e senha [A1] [A2].</a:t>
                      </a:r>
                      <a:endParaRPr sz="1000">
                        <a:solidFill>
                          <a:srgbClr val="FF0000"/>
                        </a:solidFill>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direciona o usuário a tela principal do sistema de acordo com o tipo de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Login (email) inválido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sistema exibe uma mensagem de que o login é inválido.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Volta para o passo 2</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A2 - Senha inválida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A2.1 - O sistema exibe uma mensagem de que a senha é inválida.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A2.2 - Volta para o passo 2</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84475">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identificação e entrada do usuário no sistema é realizada.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84475">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41" name="Google Shape;241;p38"/>
          <p:cNvSpPr txBox="1"/>
          <p:nvPr/>
        </p:nvSpPr>
        <p:spPr>
          <a:xfrm>
            <a:off x="34915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CDU01 - Iniciar sessão</a:t>
            </a:r>
            <a:endParaRPr b="1" sz="2000">
              <a:solidFill>
                <a:schemeClr val="lt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aphicFrame>
        <p:nvGraphicFramePr>
          <p:cNvPr id="246" name="Google Shape;246;p39"/>
          <p:cNvGraphicFramePr/>
          <p:nvPr/>
        </p:nvGraphicFramePr>
        <p:xfrm>
          <a:off x="484950" y="941213"/>
          <a:ext cx="3000000" cy="3000000"/>
        </p:xfrm>
        <a:graphic>
          <a:graphicData uri="http://schemas.openxmlformats.org/drawingml/2006/table">
            <a:tbl>
              <a:tblPr>
                <a:noFill/>
                <a:tableStyleId>{7768A2D7-D618-44D8-BFC6-438ED8EB2A2C}</a:tableStyleId>
              </a:tblPr>
              <a:tblGrid>
                <a:gridCol w="1961775"/>
                <a:gridCol w="6212325"/>
              </a:tblGrid>
              <a:tr h="31765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CDU02 - Encerrar Sessão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Encerrar sessão do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Ator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seleciona a opção “sair”</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783975">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confirma se o ator deseja encerrar a sessão.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confirma o encerramento da sessão. [A1]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desconecta o ator.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é redirecionado à tela de login.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59575">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Ator cancela encerramento de sessão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ator é redirecionado à página principal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2775">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é desconectado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97375">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47" name="Google Shape;247;p39"/>
          <p:cNvSpPr txBox="1"/>
          <p:nvPr/>
        </p:nvSpPr>
        <p:spPr>
          <a:xfrm>
            <a:off x="69580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CDU02 - Encerrar Sessão</a:t>
            </a:r>
            <a:endParaRPr b="1" sz="2000">
              <a:solidFill>
                <a:schemeClr val="lt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720000" y="539500"/>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Sumário</a:t>
            </a:r>
            <a:endParaRPr/>
          </a:p>
        </p:txBody>
      </p:sp>
      <p:graphicFrame>
        <p:nvGraphicFramePr>
          <p:cNvPr id="112" name="Google Shape;112;p22"/>
          <p:cNvGraphicFramePr/>
          <p:nvPr/>
        </p:nvGraphicFramePr>
        <p:xfrm>
          <a:off x="720000" y="1222825"/>
          <a:ext cx="3000000" cy="3000000"/>
        </p:xfrm>
        <a:graphic>
          <a:graphicData uri="http://schemas.openxmlformats.org/drawingml/2006/table">
            <a:tbl>
              <a:tblPr>
                <a:noFill/>
                <a:tableStyleId>{600589F7-4F30-4869-AA5E-421C01A04312}</a:tableStyleId>
              </a:tblPr>
              <a:tblGrid>
                <a:gridCol w="509600"/>
                <a:gridCol w="6241200"/>
                <a:gridCol w="488200"/>
              </a:tblGrid>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1</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Minimundo</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2</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Regras de Negócio</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3</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Requisitos</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4</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Casos de Uso</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5</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Diagrama de Casos de Uso</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6</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Diagrama de Classes</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7</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Integrações</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8</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Entregas</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Archivo Black"/>
                          <a:ea typeface="Archivo Black"/>
                          <a:cs typeface="Archivo Black"/>
                          <a:sym typeface="Archivo Black"/>
                        </a:rPr>
                        <a:t>9</a:t>
                      </a:r>
                      <a:endParaRPr>
                        <a:latin typeface="Archivo Black"/>
                        <a:ea typeface="Archivo Black"/>
                        <a:cs typeface="Archivo Black"/>
                        <a:sym typeface="Archivo Black"/>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Archivo"/>
                          <a:ea typeface="Archivo"/>
                          <a:cs typeface="Archivo"/>
                          <a:sym typeface="Archivo"/>
                        </a:rPr>
                        <a:t>Protótipo</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aphicFrame>
        <p:nvGraphicFramePr>
          <p:cNvPr id="252" name="Google Shape;252;p40"/>
          <p:cNvGraphicFramePr/>
          <p:nvPr/>
        </p:nvGraphicFramePr>
        <p:xfrm>
          <a:off x="413263" y="826650"/>
          <a:ext cx="3000000" cy="3000000"/>
        </p:xfrm>
        <a:graphic>
          <a:graphicData uri="http://schemas.openxmlformats.org/drawingml/2006/table">
            <a:tbl>
              <a:tblPr>
                <a:noFill/>
                <a:tableStyleId>{7768A2D7-D618-44D8-BFC6-438ED8EB2A2C}</a:tableStyleId>
              </a:tblPr>
              <a:tblGrid>
                <a:gridCol w="1936225"/>
                <a:gridCol w="62450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CDU03.1 - Cadastrar projeto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Cadastrar os dados de um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cadastrar projeto é escolhida/acionada.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os espaços de preenchimento de cadastro.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insere os dados do projeto [RN04]</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seleciona a opção de salvar.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confirma e salva o cadastro. [A1]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Vai para o CDU05.</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Dados inválidos</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sistema informa que algum dos dados informados está inválido ou nulo.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A1.2 - Volta para o passo 2.</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Receber indicação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projeto e suas informações são cadastradas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RN04, RN09, RN10</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53" name="Google Shape;253;p40"/>
          <p:cNvSpPr txBox="1"/>
          <p:nvPr/>
        </p:nvSpPr>
        <p:spPr>
          <a:xfrm>
            <a:off x="642775" y="173736"/>
            <a:ext cx="777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CDU03.1 - Cadastrar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41"/>
          <p:cNvGraphicFramePr/>
          <p:nvPr/>
        </p:nvGraphicFramePr>
        <p:xfrm>
          <a:off x="442650" y="898150"/>
          <a:ext cx="3000000" cy="3000000"/>
        </p:xfrm>
        <a:graphic>
          <a:graphicData uri="http://schemas.openxmlformats.org/drawingml/2006/table">
            <a:tbl>
              <a:tblPr>
                <a:noFill/>
                <a:tableStyleId>{7768A2D7-D618-44D8-BFC6-438ED8EB2A2C}</a:tableStyleId>
              </a:tblPr>
              <a:tblGrid>
                <a:gridCol w="1921250"/>
                <a:gridCol w="6196750"/>
              </a:tblGrid>
              <a:tr h="322375">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CDU03.2 - Visualizar projeto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Visualizar os dados de um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a:t>
                      </a:r>
                      <a:endParaRPr sz="1000">
                        <a:solidFill>
                          <a:srgbClr val="FF0000"/>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66425">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Um projeto foi cadastrado no sistema;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ator está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visualizar o projeto é escolhida no menu de projetos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795675">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todos os projetos que o ator gerencia.</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seleciona um projeto no menu de projeto.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é direcionado para a página de informações do projeto.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as informações do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sistema exibe as informações do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018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59" name="Google Shape;259;p41"/>
          <p:cNvSpPr txBox="1"/>
          <p:nvPr/>
        </p:nvSpPr>
        <p:spPr>
          <a:xfrm>
            <a:off x="64515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CDU03.2 - Visualizar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aphicFrame>
        <p:nvGraphicFramePr>
          <p:cNvPr id="264" name="Google Shape;264;p42"/>
          <p:cNvGraphicFramePr/>
          <p:nvPr/>
        </p:nvGraphicFramePr>
        <p:xfrm>
          <a:off x="459000" y="886813"/>
          <a:ext cx="3000000" cy="3000000"/>
        </p:xfrm>
        <a:graphic>
          <a:graphicData uri="http://schemas.openxmlformats.org/drawingml/2006/table">
            <a:tbl>
              <a:tblPr>
                <a:noFill/>
                <a:tableStyleId>{7768A2D7-D618-44D8-BFC6-438ED8EB2A2C}</a:tableStyleId>
              </a:tblPr>
              <a:tblGrid>
                <a:gridCol w="1946825"/>
                <a:gridCol w="627917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CDU03.4 - Deletar projeto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Deletar um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Um projeto deve estar cadastrado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deletar projeto é escolhida/acionada;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acessa o menu de projetos.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seleciona a opção de “deletar projeto”.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confere se o gerente quer realmente apagar o projeto. [A1]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exclui os dados do projeto do banco de dados.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Desistência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gerente não confirma a exclusão.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A1.2 - Fim do caso de uso.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As informações do projeto são deletadas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65" name="Google Shape;265;p42"/>
          <p:cNvSpPr txBox="1"/>
          <p:nvPr/>
        </p:nvSpPr>
        <p:spPr>
          <a:xfrm>
            <a:off x="64515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CDU03.4 - Deletar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aphicFrame>
        <p:nvGraphicFramePr>
          <p:cNvPr id="270" name="Google Shape;270;p43"/>
          <p:cNvGraphicFramePr/>
          <p:nvPr/>
        </p:nvGraphicFramePr>
        <p:xfrm>
          <a:off x="415863" y="741650"/>
          <a:ext cx="3000000" cy="3000000"/>
        </p:xfrm>
        <a:graphic>
          <a:graphicData uri="http://schemas.openxmlformats.org/drawingml/2006/table">
            <a:tbl>
              <a:tblPr>
                <a:noFill/>
                <a:tableStyleId>{7768A2D7-D618-44D8-BFC6-438ED8EB2A2C}</a:tableStyleId>
              </a:tblPr>
              <a:tblGrid>
                <a:gridCol w="1940850"/>
                <a:gridCol w="6371400"/>
              </a:tblGrid>
              <a:tr h="266700">
                <a:tc gridSpan="2">
                  <a:txBody>
                    <a:bodyPr/>
                    <a:lstStyle/>
                    <a:p>
                      <a:pPr indent="0" lvl="0" marL="0" rtl="0" algn="ctr">
                        <a:lnSpc>
                          <a:spcPct val="115000"/>
                        </a:lnSpc>
                        <a:spcBef>
                          <a:spcPts val="0"/>
                        </a:spcBef>
                        <a:spcAft>
                          <a:spcPts val="0"/>
                        </a:spcAft>
                        <a:buNone/>
                      </a:pPr>
                      <a:r>
                        <a:rPr b="1" lang="en" sz="800">
                          <a:solidFill>
                            <a:schemeClr val="dk1"/>
                          </a:solidFill>
                          <a:latin typeface="Open Sans"/>
                          <a:ea typeface="Open Sans"/>
                          <a:cs typeface="Open Sans"/>
                          <a:sym typeface="Open Sans"/>
                        </a:rPr>
                        <a:t>CDU04.1 - Cadastrar usuário</a:t>
                      </a:r>
                      <a:endParaRPr b="1" sz="8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800">
                          <a:latin typeface="Open Sans"/>
                          <a:ea typeface="Open Sans"/>
                          <a:cs typeface="Open Sans"/>
                          <a:sym typeface="Open Sans"/>
                        </a:rPr>
                        <a:t>Objetivo</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Cadastrar os dados de um usuário</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Atores</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Administrador do sistema</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Pré-condições</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O administrador deve estar autenticado no sistema</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Trigger</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A opção de cadastrar usuário é escolhida;</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Fluxo principal</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79400" lvl="0" marL="457200" rtl="0" algn="l">
                        <a:spcBef>
                          <a:spcPts val="0"/>
                        </a:spcBef>
                        <a:spcAft>
                          <a:spcPts val="0"/>
                        </a:spcAft>
                        <a:buSzPts val="800"/>
                        <a:buFont typeface="Open Sans"/>
                        <a:buAutoNum type="arabicPeriod"/>
                      </a:pPr>
                      <a:r>
                        <a:rPr lang="en" sz="800">
                          <a:latin typeface="Open Sans"/>
                          <a:ea typeface="Open Sans"/>
                          <a:cs typeface="Open Sans"/>
                          <a:sym typeface="Open Sans"/>
                        </a:rPr>
                        <a:t>O sistema exibe os espaços de preenchimento de cadastro.</a:t>
                      </a:r>
                      <a:endParaRPr sz="800">
                        <a:latin typeface="Open Sans"/>
                        <a:ea typeface="Open Sans"/>
                        <a:cs typeface="Open Sans"/>
                        <a:sym typeface="Open Sans"/>
                      </a:endParaRPr>
                    </a:p>
                    <a:p>
                      <a:pPr indent="-279400" lvl="0" marL="457200" rtl="0" algn="l">
                        <a:spcBef>
                          <a:spcPts val="0"/>
                        </a:spcBef>
                        <a:spcAft>
                          <a:spcPts val="0"/>
                        </a:spcAft>
                        <a:buSzPts val="800"/>
                        <a:buFont typeface="Open Sans"/>
                        <a:buAutoNum type="arabicPeriod"/>
                      </a:pPr>
                      <a:r>
                        <a:rPr lang="en" sz="800">
                          <a:latin typeface="Open Sans"/>
                          <a:ea typeface="Open Sans"/>
                          <a:cs typeface="Open Sans"/>
                          <a:sym typeface="Open Sans"/>
                        </a:rPr>
                        <a:t>O administrador insere os dados do usuário.[RN06]</a:t>
                      </a:r>
                      <a:endParaRPr sz="800">
                        <a:latin typeface="Open Sans"/>
                        <a:ea typeface="Open Sans"/>
                        <a:cs typeface="Open Sans"/>
                        <a:sym typeface="Open Sans"/>
                      </a:endParaRPr>
                    </a:p>
                    <a:p>
                      <a:pPr indent="-279400" lvl="0" marL="457200" rtl="0" algn="l">
                        <a:spcBef>
                          <a:spcPts val="0"/>
                        </a:spcBef>
                        <a:spcAft>
                          <a:spcPts val="0"/>
                        </a:spcAft>
                        <a:buSzPts val="800"/>
                        <a:buFont typeface="Open Sans"/>
                        <a:buAutoNum type="arabicPeriod"/>
                      </a:pPr>
                      <a:r>
                        <a:rPr lang="en" sz="800">
                          <a:latin typeface="Open Sans"/>
                          <a:ea typeface="Open Sans"/>
                          <a:cs typeface="Open Sans"/>
                          <a:sym typeface="Open Sans"/>
                        </a:rPr>
                        <a:t>O administrador cria o login do usuário.</a:t>
                      </a:r>
                      <a:endParaRPr sz="800">
                        <a:latin typeface="Open Sans"/>
                        <a:ea typeface="Open Sans"/>
                        <a:cs typeface="Open Sans"/>
                        <a:sym typeface="Open Sans"/>
                      </a:endParaRPr>
                    </a:p>
                    <a:p>
                      <a:pPr indent="-279400" lvl="0" marL="457200" rtl="0" algn="l">
                        <a:spcBef>
                          <a:spcPts val="0"/>
                        </a:spcBef>
                        <a:spcAft>
                          <a:spcPts val="0"/>
                        </a:spcAft>
                        <a:buSzPts val="800"/>
                        <a:buFont typeface="Open Sans"/>
                        <a:buAutoNum type="arabicPeriod"/>
                      </a:pPr>
                      <a:r>
                        <a:rPr lang="en" sz="800">
                          <a:latin typeface="Open Sans"/>
                          <a:ea typeface="Open Sans"/>
                          <a:cs typeface="Open Sans"/>
                          <a:sym typeface="Open Sans"/>
                        </a:rPr>
                        <a:t>O administrador confirma a inserção.</a:t>
                      </a:r>
                      <a:endParaRPr sz="800">
                        <a:latin typeface="Open Sans"/>
                        <a:ea typeface="Open Sans"/>
                        <a:cs typeface="Open Sans"/>
                        <a:sym typeface="Open Sans"/>
                      </a:endParaRPr>
                    </a:p>
                    <a:p>
                      <a:pPr indent="-279400" lvl="0" marL="457200" rtl="0" algn="l">
                        <a:spcBef>
                          <a:spcPts val="0"/>
                        </a:spcBef>
                        <a:spcAft>
                          <a:spcPts val="0"/>
                        </a:spcAft>
                        <a:buSzPts val="800"/>
                        <a:buFont typeface="Open Sans"/>
                        <a:buAutoNum type="arabicPeriod"/>
                      </a:pPr>
                      <a:r>
                        <a:rPr lang="en" sz="800">
                          <a:latin typeface="Open Sans"/>
                          <a:ea typeface="Open Sans"/>
                          <a:cs typeface="Open Sans"/>
                          <a:sym typeface="Open Sans"/>
                        </a:rPr>
                        <a:t>O sistema valida e salva os dados. [A1] [A2] [A3]</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Fluxo alternativo</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A1 - Dados inválidos</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A1.1 - O sistema informa que algum dos dados informados está inválido.</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A1.2 - Volta para o passo 2.</a:t>
                      </a:r>
                      <a:endParaRPr sz="800">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A2 - Usuário já está cadastrado no sistema</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A2.1 - O sistema informa que já existe um usuário com o email ou matrícula cadastrada.</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A2.2 - Volta para o passo 2.</a:t>
                      </a:r>
                      <a:endParaRPr sz="800">
                        <a:latin typeface="Open Sans"/>
                        <a:ea typeface="Open Sans"/>
                        <a:cs typeface="Open Sans"/>
                        <a:sym typeface="Open Sans"/>
                      </a:endParaRPr>
                    </a:p>
                    <a:p>
                      <a:pPr indent="0" lvl="0" marL="0" rtl="0" algn="l">
                        <a:spcBef>
                          <a:spcPts val="0"/>
                        </a:spcBef>
                        <a:spcAft>
                          <a:spcPts val="0"/>
                        </a:spcAft>
                        <a:buNone/>
                      </a:pPr>
                      <a:r>
                        <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A3 - Campos de dados em branco</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A3.1 - O sistema informa que há espaços que não foram preenchidos.</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A3.2 - Volta para o passo 2.</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Extensões</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N/A</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Pós-condições</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As informações do usuário são cadastradas no sistema.</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800">
                          <a:latin typeface="Open Sans"/>
                          <a:ea typeface="Open Sans"/>
                          <a:cs typeface="Open Sans"/>
                          <a:sym typeface="Open Sans"/>
                        </a:rPr>
                        <a:t>Regras de Negócio</a:t>
                      </a:r>
                      <a:endParaRPr b="1"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800">
                          <a:latin typeface="Open Sans"/>
                          <a:ea typeface="Open Sans"/>
                          <a:cs typeface="Open Sans"/>
                          <a:sym typeface="Open Sans"/>
                        </a:rPr>
                        <a:t>RN06, RN09</a:t>
                      </a:r>
                      <a:endParaRPr sz="8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71" name="Google Shape;271;p43"/>
          <p:cNvSpPr txBox="1"/>
          <p:nvPr/>
        </p:nvSpPr>
        <p:spPr>
          <a:xfrm>
            <a:off x="18105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CDU04.1 - Cadastrar usuário</a:t>
            </a:r>
            <a:endParaRPr b="1" sz="2000">
              <a:solidFill>
                <a:schemeClr val="lt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aphicFrame>
        <p:nvGraphicFramePr>
          <p:cNvPr id="276" name="Google Shape;276;p44"/>
          <p:cNvGraphicFramePr/>
          <p:nvPr/>
        </p:nvGraphicFramePr>
        <p:xfrm>
          <a:off x="497000" y="899350"/>
          <a:ext cx="3000000" cy="3000000"/>
        </p:xfrm>
        <a:graphic>
          <a:graphicData uri="http://schemas.openxmlformats.org/drawingml/2006/table">
            <a:tbl>
              <a:tblPr>
                <a:noFill/>
                <a:tableStyleId>{7768A2D7-D618-44D8-BFC6-438ED8EB2A2C}</a:tableStyleId>
              </a:tblPr>
              <a:tblGrid>
                <a:gridCol w="1726950"/>
                <a:gridCol w="6374250"/>
              </a:tblGrid>
              <a:tr h="3523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CDU04.2 - Visualizar usuário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Visualizar os dados de um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Administrador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administrador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visualizar usuário é escolhida;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6896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uma lista de usuários.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um usuário.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os dados do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As informações do usuário são exibidas.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298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77" name="Google Shape;277;p44"/>
          <p:cNvSpPr txBox="1"/>
          <p:nvPr/>
        </p:nvSpPr>
        <p:spPr>
          <a:xfrm>
            <a:off x="645150"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CDU04.2 - Visualizar usuário</a:t>
            </a:r>
            <a:endParaRPr b="1" sz="2000">
              <a:solidFill>
                <a:schemeClr val="lt2"/>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aphicFrame>
        <p:nvGraphicFramePr>
          <p:cNvPr id="282" name="Google Shape;282;p45"/>
          <p:cNvGraphicFramePr/>
          <p:nvPr/>
        </p:nvGraphicFramePr>
        <p:xfrm>
          <a:off x="524938" y="960388"/>
          <a:ext cx="3000000" cy="3000000"/>
        </p:xfrm>
        <a:graphic>
          <a:graphicData uri="http://schemas.openxmlformats.org/drawingml/2006/table">
            <a:tbl>
              <a:tblPr>
                <a:noFill/>
                <a:tableStyleId>{7768A2D7-D618-44D8-BFC6-438ED8EB2A2C}</a:tableStyleId>
              </a:tblPr>
              <a:tblGrid>
                <a:gridCol w="1399250"/>
                <a:gridCol w="669487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CDU04.3 - Atualizar usuário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Atualizar os dados de um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Administrador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administrador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atualizar usuário é escolhida;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permite a edição dos dados.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administrador realiza a edição dos dados.[RN06]</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salva as alterações. [A2]</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A2 - Dados inválidos</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A2.1 - O sistema informa que algum dos dados informados está inválido (nulo, errado ou conflito).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A2.2 - Volta para o passo 4.</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sistema atualiza as informações do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000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RN06, 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83" name="Google Shape;283;p45"/>
          <p:cNvSpPr txBox="1"/>
          <p:nvPr/>
        </p:nvSpPr>
        <p:spPr>
          <a:xfrm>
            <a:off x="466938"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CDU04.3 - Atualizar usuário</a:t>
            </a:r>
            <a:endParaRPr b="1" sz="2000">
              <a:solidFill>
                <a:schemeClr val="lt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aphicFrame>
        <p:nvGraphicFramePr>
          <p:cNvPr id="288" name="Google Shape;288;p46"/>
          <p:cNvGraphicFramePr/>
          <p:nvPr/>
        </p:nvGraphicFramePr>
        <p:xfrm>
          <a:off x="726875" y="747538"/>
          <a:ext cx="3000000" cy="3000000"/>
        </p:xfrm>
        <a:graphic>
          <a:graphicData uri="http://schemas.openxmlformats.org/drawingml/2006/table">
            <a:tbl>
              <a:tblPr>
                <a:noFill/>
                <a:tableStyleId>{7768A2D7-D618-44D8-BFC6-438ED8EB2A2C}</a:tableStyleId>
              </a:tblPr>
              <a:tblGrid>
                <a:gridCol w="1457575"/>
                <a:gridCol w="631392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CDU04.4 - Deletar um usuário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Deletar um usuário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Administrador do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administrador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deletar usuário é escolhida.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confirma se o administrador quer realmente excluir o usuário. [A1]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realiza a exclusão do usuário e seus dados do banco de dados.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Desistência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Administrador não confirma a exclusão.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A1.2 - Fim do caso de uso.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usuário e seus dados são deletados do sistema.</a:t>
                      </a:r>
                      <a:br>
                        <a:rPr lang="en" sz="1000">
                          <a:latin typeface="Open Sans"/>
                          <a:ea typeface="Open Sans"/>
                          <a:cs typeface="Open Sans"/>
                          <a:sym typeface="Open Sans"/>
                        </a:rPr>
                      </a:br>
                      <a:r>
                        <a:rPr lang="en" sz="1000">
                          <a:latin typeface="Open Sans"/>
                          <a:ea typeface="Open Sans"/>
                          <a:cs typeface="Open Sans"/>
                          <a:sym typeface="Open Sans"/>
                        </a:rPr>
                        <a:t>O usuário deletado não consegue mais fazer login.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89" name="Google Shape;289;p46"/>
          <p:cNvSpPr txBox="1"/>
          <p:nvPr/>
        </p:nvSpPr>
        <p:spPr>
          <a:xfrm>
            <a:off x="645150" y="195000"/>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CDU04.4 - Deletar usuário</a:t>
            </a:r>
            <a:endParaRPr b="1" sz="2000">
              <a:solidFill>
                <a:schemeClr val="lt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aphicFrame>
        <p:nvGraphicFramePr>
          <p:cNvPr id="294" name="Google Shape;294;p47"/>
          <p:cNvGraphicFramePr/>
          <p:nvPr/>
        </p:nvGraphicFramePr>
        <p:xfrm>
          <a:off x="545513" y="1063988"/>
          <a:ext cx="3000000" cy="3000000"/>
        </p:xfrm>
        <a:graphic>
          <a:graphicData uri="http://schemas.openxmlformats.org/drawingml/2006/table">
            <a:tbl>
              <a:tblPr>
                <a:noFill/>
                <a:tableStyleId>{7768A2D7-D618-44D8-BFC6-438ED8EB2A2C}</a:tableStyleId>
              </a:tblPr>
              <a:tblGrid>
                <a:gridCol w="1352550"/>
                <a:gridCol w="670040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CDU05 - Receber indicação de profissionais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Gerar indicação de profissionais automatizada pelo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ator deve possuir um projeto cadastrado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criou um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gera uma lista de profissionais de acordo com o do projeto.[RN01] [RN05] [RN10] [RN13]</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088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Uma lista de profissionais no perfil do projeto é gerada.</a:t>
                      </a:r>
                      <a:br>
                        <a:rPr lang="en" sz="1000">
                          <a:latin typeface="Open Sans"/>
                          <a:ea typeface="Open Sans"/>
                          <a:cs typeface="Open Sans"/>
                          <a:sym typeface="Open Sans"/>
                        </a:rPr>
                      </a:br>
                      <a:r>
                        <a:rPr lang="en" sz="1000">
                          <a:latin typeface="Open Sans"/>
                          <a:ea typeface="Open Sans"/>
                          <a:cs typeface="Open Sans"/>
                          <a:sym typeface="Open Sans"/>
                        </a:rPr>
                        <a:t>O ator é apto a solicitar os profissionais.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RN01, RN05,RN09, RN10, RN13</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295" name="Google Shape;295;p47"/>
          <p:cNvSpPr txBox="1"/>
          <p:nvPr/>
        </p:nvSpPr>
        <p:spPr>
          <a:xfrm>
            <a:off x="490338" y="173736"/>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CDU05 - Receber indicação de profissionais</a:t>
            </a:r>
            <a:endParaRPr b="1" sz="2000">
              <a:solidFill>
                <a:schemeClr val="lt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aphicFrame>
        <p:nvGraphicFramePr>
          <p:cNvPr id="300" name="Google Shape;300;p48"/>
          <p:cNvGraphicFramePr/>
          <p:nvPr/>
        </p:nvGraphicFramePr>
        <p:xfrm>
          <a:off x="455050" y="755350"/>
          <a:ext cx="3000000" cy="3000000"/>
        </p:xfrm>
        <a:graphic>
          <a:graphicData uri="http://schemas.openxmlformats.org/drawingml/2006/table">
            <a:tbl>
              <a:tblPr>
                <a:noFill/>
                <a:tableStyleId>{7768A2D7-D618-44D8-BFC6-438ED8EB2A2C}</a:tableStyleId>
              </a:tblPr>
              <a:tblGrid>
                <a:gridCol w="1948700"/>
                <a:gridCol w="628520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CDU06 - Criar lista de profissionais desejados manualmente</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Criar lista de acordo com a vontade do gerente.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 de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gerente deve estar autenticado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gerente deve ter um projeto cadastrado.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criar lista própria de profissionais é escolhida.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uma lista de profissionais.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gerente escolhe os desejados.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gerente confirma a criação da lista. [A3]</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gera a nova lista de indicação..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A3 - Gerente desiste de solicitar</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A3.1 - Gerente não confirma a criação da lista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A3.2 - Ator é redirecionado para a tela do projeto.</a:t>
                      </a:r>
                      <a:endParaRPr sz="1000">
                        <a:solidFill>
                          <a:srgbClr val="FF9900"/>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gerente possui uma lista de profissionais pronta para ser solicitada a alocação.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 RN10</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01" name="Google Shape;301;p48"/>
          <p:cNvSpPr txBox="1"/>
          <p:nvPr/>
        </p:nvSpPr>
        <p:spPr>
          <a:xfrm>
            <a:off x="493250" y="415450"/>
            <a:ext cx="785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Open Sans"/>
                <a:ea typeface="Open Sans"/>
                <a:cs typeface="Open Sans"/>
                <a:sym typeface="Open Sans"/>
              </a:rPr>
              <a:t>CDU06 - Criar lista de profissionais desejados manualmente</a:t>
            </a:r>
            <a:endParaRPr b="1" sz="1500">
              <a:solidFill>
                <a:schemeClr val="lt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aphicFrame>
        <p:nvGraphicFramePr>
          <p:cNvPr id="306" name="Google Shape;306;p49"/>
          <p:cNvGraphicFramePr/>
          <p:nvPr/>
        </p:nvGraphicFramePr>
        <p:xfrm>
          <a:off x="621275" y="768338"/>
          <a:ext cx="3000000" cy="3000000"/>
        </p:xfrm>
        <a:graphic>
          <a:graphicData uri="http://schemas.openxmlformats.org/drawingml/2006/table">
            <a:tbl>
              <a:tblPr>
                <a:noFill/>
                <a:tableStyleId>{7768A2D7-D618-44D8-BFC6-438ED8EB2A2C}</a:tableStyleId>
              </a:tblPr>
              <a:tblGrid>
                <a:gridCol w="1720775"/>
                <a:gridCol w="555010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CDU07 - Solicitar alocação de profissionais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Permitir que o ator solicite uma alocação de profissionais.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 de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gerente deve estar autenticado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gerente deve possuir uma lista de profissionais desejados.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opção de solicitar alocação de profissionais é selecionada pelo ator.</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o período de alocação dos profissionais da lista.[RN10]</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pede confirmação da solicitação.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confirma a solicitação. [A1][A2]</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envia a solicitação para o 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Ator cancela solicitação.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Volta para a tela inicial.</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A2 - Algum dos profissionais está ausente ou de férias</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A2.1 - O sistema comunica qual profissional não pode ser alocado no período desejado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A2.2 - Volta para passo 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solicitação de alocação de projetos é realizada </a:t>
                      </a:r>
                      <a:r>
                        <a:rPr lang="en" sz="1000">
                          <a:solidFill>
                            <a:srgbClr val="0B5394"/>
                          </a:solidFill>
                          <a:latin typeface="Open Sans"/>
                          <a:ea typeface="Open Sans"/>
                          <a:cs typeface="Open Sans"/>
                          <a:sym typeface="Open Sans"/>
                        </a:rPr>
                        <a:t>e encaminhada ao champion</a:t>
                      </a:r>
                      <a:endParaRPr sz="1000">
                        <a:solidFill>
                          <a:srgbClr val="0B5394"/>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 RN10</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07" name="Google Shape;307;p49"/>
          <p:cNvSpPr txBox="1"/>
          <p:nvPr/>
        </p:nvSpPr>
        <p:spPr>
          <a:xfrm>
            <a:off x="669025" y="190513"/>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CDU07 - Solicitar alocação de profissionais</a:t>
            </a:r>
            <a:endParaRPr b="1" sz="2000">
              <a:solidFill>
                <a:schemeClr val="lt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flipH="1">
            <a:off x="2887612" y="215407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Minimundo</a:t>
            </a:r>
            <a:endParaRPr/>
          </a:p>
        </p:txBody>
      </p:sp>
      <p:sp>
        <p:nvSpPr>
          <p:cNvPr id="118" name="Google Shape;118;p23"/>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19" name="Google Shape;119;p23"/>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120" name="Google Shape;120;p23"/>
          <p:cNvCxnSpPr>
            <a:endCxn id="121"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121" name="Google Shape;121;p23"/>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122" name="Google Shape;122;p23"/>
          <p:cNvCxnSpPr>
            <a:stCxn id="123" idx="6"/>
            <a:endCxn id="124"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124" name="Google Shape;124;p23"/>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123" name="Google Shape;123;p23"/>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p50"/>
          <p:cNvGraphicFramePr/>
          <p:nvPr/>
        </p:nvGraphicFramePr>
        <p:xfrm>
          <a:off x="773475" y="847025"/>
          <a:ext cx="3000000" cy="3000000"/>
        </p:xfrm>
        <a:graphic>
          <a:graphicData uri="http://schemas.openxmlformats.org/drawingml/2006/table">
            <a:tbl>
              <a:tblPr>
                <a:noFill/>
                <a:tableStyleId>{7768A2D7-D618-44D8-BFC6-438ED8EB2A2C}</a:tableStyleId>
              </a:tblPr>
              <a:tblGrid>
                <a:gridCol w="1568925"/>
                <a:gridCol w="50603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CDU08 - Solicitar remoção de profissionais (desalocar)</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Desalocar um profissional de um projeto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O gerente deve possuir projeto cadastrado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Profissional a ser removido de um projeto deve estar alocado nele;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Ator seleciona opção de solicitar remoção de profissional.</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listagem de profissionais alocados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aqueles para desalocar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confirma se o gerente quer realmente fazer a remoção.[A1]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confirma a solicitação e envia ao 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Ator cancela solicitação.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Fim do caso de uso.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Solicitação de remoção de profissional de um projeto é enviada ao 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13" name="Google Shape;313;p50"/>
          <p:cNvSpPr txBox="1"/>
          <p:nvPr/>
        </p:nvSpPr>
        <p:spPr>
          <a:xfrm>
            <a:off x="645150" y="35442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CDU08 - Solicitar remoção de profissionais (desalocar)</a:t>
            </a:r>
            <a:endParaRPr b="1" sz="2000">
              <a:solidFill>
                <a:schemeClr val="lt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51"/>
          <p:cNvGraphicFramePr/>
          <p:nvPr/>
        </p:nvGraphicFramePr>
        <p:xfrm>
          <a:off x="694325" y="848725"/>
          <a:ext cx="3000000" cy="3000000"/>
        </p:xfrm>
        <a:graphic>
          <a:graphicData uri="http://schemas.openxmlformats.org/drawingml/2006/table">
            <a:tbl>
              <a:tblPr>
                <a:noFill/>
                <a:tableStyleId>{7768A2D7-D618-44D8-BFC6-438ED8EB2A2C}</a:tableStyleId>
              </a:tblPr>
              <a:tblGrid>
                <a:gridCol w="1600150"/>
                <a:gridCol w="516112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CDU09 - Avisar conflito de alocação de profissional</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Avisar sobre um conflito de alocação de profissional.</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 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Dois ou mais gerentes têm interesse em um mesmo profissional(de forma que o full-time não seja suficiente) ou um gerente deseja alocar um profissional que já está alocado em full time.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Um gerente solicitou a alocação de um profissional que está alocado full time.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informa ao gerente que o profissional em questão não está disponível no tempo desejado.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avisa ao champion e aos gerentes envolvidos sobre esse conflito de interesse.</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Champion e gerentes são avisados sobre um conflito de alocação profissional.</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 RN01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19" name="Google Shape;319;p51"/>
          <p:cNvSpPr txBox="1"/>
          <p:nvPr/>
        </p:nvSpPr>
        <p:spPr>
          <a:xfrm>
            <a:off x="694325" y="35612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CDU09 - Avisar conflito de alocação de profissional</a:t>
            </a:r>
            <a:endParaRPr b="1" sz="2000">
              <a:solidFill>
                <a:schemeClr val="lt2"/>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aphicFrame>
        <p:nvGraphicFramePr>
          <p:cNvPr id="324" name="Google Shape;324;p52"/>
          <p:cNvGraphicFramePr/>
          <p:nvPr/>
        </p:nvGraphicFramePr>
        <p:xfrm>
          <a:off x="773475" y="901475"/>
          <a:ext cx="3000000" cy="3000000"/>
        </p:xfrm>
        <a:graphic>
          <a:graphicData uri="http://schemas.openxmlformats.org/drawingml/2006/table">
            <a:tbl>
              <a:tblPr>
                <a:noFill/>
                <a:tableStyleId>{7768A2D7-D618-44D8-BFC6-438ED8EB2A2C}</a:tableStyleId>
              </a:tblPr>
              <a:tblGrid>
                <a:gridCol w="1668475"/>
                <a:gridCol w="5381375"/>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CDU10 - Solucionar conflitos de alocação dos profissionais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Solucionar conflitos de alocação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Houve uma solicitação de alocação que resultou em conflito.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seleciona a opção de solucionar conflito.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apresenta todos os conflitos existentes.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qual dos conflitos irá solucionar.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apresenta a visualização dos projetos com conflito entre si.</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em qual do projeto o profissional conflitante será alocado.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Caso de uso encerrado.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conflito é solucionado pelo champion e os profissionais que estavam em conflito são designados aos projetos escolhidos.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25" name="Google Shape;325;p52"/>
          <p:cNvSpPr txBox="1"/>
          <p:nvPr/>
        </p:nvSpPr>
        <p:spPr>
          <a:xfrm>
            <a:off x="645150" y="40887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CDU10 - Solucionar conflitos de alocação dos profissionais</a:t>
            </a:r>
            <a:endParaRPr b="1" sz="2000">
              <a:solidFill>
                <a:schemeClr val="lt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53"/>
          <p:cNvGraphicFramePr/>
          <p:nvPr/>
        </p:nvGraphicFramePr>
        <p:xfrm>
          <a:off x="452675" y="635225"/>
          <a:ext cx="3000000" cy="3000000"/>
        </p:xfrm>
        <a:graphic>
          <a:graphicData uri="http://schemas.openxmlformats.org/drawingml/2006/table">
            <a:tbl>
              <a:tblPr>
                <a:noFill/>
                <a:tableStyleId>{7768A2D7-D618-44D8-BFC6-438ED8EB2A2C}</a:tableStyleId>
              </a:tblPr>
              <a:tblGrid>
                <a:gridCol w="1949800"/>
                <a:gridCol w="6288825"/>
              </a:tblGrid>
              <a:tr h="266700">
                <a:tc gridSpan="2">
                  <a:txBody>
                    <a:bodyPr/>
                    <a:lstStyle/>
                    <a:p>
                      <a:pPr indent="0" lvl="0" marL="0" rtl="0" algn="ctr">
                        <a:lnSpc>
                          <a:spcPct val="115000"/>
                        </a:lnSpc>
                        <a:spcBef>
                          <a:spcPts val="0"/>
                        </a:spcBef>
                        <a:spcAft>
                          <a:spcPts val="0"/>
                        </a:spcAft>
                        <a:buNone/>
                      </a:pPr>
                      <a:r>
                        <a:rPr b="1" lang="en" sz="900">
                          <a:solidFill>
                            <a:schemeClr val="dk1"/>
                          </a:solidFill>
                          <a:latin typeface="Open Sans"/>
                          <a:ea typeface="Open Sans"/>
                          <a:cs typeface="Open Sans"/>
                          <a:sym typeface="Open Sans"/>
                        </a:rPr>
                        <a:t>CDU11 - Alocar profissional a um projeto</a:t>
                      </a:r>
                      <a:endParaRPr b="1" sz="9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900">
                          <a:latin typeface="Open Sans"/>
                          <a:ea typeface="Open Sans"/>
                          <a:cs typeface="Open Sans"/>
                          <a:sym typeface="Open Sans"/>
                        </a:rPr>
                        <a:t>Objetivo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Permitir alocação de um profissional em um projeto.</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Atores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Champion</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Pré-condições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O ator deve estar autenticado no sistema;</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Existem solicitações de alocação de profissionais;</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Trigger</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O ator acessa um menu de alocação de profissionais.</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Fluxo principal</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apresenta as solicitações de alocação.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ator seleciona uma solicitação.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apresenta o cronograma e outros detalhes do projeto selecionado.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ator confirma a alocação. [A1]</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informa que a alocação de profissionais deste projeto foi concluída e retira a solicitação do menu de alocação de profissionais.</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envia um e-mail ao gerente do projeto e profissionais confirmando a alocação.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redireciona o ator para o menu de alocação.</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Fluxo alternativo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A1 - O ator seleciona a opção de rejeitar a alocação dos profissionais.</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A1.1 - O sistema informa que a alocação de profissionais deste projeto foi rejeitada e retira o projeto do menu de alocação de profissionais.</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A1.2 - O sistema envia um e-mail ao gerente do projeto informando que a solicitação foi rejeitada.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A1.3 - O sistema redireciona para o passo 1.</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Extensões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N/A</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Pós-condições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Os profissionais solicitados pelo gerente são aceitos ao projeto devido à permissão de alocação por parte do Champion.</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Regras de Negócio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RN05, RN09</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31" name="Google Shape;331;p53"/>
          <p:cNvSpPr txBox="1"/>
          <p:nvPr/>
        </p:nvSpPr>
        <p:spPr>
          <a:xfrm>
            <a:off x="452675" y="14262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CDU11 - Alocar profissional a um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54"/>
          <p:cNvGraphicFramePr/>
          <p:nvPr/>
        </p:nvGraphicFramePr>
        <p:xfrm>
          <a:off x="519513" y="625713"/>
          <a:ext cx="3000000" cy="3000000"/>
        </p:xfrm>
        <a:graphic>
          <a:graphicData uri="http://schemas.openxmlformats.org/drawingml/2006/table">
            <a:tbl>
              <a:tblPr>
                <a:noFill/>
                <a:tableStyleId>{7768A2D7-D618-44D8-BFC6-438ED8EB2A2C}</a:tableStyleId>
              </a:tblPr>
              <a:tblGrid>
                <a:gridCol w="1918175"/>
                <a:gridCol w="6186800"/>
              </a:tblGrid>
              <a:tr h="266700">
                <a:tc gridSpan="2">
                  <a:txBody>
                    <a:bodyPr/>
                    <a:lstStyle/>
                    <a:p>
                      <a:pPr indent="0" lvl="0" marL="0" rtl="0" algn="ctr">
                        <a:lnSpc>
                          <a:spcPct val="115000"/>
                        </a:lnSpc>
                        <a:spcBef>
                          <a:spcPts val="0"/>
                        </a:spcBef>
                        <a:spcAft>
                          <a:spcPts val="0"/>
                        </a:spcAft>
                        <a:buNone/>
                      </a:pPr>
                      <a:r>
                        <a:rPr b="1" lang="en" sz="900">
                          <a:solidFill>
                            <a:schemeClr val="dk1"/>
                          </a:solidFill>
                          <a:latin typeface="Open Sans"/>
                          <a:ea typeface="Open Sans"/>
                          <a:cs typeface="Open Sans"/>
                          <a:sym typeface="Open Sans"/>
                        </a:rPr>
                        <a:t>CDU12 - Desalocar um profissional de um projeto</a:t>
                      </a:r>
                      <a:endParaRPr b="1" sz="9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900">
                          <a:latin typeface="Open Sans"/>
                          <a:ea typeface="Open Sans"/>
                          <a:cs typeface="Open Sans"/>
                          <a:sym typeface="Open Sans"/>
                        </a:rPr>
                        <a:t>Objetivo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Permitir desalocação de um profissional em um projeto.</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Atores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Champion</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Pré-condições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O ator deve estar autenticado no sistema;</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Existem projetos com profissionais alocados e que possuem solicitações de remoção de profissionais;</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Trigger</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O ator acessa o menu de remoção de profissionais.</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Fluxo principal</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apresenta as solicitações de desalocação.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ator seleciona uma solicitação.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apresenta o cronograma e outros detalhes do projeto selecionado.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ator confirma a desalocação.[A1]</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informa que a desalocação de profissionais deste projeto foi concluída e retira a solicitação do menu de alocação de profissionais.</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envia um e-mail ao gerente do projeto e profissionais confirmando a alocação.</a:t>
                      </a:r>
                      <a:endParaRPr sz="900">
                        <a:latin typeface="Open Sans"/>
                        <a:ea typeface="Open Sans"/>
                        <a:cs typeface="Open Sans"/>
                        <a:sym typeface="Open Sans"/>
                      </a:endParaRPr>
                    </a:p>
                    <a:p>
                      <a:pPr indent="-285750" lvl="0" marL="457200" rtl="0" algn="l">
                        <a:spcBef>
                          <a:spcPts val="0"/>
                        </a:spcBef>
                        <a:spcAft>
                          <a:spcPts val="0"/>
                        </a:spcAft>
                        <a:buSzPts val="900"/>
                        <a:buFont typeface="Open Sans"/>
                        <a:buAutoNum type="arabicPeriod"/>
                      </a:pPr>
                      <a:r>
                        <a:rPr lang="en" sz="900">
                          <a:latin typeface="Open Sans"/>
                          <a:ea typeface="Open Sans"/>
                          <a:cs typeface="Open Sans"/>
                          <a:sym typeface="Open Sans"/>
                        </a:rPr>
                        <a:t>O sistema redireciona o ator para o menu de alocação.</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Fluxo alternativo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A1 - O ator seleciona a opção de rejeitar a remoção dos profissionais.</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A1.1 - O sistema informa que a remoção de profissionais deste projeto foi rejeitada e retira o projeto do menu de remoção de profissionais.</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A1.2 - O sistema envia um e-mail ao gerente do projeto informando que a solicitação de remoção foi rejeitada. </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A1.3 - O sistema redireciona para o passo 1.</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Extensões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N/A</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Pós-condições</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A solicitação de remoção do gerente é atendida e os profissionais são retirados do projeto com a permissão do Champion.</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900">
                          <a:latin typeface="Open Sans"/>
                          <a:ea typeface="Open Sans"/>
                          <a:cs typeface="Open Sans"/>
                          <a:sym typeface="Open Sans"/>
                        </a:rPr>
                        <a:t>Regras de Negócio</a:t>
                      </a:r>
                      <a:endParaRPr b="1"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900">
                          <a:latin typeface="Open Sans"/>
                          <a:ea typeface="Open Sans"/>
                          <a:cs typeface="Open Sans"/>
                          <a:sym typeface="Open Sans"/>
                        </a:rPr>
                        <a:t>RN09</a:t>
                      </a:r>
                      <a:endParaRPr sz="9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37" name="Google Shape;337;p54"/>
          <p:cNvSpPr txBox="1"/>
          <p:nvPr/>
        </p:nvSpPr>
        <p:spPr>
          <a:xfrm>
            <a:off x="519513" y="133113"/>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CDU12 - Desalocar um profissional de um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55"/>
          <p:cNvGraphicFramePr/>
          <p:nvPr/>
        </p:nvGraphicFramePr>
        <p:xfrm>
          <a:off x="645138" y="793750"/>
          <a:ext cx="3000000" cy="3000000"/>
        </p:xfrm>
        <a:graphic>
          <a:graphicData uri="http://schemas.openxmlformats.org/drawingml/2006/table">
            <a:tbl>
              <a:tblPr>
                <a:noFill/>
                <a:tableStyleId>{7768A2D7-D618-44D8-BFC6-438ED8EB2A2C}</a:tableStyleId>
              </a:tblPr>
              <a:tblGrid>
                <a:gridCol w="1552425"/>
                <a:gridCol w="500710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CDU13 - Atualizar qualificações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Permitir que o usuário atualize suas qualificações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seleciona a opção de atualizar as qualificações.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mostra as qualificações atuais do ator.</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atualiza (retira ou inclui novas) qualificações.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seleciona a opção de salvar as alterações. [A1]</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informa que as alterações foram salvas.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O ator seleciona a opção de cancelar as alterações.</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O sistema informa que a alteração foi cancelada.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A1.2 - O sistema retorna ao passo 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As atualizações dos usuários são atualizadas.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43" name="Google Shape;343;p55"/>
          <p:cNvSpPr txBox="1"/>
          <p:nvPr/>
        </p:nvSpPr>
        <p:spPr>
          <a:xfrm>
            <a:off x="645163" y="20572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CDU13 - Atualizar qualificações</a:t>
            </a:r>
            <a:endParaRPr b="1" sz="2000">
              <a:solidFill>
                <a:schemeClr val="lt2"/>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56"/>
          <p:cNvGraphicFramePr/>
          <p:nvPr/>
        </p:nvGraphicFramePr>
        <p:xfrm>
          <a:off x="645150" y="772350"/>
          <a:ext cx="3000000" cy="3000000"/>
        </p:xfrm>
        <a:graphic>
          <a:graphicData uri="http://schemas.openxmlformats.org/drawingml/2006/table">
            <a:tbl>
              <a:tblPr>
                <a:noFill/>
                <a:tableStyleId>{7768A2D7-D618-44D8-BFC6-438ED8EB2A2C}</a:tableStyleId>
              </a:tblPr>
              <a:tblGrid>
                <a:gridCol w="1352550"/>
                <a:gridCol w="43624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CDU14 - Cadastrar ausência</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Cadastrar ausência de um usuário durante um período de tempo.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seleciona a opção de cadastrar ausência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os espaços de preenchimento de cadastro.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usuário insere os dados de ausência.</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usuário confirma o envio do cadastro.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valida e salva os dados.[A1][A2]</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A1 - Formato de data inválido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A1.1 - Sistema informa que o input está errado</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A1.2 - Volta para o passo 2</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A2 - Desistência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A2.1 - O ator desiste de cadastrar a ausência</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A2.2 - Fim do caso de uso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A ausência do usuário é registrada pelo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RN09, RN11</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49" name="Google Shape;349;p56"/>
          <p:cNvSpPr txBox="1"/>
          <p:nvPr/>
        </p:nvSpPr>
        <p:spPr>
          <a:xfrm>
            <a:off x="645150" y="279750"/>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CDU14 - Cadastrar ausência</a:t>
            </a:r>
            <a:endParaRPr b="1" sz="2000">
              <a:solidFill>
                <a:schemeClr val="lt2"/>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aphicFrame>
        <p:nvGraphicFramePr>
          <p:cNvPr id="354" name="Google Shape;354;p57"/>
          <p:cNvGraphicFramePr/>
          <p:nvPr/>
        </p:nvGraphicFramePr>
        <p:xfrm>
          <a:off x="645150" y="877375"/>
          <a:ext cx="3000000" cy="3000000"/>
        </p:xfrm>
        <a:graphic>
          <a:graphicData uri="http://schemas.openxmlformats.org/drawingml/2006/table">
            <a:tbl>
              <a:tblPr>
                <a:noFill/>
                <a:tableStyleId>{7768A2D7-D618-44D8-BFC6-438ED8EB2A2C}</a:tableStyleId>
              </a:tblPr>
              <a:tblGrid>
                <a:gridCol w="1352550"/>
                <a:gridCol w="43624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CDU15 - Acessar todos os relatórios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Possibilitar ao gerente visualizar relatórios.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Gerente, Champion</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ator escolhe a opção de visualizar relatórios.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acessa o menu de relatórios.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uma listagem dos tipos de relatórios disponíveis.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seleciona um tipo de relatório.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os relatório.</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ator escolhe um.</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o relatório.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268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relatório selecionado pelo ator é exibido.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RN08, 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55" name="Google Shape;355;p57"/>
          <p:cNvSpPr txBox="1"/>
          <p:nvPr/>
        </p:nvSpPr>
        <p:spPr>
          <a:xfrm>
            <a:off x="645150" y="32752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CDU15 - Acessar todos os relatórios</a:t>
            </a:r>
            <a:endParaRPr b="1" sz="2000">
              <a:solidFill>
                <a:schemeClr val="lt2"/>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aphicFrame>
        <p:nvGraphicFramePr>
          <p:cNvPr id="360" name="Google Shape;360;p58"/>
          <p:cNvGraphicFramePr/>
          <p:nvPr/>
        </p:nvGraphicFramePr>
        <p:xfrm>
          <a:off x="885625" y="937275"/>
          <a:ext cx="3000000" cy="3000000"/>
        </p:xfrm>
        <a:graphic>
          <a:graphicData uri="http://schemas.openxmlformats.org/drawingml/2006/table">
            <a:tbl>
              <a:tblPr>
                <a:noFill/>
                <a:tableStyleId>{7768A2D7-D618-44D8-BFC6-438ED8EB2A2C}</a:tableStyleId>
              </a:tblPr>
              <a:tblGrid>
                <a:gridCol w="1352550"/>
                <a:gridCol w="43624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CDU16 - Acessar informações do projeto</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Objetivo</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Visualizar resumo de informações sobre o projeto que o profissional está alocado.</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Atores</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Profissional</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Pré-condições</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O ator deve estar autenticado no sistema;</a:t>
                      </a:r>
                      <a:endParaRPr sz="1000">
                        <a:solidFill>
                          <a:srgbClr val="191919"/>
                        </a:solidFill>
                        <a:latin typeface="Open Sans"/>
                        <a:ea typeface="Open Sans"/>
                        <a:cs typeface="Open Sans"/>
                        <a:sym typeface="Open Sans"/>
                      </a:endParaRPr>
                    </a:p>
                    <a:p>
                      <a:pPr indent="0" lvl="0" marL="0" rtl="0" algn="l">
                        <a:spcBef>
                          <a:spcPts val="0"/>
                        </a:spcBef>
                        <a:spcAft>
                          <a:spcPts val="0"/>
                        </a:spcAft>
                        <a:buNone/>
                      </a:pPr>
                      <a:r>
                        <a:rPr lang="en" sz="1000">
                          <a:solidFill>
                            <a:srgbClr val="191919"/>
                          </a:solidFill>
                          <a:latin typeface="Open Sans"/>
                          <a:ea typeface="Open Sans"/>
                          <a:cs typeface="Open Sans"/>
                          <a:sym typeface="Open Sans"/>
                        </a:rPr>
                        <a:t>O ator deve estar alocado em algum projeto.</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Trigger</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O ator escolhe a opção de visualizar informações do projeto.</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Fluxo principal</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Clr>
                          <a:srgbClr val="191919"/>
                        </a:buClr>
                        <a:buSzPts val="1000"/>
                        <a:buFont typeface="Open Sans"/>
                        <a:buAutoNum type="arabicPeriod"/>
                      </a:pPr>
                      <a:r>
                        <a:rPr lang="en" sz="1000">
                          <a:solidFill>
                            <a:srgbClr val="191919"/>
                          </a:solidFill>
                          <a:latin typeface="Open Sans"/>
                          <a:ea typeface="Open Sans"/>
                          <a:cs typeface="Open Sans"/>
                          <a:sym typeface="Open Sans"/>
                        </a:rPr>
                        <a:t>O sistema exibe as informações do projeto.</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Fluxo alternativo</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N/A</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Extensões</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N/A</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Pós-condições</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Informações sobre o projeto que o profissional está alocado são exibidas.</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solidFill>
                            <a:srgbClr val="191919"/>
                          </a:solidFill>
                          <a:latin typeface="Open Sans"/>
                          <a:ea typeface="Open Sans"/>
                          <a:cs typeface="Open Sans"/>
                          <a:sym typeface="Open Sans"/>
                        </a:rPr>
                        <a:t>Regras de Negócio</a:t>
                      </a:r>
                      <a:endParaRPr b="1"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solidFill>
                            <a:srgbClr val="191919"/>
                          </a:solidFill>
                          <a:latin typeface="Open Sans"/>
                          <a:ea typeface="Open Sans"/>
                          <a:cs typeface="Open Sans"/>
                          <a:sym typeface="Open Sans"/>
                        </a:rPr>
                        <a:t>RN07, RN09</a:t>
                      </a:r>
                      <a:endParaRPr sz="1000">
                        <a:solidFill>
                          <a:srgbClr val="191919"/>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61" name="Google Shape;361;p58"/>
          <p:cNvSpPr txBox="1"/>
          <p:nvPr/>
        </p:nvSpPr>
        <p:spPr>
          <a:xfrm>
            <a:off x="885625" y="326375"/>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CDU16 - Acessar informações do projeto</a:t>
            </a:r>
            <a:endParaRPr b="1" sz="2000">
              <a:solidFill>
                <a:schemeClr val="lt2"/>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59"/>
          <p:cNvGraphicFramePr/>
          <p:nvPr/>
        </p:nvGraphicFramePr>
        <p:xfrm>
          <a:off x="698625" y="1029363"/>
          <a:ext cx="3000000" cy="3000000"/>
        </p:xfrm>
        <a:graphic>
          <a:graphicData uri="http://schemas.openxmlformats.org/drawingml/2006/table">
            <a:tbl>
              <a:tblPr>
                <a:noFill/>
                <a:tableStyleId>{7768A2D7-D618-44D8-BFC6-438ED8EB2A2C}</a:tableStyleId>
              </a:tblPr>
              <a:tblGrid>
                <a:gridCol w="1352550"/>
                <a:gridCol w="4362450"/>
              </a:tblGrid>
              <a:tr h="266700">
                <a:tc gridSpan="2">
                  <a:txBody>
                    <a:bodyPr/>
                    <a:lstStyle/>
                    <a:p>
                      <a:pPr indent="0" lvl="0" marL="0" rtl="0" algn="ctr">
                        <a:lnSpc>
                          <a:spcPct val="115000"/>
                        </a:lnSpc>
                        <a:spcBef>
                          <a:spcPts val="0"/>
                        </a:spcBef>
                        <a:spcAft>
                          <a:spcPts val="0"/>
                        </a:spcAft>
                        <a:buNone/>
                      </a:pPr>
                      <a:r>
                        <a:rPr b="1" lang="en" sz="1000">
                          <a:solidFill>
                            <a:schemeClr val="dk1"/>
                          </a:solidFill>
                          <a:latin typeface="Open Sans"/>
                          <a:ea typeface="Open Sans"/>
                          <a:cs typeface="Open Sans"/>
                          <a:sym typeface="Open Sans"/>
                        </a:rPr>
                        <a:t>CDU17 - Acessar relatório de alocações futuras</a:t>
                      </a:r>
                      <a:endParaRPr b="1" sz="1000">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hMerge="1"/>
              </a:tr>
              <a:tr h="12700">
                <a:tc>
                  <a:txBody>
                    <a:bodyPr/>
                    <a:lstStyle/>
                    <a:p>
                      <a:pPr indent="0" lvl="0" marL="0" rtl="0" algn="l">
                        <a:spcBef>
                          <a:spcPts val="0"/>
                        </a:spcBef>
                        <a:spcAft>
                          <a:spcPts val="0"/>
                        </a:spcAft>
                        <a:buNone/>
                      </a:pPr>
                      <a:r>
                        <a:rPr b="1" lang="en" sz="1000">
                          <a:latin typeface="Open Sans"/>
                          <a:ea typeface="Open Sans"/>
                          <a:cs typeface="Open Sans"/>
                          <a:sym typeface="Open Sans"/>
                        </a:rPr>
                        <a:t>Objetivo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Visualizar um relatório com o cronograma de alocações de um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Atores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Profissional</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Pré-condições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usuário deve estar autenticado no sistema;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Trigger</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O usuário escolhe a opção de acessar cronograma.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principal</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292100" lvl="0" marL="457200" rtl="0" algn="l">
                        <a:spcBef>
                          <a:spcPts val="0"/>
                        </a:spcBef>
                        <a:spcAft>
                          <a:spcPts val="0"/>
                        </a:spcAft>
                        <a:buSzPts val="1000"/>
                        <a:buFont typeface="Open Sans"/>
                        <a:buAutoNum type="arabicPeriod"/>
                      </a:pPr>
                      <a:r>
                        <a:rPr lang="en" sz="1000">
                          <a:latin typeface="Open Sans"/>
                          <a:ea typeface="Open Sans"/>
                          <a:cs typeface="Open Sans"/>
                          <a:sym typeface="Open Sans"/>
                        </a:rPr>
                        <a:t>O sistema exibe um relatório de suas alocações futuras.</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Fluxo alternativo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Extensões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N/A</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Pós-condições</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É gerado um relatório com o cronograma de alocações do usuário.</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12700">
                <a:tc>
                  <a:txBody>
                    <a:bodyPr/>
                    <a:lstStyle/>
                    <a:p>
                      <a:pPr indent="0" lvl="0" marL="0" rtl="0" algn="l">
                        <a:spcBef>
                          <a:spcPts val="0"/>
                        </a:spcBef>
                        <a:spcAft>
                          <a:spcPts val="0"/>
                        </a:spcAft>
                        <a:buNone/>
                      </a:pPr>
                      <a:r>
                        <a:rPr b="1" lang="en" sz="1000">
                          <a:latin typeface="Open Sans"/>
                          <a:ea typeface="Open Sans"/>
                          <a:cs typeface="Open Sans"/>
                          <a:sym typeface="Open Sans"/>
                        </a:rPr>
                        <a:t>Regras de Negócio</a:t>
                      </a:r>
                      <a:endParaRPr b="1"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000">
                          <a:latin typeface="Open Sans"/>
                          <a:ea typeface="Open Sans"/>
                          <a:cs typeface="Open Sans"/>
                          <a:sym typeface="Open Sans"/>
                        </a:rPr>
                        <a:t>RN07, RN09</a:t>
                      </a:r>
                      <a:endParaRPr sz="10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
        <p:nvSpPr>
          <p:cNvPr id="367" name="Google Shape;367;p59"/>
          <p:cNvSpPr txBox="1"/>
          <p:nvPr/>
        </p:nvSpPr>
        <p:spPr>
          <a:xfrm>
            <a:off x="645150" y="477638"/>
            <a:ext cx="78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Open Sans"/>
                <a:ea typeface="Open Sans"/>
                <a:cs typeface="Open Sans"/>
                <a:sym typeface="Open Sans"/>
              </a:rPr>
              <a:t>CDU17 - Acessar relatório de alocações futuras</a:t>
            </a:r>
            <a:endParaRPr b="1" sz="2000">
              <a:solidFill>
                <a:schemeClr val="lt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720000" y="173736"/>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Minimundo</a:t>
            </a:r>
            <a:endParaRPr/>
          </a:p>
        </p:txBody>
      </p:sp>
      <p:sp>
        <p:nvSpPr>
          <p:cNvPr id="130" name="Google Shape;130;p24"/>
          <p:cNvSpPr txBox="1"/>
          <p:nvPr>
            <p:ph idx="1" type="subTitle"/>
          </p:nvPr>
        </p:nvSpPr>
        <p:spPr>
          <a:xfrm>
            <a:off x="720000" y="914400"/>
            <a:ext cx="7710600" cy="3474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t>O </a:t>
            </a:r>
            <a:r>
              <a:rPr b="1" lang="en" sz="1400"/>
              <a:t>AlocaNOW </a:t>
            </a:r>
            <a:r>
              <a:rPr lang="en" sz="1400"/>
              <a:t>é um sistema de </a:t>
            </a:r>
            <a:r>
              <a:rPr i="1" lang="en" sz="1400"/>
              <a:t>gerenciamento de alocações</a:t>
            </a:r>
            <a:r>
              <a:rPr lang="en" sz="1400"/>
              <a:t> de profissionais em projetos, em uma empresa orientada a projetos.</a:t>
            </a:r>
            <a:endParaRPr sz="1400"/>
          </a:p>
          <a:p>
            <a:pPr indent="0" lvl="0" marL="0" marR="0" rtl="0" algn="l">
              <a:lnSpc>
                <a:spcPct val="100000"/>
              </a:lnSpc>
              <a:spcBef>
                <a:spcPts val="0"/>
              </a:spcBef>
              <a:spcAft>
                <a:spcPts val="0"/>
              </a:spcAft>
              <a:buNone/>
            </a:pPr>
            <a:r>
              <a:rPr lang="en" sz="1400"/>
              <a:t>Essa organização possui diversos profissionais com diversas características relacionadas à sua área de atuação, conhecimentos técnicos, idiomas, cargos, etc. Ela também possui uma crescente carteira de projetos, com diferentes tipos, objetivos, necessidades e cronogramas.</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O AlocaNow visa atender a 3 públicos distintos:</a:t>
            </a:r>
            <a:endParaRPr sz="1400"/>
          </a:p>
          <a:p>
            <a:pPr indent="0" lvl="0" marL="0" marR="0" rtl="0" algn="l">
              <a:lnSpc>
                <a:spcPct val="100000"/>
              </a:lnSpc>
              <a:spcBef>
                <a:spcPts val="0"/>
              </a:spcBef>
              <a:spcAft>
                <a:spcPts val="0"/>
              </a:spcAft>
              <a:buNone/>
            </a:pPr>
            <a:r>
              <a:rPr lang="en" sz="1400"/>
              <a:t>● 	</a:t>
            </a:r>
            <a:r>
              <a:rPr b="1" lang="en" sz="1400"/>
              <a:t>Gerentes dos projetos</a:t>
            </a:r>
            <a:r>
              <a:rPr lang="en" sz="1400"/>
              <a:t>, responsável pelo cadastramento dos projetos, a plataforma deve auxiliá-los na seleção e alocação dos profissionais disponíveis a seus projetos;</a:t>
            </a:r>
            <a:endParaRPr sz="1400"/>
          </a:p>
          <a:p>
            <a:pPr indent="0" lvl="0" marL="0" marR="0" rtl="0" algn="l">
              <a:lnSpc>
                <a:spcPct val="100000"/>
              </a:lnSpc>
              <a:spcBef>
                <a:spcPts val="0"/>
              </a:spcBef>
              <a:spcAft>
                <a:spcPts val="0"/>
              </a:spcAft>
              <a:buNone/>
            </a:pPr>
            <a:r>
              <a:rPr lang="en" sz="1400"/>
              <a:t>● 	</a:t>
            </a:r>
            <a:r>
              <a:rPr b="1" lang="en" sz="1400"/>
              <a:t>Profissionais</a:t>
            </a:r>
            <a:r>
              <a:rPr lang="en" sz="1400"/>
              <a:t>, que utilizam os sistema para acompanhar sua alocação nos projetos; e</a:t>
            </a:r>
            <a:endParaRPr sz="1400"/>
          </a:p>
          <a:p>
            <a:pPr indent="0" lvl="0" marL="0" marR="0" rtl="0" algn="l">
              <a:lnSpc>
                <a:spcPct val="100000"/>
              </a:lnSpc>
              <a:spcBef>
                <a:spcPts val="0"/>
              </a:spcBef>
              <a:spcAft>
                <a:spcPts val="0"/>
              </a:spcAft>
              <a:buNone/>
            </a:pPr>
            <a:r>
              <a:rPr lang="en" sz="1400"/>
              <a:t>● 	</a:t>
            </a:r>
            <a:r>
              <a:rPr b="1" lang="en" sz="1400"/>
              <a:t>Gerentes de Recursos ("Champions" de Alocação)</a:t>
            </a:r>
            <a:r>
              <a:rPr lang="en" sz="1400"/>
              <a:t>, que passam a fazer uso da plataforma para gerenciar e aprovar o processo de alocação de forma mais eficiente.</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O cadastramento dos profissionais poderá ser feito de forma automatizada (leitura de arquivos) e deverá permitir o cadastro de ausências previstas decorrentes de licenças, férias, doenças, etc.</a:t>
            </a:r>
            <a:endParaRPr sz="1400"/>
          </a:p>
        </p:txBody>
      </p:sp>
      <p:sp>
        <p:nvSpPr>
          <p:cNvPr id="131" name="Google Shape;131;p24"/>
          <p:cNvSpPr txBox="1"/>
          <p:nvPr>
            <p:ph idx="1" type="subTitle"/>
          </p:nvPr>
        </p:nvSpPr>
        <p:spPr>
          <a:xfrm flipH="1">
            <a:off x="7588025" y="4477625"/>
            <a:ext cx="842700" cy="129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000">
                <a:latin typeface="Open Sans"/>
                <a:ea typeface="Open Sans"/>
                <a:cs typeface="Open Sans"/>
                <a:sym typeface="Open Sans"/>
              </a:rPr>
              <a:t>2022</a:t>
            </a:r>
            <a:endParaRPr sz="1000">
              <a:latin typeface="Open Sans"/>
              <a:ea typeface="Open Sans"/>
              <a:cs typeface="Open Sans"/>
              <a:sym typeface="Open Sans"/>
            </a:endParaRPr>
          </a:p>
        </p:txBody>
      </p:sp>
      <p:cxnSp>
        <p:nvCxnSpPr>
          <p:cNvPr id="132" name="Google Shape;132;p24"/>
          <p:cNvCxnSpPr>
            <a:endCxn id="131" idx="3"/>
          </p:cNvCxnSpPr>
          <p:nvPr/>
        </p:nvCxnSpPr>
        <p:spPr>
          <a:xfrm>
            <a:off x="7246925" y="4539125"/>
            <a:ext cx="341100" cy="330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4"/>
          <p:cNvSpPr txBox="1"/>
          <p:nvPr/>
        </p:nvSpPr>
        <p:spPr>
          <a:xfrm flipH="1">
            <a:off x="720000" y="4480825"/>
            <a:ext cx="14907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flipH="1">
            <a:off x="2887600" y="1987292"/>
            <a:ext cx="5433300" cy="143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Casos de Uso</a:t>
            </a:r>
            <a:endParaRPr/>
          </a:p>
        </p:txBody>
      </p:sp>
      <p:sp>
        <p:nvSpPr>
          <p:cNvPr id="373" name="Google Shape;373;p60"/>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74" name="Google Shape;374;p60"/>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375" name="Google Shape;375;p60"/>
          <p:cNvCxnSpPr>
            <a:endCxn id="376"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376" name="Google Shape;376;p60"/>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377" name="Google Shape;377;p60"/>
          <p:cNvCxnSpPr>
            <a:stCxn id="378" idx="6"/>
            <a:endCxn id="379"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379" name="Google Shape;379;p60"/>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378" name="Google Shape;378;p60"/>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1"/>
          <p:cNvPicPr preferRelativeResize="0"/>
          <p:nvPr/>
        </p:nvPicPr>
        <p:blipFill>
          <a:blip r:embed="rId3">
            <a:alphaModFix/>
          </a:blip>
          <a:stretch>
            <a:fillRect/>
          </a:stretch>
        </p:blipFill>
        <p:spPr>
          <a:xfrm>
            <a:off x="3061000" y="152400"/>
            <a:ext cx="5143358" cy="4838699"/>
          </a:xfrm>
          <a:prstGeom prst="rect">
            <a:avLst/>
          </a:prstGeom>
          <a:noFill/>
          <a:ln>
            <a:noFill/>
          </a:ln>
        </p:spPr>
      </p:pic>
      <p:sp>
        <p:nvSpPr>
          <p:cNvPr id="385" name="Google Shape;385;p61"/>
          <p:cNvSpPr txBox="1"/>
          <p:nvPr/>
        </p:nvSpPr>
        <p:spPr>
          <a:xfrm>
            <a:off x="298675" y="879375"/>
            <a:ext cx="2545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2"/>
                </a:solidFill>
                <a:latin typeface="Open Sans"/>
                <a:ea typeface="Open Sans"/>
                <a:cs typeface="Open Sans"/>
                <a:sym typeface="Open Sans"/>
              </a:rPr>
              <a:t>Diagrama de Casos de Uso</a:t>
            </a:r>
            <a:endParaRPr b="1" sz="2500">
              <a:solidFill>
                <a:schemeClr val="lt2"/>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flipH="1">
            <a:off x="2887612" y="2506862"/>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Classes</a:t>
            </a:r>
            <a:endParaRPr/>
          </a:p>
        </p:txBody>
      </p:sp>
      <p:sp>
        <p:nvSpPr>
          <p:cNvPr id="391" name="Google Shape;391;p62"/>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92" name="Google Shape;392;p62"/>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393" name="Google Shape;393;p62"/>
          <p:cNvCxnSpPr>
            <a:endCxn id="394"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394" name="Google Shape;394;p62"/>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395" name="Google Shape;395;p62"/>
          <p:cNvCxnSpPr>
            <a:stCxn id="396" idx="6"/>
            <a:endCxn id="397"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397" name="Google Shape;397;p62"/>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396" name="Google Shape;396;p62"/>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3"/>
          <p:cNvPicPr preferRelativeResize="0"/>
          <p:nvPr/>
        </p:nvPicPr>
        <p:blipFill>
          <a:blip r:embed="rId3">
            <a:alphaModFix/>
          </a:blip>
          <a:stretch>
            <a:fillRect/>
          </a:stretch>
        </p:blipFill>
        <p:spPr>
          <a:xfrm>
            <a:off x="2825725" y="152400"/>
            <a:ext cx="5450150" cy="4838699"/>
          </a:xfrm>
          <a:prstGeom prst="rect">
            <a:avLst/>
          </a:prstGeom>
          <a:noFill/>
          <a:ln>
            <a:noFill/>
          </a:ln>
        </p:spPr>
      </p:pic>
      <p:sp>
        <p:nvSpPr>
          <p:cNvPr id="403" name="Google Shape;403;p63"/>
          <p:cNvSpPr txBox="1"/>
          <p:nvPr/>
        </p:nvSpPr>
        <p:spPr>
          <a:xfrm>
            <a:off x="181050" y="1039775"/>
            <a:ext cx="2545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2"/>
                </a:solidFill>
                <a:latin typeface="Open Sans"/>
                <a:ea typeface="Open Sans"/>
                <a:cs typeface="Open Sans"/>
                <a:sym typeface="Open Sans"/>
              </a:rPr>
              <a:t>Diagrama de Classes</a:t>
            </a:r>
            <a:endParaRPr b="1" sz="2500">
              <a:solidFill>
                <a:schemeClr val="lt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4"/>
          <p:cNvSpPr txBox="1"/>
          <p:nvPr>
            <p:ph type="title"/>
          </p:nvPr>
        </p:nvSpPr>
        <p:spPr>
          <a:xfrm flipH="1">
            <a:off x="2887612" y="215407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Integrações</a:t>
            </a:r>
            <a:endParaRPr/>
          </a:p>
        </p:txBody>
      </p:sp>
      <p:sp>
        <p:nvSpPr>
          <p:cNvPr id="409" name="Google Shape;409;p64"/>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410" name="Google Shape;410;p64"/>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411" name="Google Shape;411;p64"/>
          <p:cNvCxnSpPr>
            <a:endCxn id="412"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412" name="Google Shape;412;p64"/>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413" name="Google Shape;413;p64"/>
          <p:cNvCxnSpPr>
            <a:stCxn id="414" idx="6"/>
            <a:endCxn id="415"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415" name="Google Shape;415;p64"/>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414" name="Google Shape;414;p64"/>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720000"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Integrações</a:t>
            </a:r>
            <a:endParaRPr/>
          </a:p>
        </p:txBody>
      </p:sp>
      <p:graphicFrame>
        <p:nvGraphicFramePr>
          <p:cNvPr id="421" name="Google Shape;421;p65"/>
          <p:cNvGraphicFramePr/>
          <p:nvPr/>
        </p:nvGraphicFramePr>
        <p:xfrm>
          <a:off x="542963" y="1405625"/>
          <a:ext cx="3000000" cy="3000000"/>
        </p:xfrm>
        <a:graphic>
          <a:graphicData uri="http://schemas.openxmlformats.org/drawingml/2006/table">
            <a:tbl>
              <a:tblPr>
                <a:noFill/>
                <a:tableStyleId>{600589F7-4F30-4869-AA5E-421C01A04312}</a:tableStyleId>
              </a:tblPr>
              <a:tblGrid>
                <a:gridCol w="980825"/>
                <a:gridCol w="7149250"/>
              </a:tblGrid>
              <a:tr h="381000">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Nome</a:t>
                      </a:r>
                      <a:endParaRPr b="1"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12700">
                      <a:solidFill>
                        <a:srgbClr val="000000"/>
                      </a:solidFill>
                      <a:prstDash val="solid"/>
                      <a:round/>
                      <a:headEnd len="sm" w="sm" type="none"/>
                      <a:tailEnd len="sm" w="sm" type="none"/>
                    </a:lnB>
                    <a:solidFill>
                      <a:srgbClr val="376998"/>
                    </a:solidFill>
                  </a:tcPr>
                </a:tc>
              </a:tr>
              <a:tr h="381000">
                <a:tc>
                  <a:txBody>
                    <a:bodyPr/>
                    <a:lstStyle/>
                    <a:p>
                      <a:pPr indent="0" lvl="0" marL="0" rtl="0" algn="l">
                        <a:spcBef>
                          <a:spcPts val="0"/>
                        </a:spcBef>
                        <a:spcAft>
                          <a:spcPts val="0"/>
                        </a:spcAft>
                        <a:buNone/>
                      </a:pPr>
                      <a:r>
                        <a:rPr b="1" lang="en" sz="1200">
                          <a:latin typeface="Open Sans"/>
                          <a:ea typeface="Open Sans"/>
                          <a:cs typeface="Open Sans"/>
                          <a:sym typeface="Open Sans"/>
                        </a:rPr>
                        <a:t>Google</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Autenticação dos usuários e calendário.</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381000">
                <a:tc>
                  <a:txBody>
                    <a:bodyPr/>
                    <a:lstStyle/>
                    <a:p>
                      <a:pPr indent="0" lvl="0" marL="0" rtl="0" algn="l">
                        <a:spcBef>
                          <a:spcPts val="0"/>
                        </a:spcBef>
                        <a:spcAft>
                          <a:spcPts val="0"/>
                        </a:spcAft>
                        <a:buNone/>
                      </a:pPr>
                      <a:r>
                        <a:rPr b="1" lang="en" sz="1200" u="sng">
                          <a:solidFill>
                            <a:schemeClr val="hlink"/>
                          </a:solidFill>
                          <a:latin typeface="Open Sans"/>
                          <a:ea typeface="Open Sans"/>
                          <a:cs typeface="Open Sans"/>
                          <a:sym typeface="Open Sans"/>
                          <a:hlinkClick r:id="rId3"/>
                        </a:rPr>
                        <a:t>ViaCEP</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Encontrar um endereço a partir de um CEP informado.</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r h="492750">
                <a:tc>
                  <a:txBody>
                    <a:bodyPr/>
                    <a:lstStyle/>
                    <a:p>
                      <a:pPr indent="0" lvl="0" marL="0" rtl="0" algn="l">
                        <a:spcBef>
                          <a:spcPts val="0"/>
                        </a:spcBef>
                        <a:spcAft>
                          <a:spcPts val="0"/>
                        </a:spcAft>
                        <a:buNone/>
                      </a:pPr>
                      <a:r>
                        <a:rPr b="1" lang="en" sz="1200" u="sng">
                          <a:solidFill>
                            <a:schemeClr val="hlink"/>
                          </a:solidFill>
                          <a:latin typeface="Open Sans"/>
                          <a:ea typeface="Open Sans"/>
                          <a:cs typeface="Open Sans"/>
                          <a:sym typeface="Open Sans"/>
                          <a:hlinkClick r:id="rId4"/>
                        </a:rPr>
                        <a:t>Sendgrid</a:t>
                      </a:r>
                      <a:endParaRPr b="1"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Envio de emails, com o objetivo de enviar emails de confirmação ou cancelamento de alocações para os usuários.</a:t>
                      </a:r>
                      <a:endParaRPr sz="1200">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ph type="title"/>
          </p:nvPr>
        </p:nvSpPr>
        <p:spPr>
          <a:xfrm flipH="1">
            <a:off x="2876912" y="221822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Protótipo</a:t>
            </a:r>
            <a:endParaRPr/>
          </a:p>
        </p:txBody>
      </p:sp>
      <p:sp>
        <p:nvSpPr>
          <p:cNvPr id="427" name="Google Shape;427;p66"/>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sp>
        <p:nvSpPr>
          <p:cNvPr id="428" name="Google Shape;428;p66"/>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429" name="Google Shape;429;p66"/>
          <p:cNvCxnSpPr>
            <a:endCxn id="430"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430" name="Google Shape;430;p66"/>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431" name="Google Shape;431;p66"/>
          <p:cNvCxnSpPr>
            <a:stCxn id="432" idx="6"/>
            <a:endCxn id="433"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433" name="Google Shape;433;p66"/>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432" name="Google Shape;432;p66"/>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7"/>
          <p:cNvPicPr preferRelativeResize="0"/>
          <p:nvPr/>
        </p:nvPicPr>
        <p:blipFill>
          <a:blip r:embed="rId3">
            <a:alphaModFix/>
          </a:blip>
          <a:stretch>
            <a:fillRect/>
          </a:stretch>
        </p:blipFill>
        <p:spPr>
          <a:xfrm>
            <a:off x="620225" y="1279225"/>
            <a:ext cx="6597775" cy="3602200"/>
          </a:xfrm>
          <a:prstGeom prst="rect">
            <a:avLst/>
          </a:prstGeom>
          <a:noFill/>
          <a:ln>
            <a:noFill/>
          </a:ln>
        </p:spPr>
      </p:pic>
      <p:sp>
        <p:nvSpPr>
          <p:cNvPr id="439" name="Google Shape;439;p67"/>
          <p:cNvSpPr txBox="1"/>
          <p:nvPr/>
        </p:nvSpPr>
        <p:spPr>
          <a:xfrm>
            <a:off x="620225" y="173736"/>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2"/>
                </a:solidFill>
                <a:latin typeface="Open Sans"/>
                <a:ea typeface="Open Sans"/>
                <a:cs typeface="Open Sans"/>
                <a:sym typeface="Open Sans"/>
              </a:rPr>
              <a:t>Protótipo</a:t>
            </a:r>
            <a:endParaRPr b="1" sz="3500">
              <a:solidFill>
                <a:schemeClr val="lt2"/>
              </a:solidFill>
              <a:latin typeface="Open Sans"/>
              <a:ea typeface="Open Sans"/>
              <a:cs typeface="Open Sans"/>
              <a:sym typeface="Open Sans"/>
            </a:endParaRPr>
          </a:p>
        </p:txBody>
      </p:sp>
      <p:sp>
        <p:nvSpPr>
          <p:cNvPr id="440" name="Google Shape;440;p67"/>
          <p:cNvSpPr txBox="1"/>
          <p:nvPr/>
        </p:nvSpPr>
        <p:spPr>
          <a:xfrm>
            <a:off x="4995400" y="690025"/>
            <a:ext cx="384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rchivo"/>
                <a:ea typeface="Archivo"/>
                <a:cs typeface="Archivo"/>
                <a:sym typeface="Archivo"/>
              </a:rPr>
              <a:t>Link: </a:t>
            </a:r>
            <a:r>
              <a:rPr lang="en" u="sng">
                <a:solidFill>
                  <a:schemeClr val="hlink"/>
                </a:solidFill>
                <a:latin typeface="Archivo"/>
                <a:ea typeface="Archivo"/>
                <a:cs typeface="Archivo"/>
                <a:sym typeface="Archivo"/>
                <a:hlinkClick r:id="rId4"/>
              </a:rPr>
              <a:t>https://balsamiq.cloud/setrdgt/pbac6tx</a:t>
            </a:r>
            <a:endParaRPr>
              <a:latin typeface="Archivo"/>
              <a:ea typeface="Archivo"/>
              <a:cs typeface="Archivo"/>
              <a:sym typeface="Archiv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title"/>
          </p:nvPr>
        </p:nvSpPr>
        <p:spPr>
          <a:xfrm flipH="1">
            <a:off x="2887612" y="215407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Entregas</a:t>
            </a:r>
            <a:endParaRPr/>
          </a:p>
        </p:txBody>
      </p:sp>
      <p:sp>
        <p:nvSpPr>
          <p:cNvPr id="446" name="Google Shape;446;p68"/>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09</a:t>
            </a:r>
            <a:endParaRPr/>
          </a:p>
        </p:txBody>
      </p:sp>
      <p:sp>
        <p:nvSpPr>
          <p:cNvPr id="447" name="Google Shape;447;p68"/>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448" name="Google Shape;448;p68"/>
          <p:cNvCxnSpPr>
            <a:endCxn id="449"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449" name="Google Shape;449;p68"/>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450" name="Google Shape;450;p68"/>
          <p:cNvCxnSpPr>
            <a:stCxn id="451" idx="6"/>
            <a:endCxn id="452"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452" name="Google Shape;452;p68"/>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451" name="Google Shape;451;p68"/>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aphicFrame>
        <p:nvGraphicFramePr>
          <p:cNvPr id="457" name="Google Shape;457;p69"/>
          <p:cNvGraphicFramePr/>
          <p:nvPr/>
        </p:nvGraphicFramePr>
        <p:xfrm>
          <a:off x="856275" y="1423975"/>
          <a:ext cx="3000000" cy="3000000"/>
        </p:xfrm>
        <a:graphic>
          <a:graphicData uri="http://schemas.openxmlformats.org/drawingml/2006/table">
            <a:tbl>
              <a:tblPr>
                <a:noFill/>
                <a:tableStyleId>{600589F7-4F30-4869-AA5E-421C01A04312}</a:tableStyleId>
              </a:tblPr>
              <a:tblGrid>
                <a:gridCol w="1962025"/>
                <a:gridCol w="5276975"/>
              </a:tblGrid>
              <a:tr h="3810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Entrega</a:t>
                      </a:r>
                      <a:endParaRPr b="1">
                        <a:solidFill>
                          <a:schemeClr val="dk1"/>
                        </a:solidFill>
                        <a:latin typeface="Open Sans"/>
                        <a:ea typeface="Open Sans"/>
                        <a:cs typeface="Open Sans"/>
                        <a:sym typeface="Open Sans"/>
                      </a:endParaRPr>
                    </a:p>
                  </a:txBody>
                  <a:tcPr marT="91425" marB="91425" marR="91425" marL="91425">
                    <a:solidFill>
                      <a:srgbClr val="376998"/>
                    </a:solidFill>
                  </a:tcPr>
                </a:tc>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Link</a:t>
                      </a:r>
                      <a:endParaRPr b="1">
                        <a:solidFill>
                          <a:schemeClr val="dk1"/>
                        </a:solidFill>
                        <a:latin typeface="Open Sans"/>
                        <a:ea typeface="Open Sans"/>
                        <a:cs typeface="Open Sans"/>
                        <a:sym typeface="Open Sans"/>
                      </a:endParaRPr>
                    </a:p>
                  </a:txBody>
                  <a:tcPr marT="91425" marB="91425" marR="91425" marL="91425">
                    <a:solidFill>
                      <a:srgbClr val="376998"/>
                    </a:solidFill>
                  </a:tcPr>
                </a:tc>
              </a:tr>
              <a:tr h="381000">
                <a:tc>
                  <a:txBody>
                    <a:bodyPr/>
                    <a:lstStyle/>
                    <a:p>
                      <a:pPr indent="0" lvl="0" marL="0" rtl="0" algn="l">
                        <a:spcBef>
                          <a:spcPts val="0"/>
                        </a:spcBef>
                        <a:spcAft>
                          <a:spcPts val="0"/>
                        </a:spcAft>
                        <a:buNone/>
                      </a:pPr>
                      <a:r>
                        <a:rPr b="1" lang="en">
                          <a:latin typeface="Open Sans"/>
                          <a:ea typeface="Open Sans"/>
                          <a:cs typeface="Open Sans"/>
                          <a:sym typeface="Open Sans"/>
                        </a:rPr>
                        <a:t>Entrega 1 Parcial</a:t>
                      </a:r>
                      <a:endParaRPr b="1">
                        <a:latin typeface="Open Sans"/>
                        <a:ea typeface="Open Sans"/>
                        <a:cs typeface="Open Sans"/>
                        <a:sym typeface="Open Sans"/>
                      </a:endParaRPr>
                    </a:p>
                  </a:txBody>
                  <a:tcPr marT="91425" marB="91425" marR="91425" marL="91425">
                    <a:solidFill>
                      <a:srgbClr val="F2F2F2"/>
                    </a:solidFill>
                  </a:tcPr>
                </a:tc>
                <a:tc>
                  <a:txBody>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https://youtu.be/XQWEU5mjPh4</a:t>
                      </a:r>
                      <a:endParaRPr>
                        <a:latin typeface="Open Sans"/>
                        <a:ea typeface="Open Sans"/>
                        <a:cs typeface="Open Sans"/>
                        <a:sym typeface="Open Sans"/>
                      </a:endParaRPr>
                    </a:p>
                  </a:txBody>
                  <a:tcPr marT="91425" marB="91425" marR="91425" marL="91425">
                    <a:solidFill>
                      <a:srgbClr val="F2F2F2"/>
                    </a:solidFill>
                  </a:tcPr>
                </a:tc>
              </a:tr>
            </a:tbl>
          </a:graphicData>
        </a:graphic>
      </p:graphicFrame>
      <p:sp>
        <p:nvSpPr>
          <p:cNvPr id="458" name="Google Shape;458;p69"/>
          <p:cNvSpPr txBox="1"/>
          <p:nvPr>
            <p:ph idx="4294967295" type="title"/>
          </p:nvPr>
        </p:nvSpPr>
        <p:spPr>
          <a:xfrm>
            <a:off x="720000" y="173736"/>
            <a:ext cx="629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Entregas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720000" y="173736"/>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Minimundo</a:t>
            </a:r>
            <a:endParaRPr/>
          </a:p>
        </p:txBody>
      </p:sp>
      <p:sp>
        <p:nvSpPr>
          <p:cNvPr id="139" name="Google Shape;139;p25"/>
          <p:cNvSpPr txBox="1"/>
          <p:nvPr>
            <p:ph idx="1" type="subTitle"/>
          </p:nvPr>
        </p:nvSpPr>
        <p:spPr>
          <a:xfrm>
            <a:off x="716700" y="1014972"/>
            <a:ext cx="7710600" cy="3265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t>O sistema deve sugerir, de forma automática, uma indicação de alocação para cada projeto na carteira, permitindo que esta sugestão seja alterada de forma manual pelos gerentes, caso haja necessidade. A plataforma permite ainda a alocação dos profissionais por toda a sua jornada de trabalho (alocação full-time) ou parte dela (alocação parttime), considerando blocos de 4 horas até o limite de 40 horas semanais, e blocos de 2 horas para até 10 horas extras, totalizando o máximo de 50 horas semanais. </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As alocações, uma vez confirmadas, são comunicadas através do envio de um e-mail para todos os envolvidos.</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rPr lang="en" sz="1400"/>
              <a:t>No caso de ocorrer conflito na alocação de um profissional em mais de um projeto ao mesmo tempo, com carga horária semanal maior que 40 horas regulares, os gerentes dos projetos envolvidos devem ser comunicados para que o conflito seja sanado. Neste caso, o sistema pode auxiliar com a indicação de um profissional substituto para o conflito.</a:t>
            </a:r>
            <a:endParaRPr sz="1400"/>
          </a:p>
          <a:p>
            <a:pPr indent="0" lvl="0" marL="0" marR="0" rtl="0" algn="l">
              <a:lnSpc>
                <a:spcPct val="100000"/>
              </a:lnSpc>
              <a:spcBef>
                <a:spcPts val="0"/>
              </a:spcBef>
              <a:spcAft>
                <a:spcPts val="0"/>
              </a:spcAft>
              <a:buNone/>
            </a:pPr>
            <a:r>
              <a:t/>
            </a:r>
            <a:endParaRPr sz="1400"/>
          </a:p>
          <a:p>
            <a:pPr indent="0" lvl="0" marL="0" marR="0" rtl="0" algn="l">
              <a:lnSpc>
                <a:spcPct val="100000"/>
              </a:lnSpc>
              <a:spcBef>
                <a:spcPts val="0"/>
              </a:spcBef>
              <a:spcAft>
                <a:spcPts val="0"/>
              </a:spcAft>
              <a:buNone/>
            </a:pPr>
            <a:r>
              <a:t/>
            </a:r>
            <a:endParaRPr sz="1400"/>
          </a:p>
        </p:txBody>
      </p:sp>
      <p:sp>
        <p:nvSpPr>
          <p:cNvPr id="140" name="Google Shape;140;p25"/>
          <p:cNvSpPr txBox="1"/>
          <p:nvPr>
            <p:ph idx="1" type="subTitle"/>
          </p:nvPr>
        </p:nvSpPr>
        <p:spPr>
          <a:xfrm flipH="1">
            <a:off x="7588025" y="4477625"/>
            <a:ext cx="842700" cy="129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000">
                <a:latin typeface="Open Sans"/>
                <a:ea typeface="Open Sans"/>
                <a:cs typeface="Open Sans"/>
                <a:sym typeface="Open Sans"/>
              </a:rPr>
              <a:t>2022</a:t>
            </a:r>
            <a:endParaRPr sz="1000">
              <a:latin typeface="Open Sans"/>
              <a:ea typeface="Open Sans"/>
              <a:cs typeface="Open Sans"/>
              <a:sym typeface="Open Sans"/>
            </a:endParaRPr>
          </a:p>
        </p:txBody>
      </p:sp>
      <p:cxnSp>
        <p:nvCxnSpPr>
          <p:cNvPr id="141" name="Google Shape;141;p25"/>
          <p:cNvCxnSpPr>
            <a:endCxn id="140" idx="3"/>
          </p:cNvCxnSpPr>
          <p:nvPr/>
        </p:nvCxnSpPr>
        <p:spPr>
          <a:xfrm>
            <a:off x="7246925" y="4539125"/>
            <a:ext cx="341100" cy="3300"/>
          </a:xfrm>
          <a:prstGeom prst="straightConnector1">
            <a:avLst/>
          </a:prstGeom>
          <a:noFill/>
          <a:ln cap="flat" cmpd="sng" w="9525">
            <a:solidFill>
              <a:schemeClr val="lt2"/>
            </a:solidFill>
            <a:prstDash val="solid"/>
            <a:round/>
            <a:headEnd len="med" w="med" type="none"/>
            <a:tailEnd len="med" w="med" type="none"/>
          </a:ln>
        </p:spPr>
      </p:cxnSp>
      <p:sp>
        <p:nvSpPr>
          <p:cNvPr id="142" name="Google Shape;142;p25"/>
          <p:cNvSpPr txBox="1"/>
          <p:nvPr/>
        </p:nvSpPr>
        <p:spPr>
          <a:xfrm flipH="1">
            <a:off x="720000" y="4480825"/>
            <a:ext cx="14907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720000" y="173736"/>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Minimundo</a:t>
            </a:r>
            <a:endParaRPr/>
          </a:p>
        </p:txBody>
      </p:sp>
      <p:sp>
        <p:nvSpPr>
          <p:cNvPr id="148" name="Google Shape;148;p26"/>
          <p:cNvSpPr txBox="1"/>
          <p:nvPr>
            <p:ph idx="1" type="subTitle"/>
          </p:nvPr>
        </p:nvSpPr>
        <p:spPr>
          <a:xfrm>
            <a:off x="716700" y="1014984"/>
            <a:ext cx="7710600" cy="23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Além das funcionalidades descritas, o sistema deve permitir a geração de painéis e relatórios para acompanhar as seguintes situações:</a:t>
            </a:r>
            <a:endParaRPr sz="1400"/>
          </a:p>
          <a:p>
            <a:pPr indent="0" lvl="0" marL="457200" rtl="0" algn="l">
              <a:spcBef>
                <a:spcPts val="0"/>
              </a:spcBef>
              <a:spcAft>
                <a:spcPts val="0"/>
              </a:spcAft>
              <a:buNone/>
            </a:pPr>
            <a:r>
              <a:rPr lang="en" sz="1400"/>
              <a:t>● </a:t>
            </a:r>
            <a:r>
              <a:rPr b="1" lang="en" sz="1400"/>
              <a:t>Disponibilidade</a:t>
            </a:r>
            <a:r>
              <a:rPr lang="en" sz="1400"/>
              <a:t>: Ocorrência de profissionais deslocados ou com taxa de alocação inferior a </a:t>
            </a:r>
            <a:r>
              <a:rPr lang="en" sz="1400">
                <a:solidFill>
                  <a:srgbClr val="FF0000"/>
                </a:solidFill>
              </a:rPr>
              <a:t>XX</a:t>
            </a:r>
            <a:r>
              <a:rPr lang="en" sz="1400"/>
              <a:t>% de sua capacidade.</a:t>
            </a:r>
            <a:endParaRPr sz="1400"/>
          </a:p>
          <a:p>
            <a:pPr indent="0" lvl="0" marL="457200" rtl="0" algn="l">
              <a:spcBef>
                <a:spcPts val="0"/>
              </a:spcBef>
              <a:spcAft>
                <a:spcPts val="0"/>
              </a:spcAft>
              <a:buNone/>
            </a:pPr>
            <a:r>
              <a:rPr lang="en" sz="1400"/>
              <a:t>● </a:t>
            </a:r>
            <a:r>
              <a:rPr b="1" lang="en" sz="1400"/>
              <a:t>Projetos</a:t>
            </a:r>
            <a:r>
              <a:rPr lang="en" sz="1400"/>
              <a:t>: Existência de projetos sem alocação de profissionais</a:t>
            </a:r>
            <a:endParaRPr sz="1400"/>
          </a:p>
          <a:p>
            <a:pPr indent="0" lvl="0" marL="457200" rtl="0" algn="l">
              <a:spcBef>
                <a:spcPts val="0"/>
              </a:spcBef>
              <a:spcAft>
                <a:spcPts val="0"/>
              </a:spcAft>
              <a:buNone/>
            </a:pPr>
            <a:r>
              <a:rPr lang="en" sz="1400"/>
              <a:t>● </a:t>
            </a:r>
            <a:r>
              <a:rPr b="1" lang="en" sz="1400"/>
              <a:t>Sobrecarga</a:t>
            </a:r>
            <a:r>
              <a:rPr lang="en" sz="1400"/>
              <a:t>: Profissionais com sobrecarga de trabalho (&gt; 40hs / Semana)</a:t>
            </a:r>
            <a:endParaRPr sz="1400"/>
          </a:p>
          <a:p>
            <a:pPr indent="0" lvl="0" marL="457200" rtl="0" algn="l">
              <a:spcBef>
                <a:spcPts val="0"/>
              </a:spcBef>
              <a:spcAft>
                <a:spcPts val="0"/>
              </a:spcAft>
              <a:buNone/>
            </a:pPr>
            <a:r>
              <a:rPr lang="en" sz="1400"/>
              <a:t>● </a:t>
            </a:r>
            <a:r>
              <a:rPr b="1" lang="en" sz="1400"/>
              <a:t>Conflito de alocações:</a:t>
            </a:r>
            <a:r>
              <a:rPr lang="en" sz="1400"/>
              <a:t> Profissionais em situação de conflito de alocação</a:t>
            </a:r>
            <a:endParaRPr sz="1400"/>
          </a:p>
          <a:p>
            <a:pPr indent="0" lvl="0" marL="457200" rtl="0" algn="l">
              <a:spcBef>
                <a:spcPts val="0"/>
              </a:spcBef>
              <a:spcAft>
                <a:spcPts val="0"/>
              </a:spcAft>
              <a:buNone/>
            </a:pPr>
            <a:r>
              <a:rPr lang="en" sz="1400"/>
              <a:t>● </a:t>
            </a:r>
            <a:r>
              <a:rPr b="1" lang="en" sz="1400"/>
              <a:t>Alocações futuras: </a:t>
            </a:r>
            <a:r>
              <a:rPr lang="en" sz="1400"/>
              <a:t>Visão da alocação de um profissional na linha do tempo, considerando uma linha do tempo de 30, 60, 90 e 180 dias.</a:t>
            </a:r>
            <a:endParaRPr sz="1400"/>
          </a:p>
        </p:txBody>
      </p:sp>
      <p:sp>
        <p:nvSpPr>
          <p:cNvPr id="149" name="Google Shape;149;p26"/>
          <p:cNvSpPr txBox="1"/>
          <p:nvPr>
            <p:ph idx="1" type="subTitle"/>
          </p:nvPr>
        </p:nvSpPr>
        <p:spPr>
          <a:xfrm flipH="1">
            <a:off x="7588025" y="4477625"/>
            <a:ext cx="842700" cy="129600"/>
          </a:xfrm>
          <a:prstGeom prst="rect">
            <a:avLst/>
          </a:prstGeom>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1000">
                <a:latin typeface="Open Sans"/>
                <a:ea typeface="Open Sans"/>
                <a:cs typeface="Open Sans"/>
                <a:sym typeface="Open Sans"/>
              </a:rPr>
              <a:t>2022</a:t>
            </a:r>
            <a:endParaRPr sz="1000">
              <a:latin typeface="Open Sans"/>
              <a:ea typeface="Open Sans"/>
              <a:cs typeface="Open Sans"/>
              <a:sym typeface="Open Sans"/>
            </a:endParaRPr>
          </a:p>
        </p:txBody>
      </p:sp>
      <p:cxnSp>
        <p:nvCxnSpPr>
          <p:cNvPr id="150" name="Google Shape;150;p26"/>
          <p:cNvCxnSpPr>
            <a:endCxn id="149" idx="3"/>
          </p:cNvCxnSpPr>
          <p:nvPr/>
        </p:nvCxnSpPr>
        <p:spPr>
          <a:xfrm>
            <a:off x="7246925" y="4539125"/>
            <a:ext cx="341100" cy="3300"/>
          </a:xfrm>
          <a:prstGeom prst="straightConnector1">
            <a:avLst/>
          </a:prstGeom>
          <a:noFill/>
          <a:ln cap="flat" cmpd="sng" w="9525">
            <a:solidFill>
              <a:schemeClr val="lt2"/>
            </a:solidFill>
            <a:prstDash val="solid"/>
            <a:round/>
            <a:headEnd len="med" w="med" type="none"/>
            <a:tailEnd len="med" w="med" type="none"/>
          </a:ln>
        </p:spPr>
      </p:cxnSp>
      <p:sp>
        <p:nvSpPr>
          <p:cNvPr id="151" name="Google Shape;151;p26"/>
          <p:cNvSpPr txBox="1"/>
          <p:nvPr/>
        </p:nvSpPr>
        <p:spPr>
          <a:xfrm flipH="1">
            <a:off x="720000" y="4480825"/>
            <a:ext cx="14907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flipH="1">
            <a:off x="2887612" y="2154075"/>
            <a:ext cx="5433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Regras de Negócio</a:t>
            </a:r>
            <a:endParaRPr/>
          </a:p>
        </p:txBody>
      </p:sp>
      <p:sp>
        <p:nvSpPr>
          <p:cNvPr id="157" name="Google Shape;157;p27"/>
          <p:cNvSpPr txBox="1"/>
          <p:nvPr>
            <p:ph idx="2" type="title"/>
          </p:nvPr>
        </p:nvSpPr>
        <p:spPr>
          <a:xfrm>
            <a:off x="822987" y="1670551"/>
            <a:ext cx="1976700" cy="1802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58" name="Google Shape;158;p27"/>
          <p:cNvSpPr txBox="1"/>
          <p:nvPr/>
        </p:nvSpPr>
        <p:spPr>
          <a:xfrm>
            <a:off x="7692725" y="4480825"/>
            <a:ext cx="738000" cy="1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2"/>
                </a:solidFill>
                <a:latin typeface="Open Sans"/>
                <a:ea typeface="Open Sans"/>
                <a:cs typeface="Open Sans"/>
                <a:sym typeface="Open Sans"/>
              </a:rPr>
              <a:t>2022</a:t>
            </a:r>
            <a:endParaRPr sz="1000">
              <a:solidFill>
                <a:schemeClr val="lt2"/>
              </a:solidFill>
              <a:latin typeface="Open Sans"/>
              <a:ea typeface="Open Sans"/>
              <a:cs typeface="Open Sans"/>
              <a:sym typeface="Open Sans"/>
            </a:endParaRPr>
          </a:p>
        </p:txBody>
      </p:sp>
      <p:cxnSp>
        <p:nvCxnSpPr>
          <p:cNvPr id="159" name="Google Shape;159;p27"/>
          <p:cNvCxnSpPr>
            <a:endCxn id="160" idx="1"/>
          </p:cNvCxnSpPr>
          <p:nvPr/>
        </p:nvCxnSpPr>
        <p:spPr>
          <a:xfrm rot="10800000">
            <a:off x="2042825" y="4545625"/>
            <a:ext cx="341100" cy="0"/>
          </a:xfrm>
          <a:prstGeom prst="straightConnector1">
            <a:avLst/>
          </a:prstGeom>
          <a:noFill/>
          <a:ln cap="flat" cmpd="sng" w="9525">
            <a:solidFill>
              <a:schemeClr val="lt2"/>
            </a:solidFill>
            <a:prstDash val="solid"/>
            <a:round/>
            <a:headEnd len="med" w="med" type="none"/>
            <a:tailEnd len="med" w="med" type="none"/>
          </a:ln>
        </p:spPr>
      </p:cxnSp>
      <p:sp>
        <p:nvSpPr>
          <p:cNvPr id="160" name="Google Shape;160;p27"/>
          <p:cNvSpPr txBox="1"/>
          <p:nvPr/>
        </p:nvSpPr>
        <p:spPr>
          <a:xfrm flipH="1">
            <a:off x="712925" y="4480825"/>
            <a:ext cx="1329900" cy="1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pen Sans"/>
                <a:ea typeface="Open Sans"/>
                <a:cs typeface="Open Sans"/>
                <a:sym typeface="Open Sans"/>
              </a:rPr>
              <a:t>PCS</a:t>
            </a:r>
            <a:endParaRPr sz="1000">
              <a:solidFill>
                <a:schemeClr val="lt2"/>
              </a:solidFill>
              <a:latin typeface="Open Sans"/>
              <a:ea typeface="Open Sans"/>
              <a:cs typeface="Open Sans"/>
              <a:sym typeface="Open Sans"/>
            </a:endParaRPr>
          </a:p>
        </p:txBody>
      </p:sp>
      <p:cxnSp>
        <p:nvCxnSpPr>
          <p:cNvPr id="161" name="Google Shape;161;p27"/>
          <p:cNvCxnSpPr>
            <a:stCxn id="162" idx="6"/>
            <a:endCxn id="163" idx="3"/>
          </p:cNvCxnSpPr>
          <p:nvPr/>
        </p:nvCxnSpPr>
        <p:spPr>
          <a:xfrm>
            <a:off x="811025" y="597875"/>
            <a:ext cx="6420600" cy="6300"/>
          </a:xfrm>
          <a:prstGeom prst="straightConnector1">
            <a:avLst/>
          </a:prstGeom>
          <a:noFill/>
          <a:ln cap="flat" cmpd="sng" w="9525">
            <a:solidFill>
              <a:schemeClr val="lt2"/>
            </a:solidFill>
            <a:prstDash val="solid"/>
            <a:round/>
            <a:headEnd len="med" w="med" type="none"/>
            <a:tailEnd len="med" w="med" type="none"/>
          </a:ln>
        </p:spPr>
      </p:cxnSp>
      <p:sp>
        <p:nvSpPr>
          <p:cNvPr id="163" name="Google Shape;163;p27"/>
          <p:cNvSpPr txBox="1"/>
          <p:nvPr/>
        </p:nvSpPr>
        <p:spPr>
          <a:xfrm flipH="1">
            <a:off x="7231625" y="539500"/>
            <a:ext cx="1199100" cy="129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solidFill>
                  <a:schemeClr val="lt2"/>
                </a:solidFill>
                <a:latin typeface="Open Sans"/>
                <a:ea typeface="Open Sans"/>
                <a:cs typeface="Open Sans"/>
                <a:sym typeface="Open Sans"/>
              </a:rPr>
              <a:t>           </a:t>
            </a:r>
            <a:r>
              <a:rPr lang="en" sz="1000">
                <a:solidFill>
                  <a:schemeClr val="lt2"/>
                </a:solidFill>
                <a:latin typeface="Open Sans"/>
                <a:ea typeface="Open Sans"/>
                <a:cs typeface="Open Sans"/>
                <a:sym typeface="Open Sans"/>
              </a:rPr>
              <a:t>AlocaNOW</a:t>
            </a:r>
            <a:endParaRPr sz="1000">
              <a:solidFill>
                <a:schemeClr val="lt2"/>
              </a:solidFill>
              <a:latin typeface="Open Sans"/>
              <a:ea typeface="Open Sans"/>
              <a:cs typeface="Open Sans"/>
              <a:sym typeface="Open Sans"/>
            </a:endParaRPr>
          </a:p>
        </p:txBody>
      </p:sp>
      <p:sp>
        <p:nvSpPr>
          <p:cNvPr id="162" name="Google Shape;162;p27"/>
          <p:cNvSpPr/>
          <p:nvPr/>
        </p:nvSpPr>
        <p:spPr>
          <a:xfrm>
            <a:off x="681425" y="533075"/>
            <a:ext cx="129600" cy="129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29775"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Regras de Negócio</a:t>
            </a:r>
            <a:endParaRPr/>
          </a:p>
        </p:txBody>
      </p:sp>
      <p:graphicFrame>
        <p:nvGraphicFramePr>
          <p:cNvPr id="169" name="Google Shape;169;p28"/>
          <p:cNvGraphicFramePr/>
          <p:nvPr/>
        </p:nvGraphicFramePr>
        <p:xfrm>
          <a:off x="429775" y="1177925"/>
          <a:ext cx="3000000" cy="3000000"/>
        </p:xfrm>
        <a:graphic>
          <a:graphicData uri="http://schemas.openxmlformats.org/drawingml/2006/table">
            <a:tbl>
              <a:tblPr>
                <a:noFill/>
                <a:tableStyleId>{7768A2D7-D618-44D8-BFC6-438ED8EB2A2C}</a:tableStyleId>
              </a:tblPr>
              <a:tblGrid>
                <a:gridCol w="814600"/>
                <a:gridCol w="7469850"/>
              </a:tblGrid>
              <a:tr h="12700">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ID</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c>
                  <a:txBody>
                    <a:bodyPr/>
                    <a:lstStyle/>
                    <a:p>
                      <a:pPr indent="0" lvl="0" marL="0" rtl="0" algn="l">
                        <a:spcBef>
                          <a:spcPts val="0"/>
                        </a:spcBef>
                        <a:spcAft>
                          <a:spcPts val="0"/>
                        </a:spcAft>
                        <a:buNone/>
                      </a:pPr>
                      <a:r>
                        <a:rPr b="1" lang="en" sz="1200">
                          <a:solidFill>
                            <a:schemeClr val="dk1"/>
                          </a:solidFill>
                          <a:latin typeface="Open Sans"/>
                          <a:ea typeface="Open Sans"/>
                          <a:cs typeface="Open Sans"/>
                          <a:sym typeface="Open Sans"/>
                        </a:rPr>
                        <a:t>Descrição</a:t>
                      </a:r>
                      <a:endParaRPr b="1" sz="1200">
                        <a:solidFill>
                          <a:schemeClr val="dk1"/>
                        </a:solidFill>
                        <a:latin typeface="Open Sans"/>
                        <a:ea typeface="Open Sans"/>
                        <a:cs typeface="Open Sans"/>
                        <a:sym typeface="Open Sans"/>
                      </a:endParaRPr>
                    </a:p>
                  </a:txBody>
                  <a:tcPr marT="63500" marB="63500" marR="63500" marL="63500">
                    <a:solidFill>
                      <a:srgbClr val="376998"/>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RN01</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Um profissional não pode exceder 50 horas semanais na sua carga de trabalho.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RN02</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Após excedido 40 horas semanais, o profissional está recebendo horas extras.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RN03</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 pacote de horas extras é de 2 horas diárias, no máximo.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RN04</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Os projetos devem ser cadastrados com nome, necessidade de recursos, conhecimentos requeridos, data início e data término, verba e CEP.</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RN05</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 quantidade de profissionais alocados deve respeitar a verba do projeto.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RN06</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Todos os usuários devem ser cadastrados com nome, email, telefone, matrícula, cargo, área de atuação, preço_hora, conhecimentos.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RN07</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Cada profissional só pode acessar um projeto que diz respeito a si mesmo.</a:t>
                      </a:r>
                      <a:endParaRPr sz="1200">
                        <a:latin typeface="Open Sans"/>
                        <a:ea typeface="Open Sans"/>
                        <a:cs typeface="Open Sans"/>
                        <a:sym typeface="Open Sans"/>
                      </a:endParaRPr>
                    </a:p>
                  </a:txBody>
                  <a:tcPr marT="63500" marB="63500" marR="63500" marL="63500">
                    <a:solidFill>
                      <a:srgbClr val="F2F2F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29775" y="173736"/>
            <a:ext cx="6299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Regras de Negócio</a:t>
            </a:r>
            <a:endParaRPr/>
          </a:p>
        </p:txBody>
      </p:sp>
      <p:graphicFrame>
        <p:nvGraphicFramePr>
          <p:cNvPr id="175" name="Google Shape;175;p29"/>
          <p:cNvGraphicFramePr/>
          <p:nvPr/>
        </p:nvGraphicFramePr>
        <p:xfrm>
          <a:off x="429763" y="1290425"/>
          <a:ext cx="3000000" cy="3000000"/>
        </p:xfrm>
        <a:graphic>
          <a:graphicData uri="http://schemas.openxmlformats.org/drawingml/2006/table">
            <a:tbl>
              <a:tblPr>
                <a:noFill/>
                <a:tableStyleId>{7768A2D7-D618-44D8-BFC6-438ED8EB2A2C}</a:tableStyleId>
              </a:tblPr>
              <a:tblGrid>
                <a:gridCol w="814675"/>
                <a:gridCol w="7469800"/>
              </a:tblGrid>
              <a:tr h="12700">
                <a:tc>
                  <a:txBody>
                    <a:bodyPr/>
                    <a:lstStyle/>
                    <a:p>
                      <a:pPr indent="0" lvl="0" marL="0" rtl="0" algn="l">
                        <a:spcBef>
                          <a:spcPts val="0"/>
                        </a:spcBef>
                        <a:spcAft>
                          <a:spcPts val="0"/>
                        </a:spcAft>
                        <a:buNone/>
                      </a:pPr>
                      <a:r>
                        <a:rPr b="1" lang="en" sz="1200">
                          <a:solidFill>
                            <a:schemeClr val="dk1"/>
                          </a:solidFill>
                        </a:rPr>
                        <a:t>ID</a:t>
                      </a:r>
                      <a:endParaRPr b="1" sz="1200">
                        <a:solidFill>
                          <a:schemeClr val="dk1"/>
                        </a:solidFill>
                      </a:endParaRPr>
                    </a:p>
                  </a:txBody>
                  <a:tcPr marT="63500" marB="63500" marR="63500" marL="63500">
                    <a:solidFill>
                      <a:srgbClr val="376998"/>
                    </a:solidFill>
                  </a:tcPr>
                </a:tc>
                <a:tc>
                  <a:txBody>
                    <a:bodyPr/>
                    <a:lstStyle/>
                    <a:p>
                      <a:pPr indent="0" lvl="0" marL="0" rtl="0" algn="l">
                        <a:spcBef>
                          <a:spcPts val="0"/>
                        </a:spcBef>
                        <a:spcAft>
                          <a:spcPts val="0"/>
                        </a:spcAft>
                        <a:buNone/>
                      </a:pPr>
                      <a:r>
                        <a:rPr b="1" lang="en" sz="1200">
                          <a:solidFill>
                            <a:schemeClr val="dk1"/>
                          </a:solidFill>
                        </a:rPr>
                        <a:t>Descrição</a:t>
                      </a:r>
                      <a:endParaRPr b="1" sz="1200">
                        <a:solidFill>
                          <a:schemeClr val="dk1"/>
                        </a:solidFill>
                      </a:endParaRPr>
                    </a:p>
                  </a:txBody>
                  <a:tcPr marT="63500" marB="63500" marR="63500" marL="63500">
                    <a:solidFill>
                      <a:srgbClr val="376998"/>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RN08</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Os gerentes podem acessar todos os relatórios.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RN09</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Todos os usuários devem estar logados para acessar o sistema.</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RN10</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Profissionais ausentes (férias, licencas, etc)  não podem ser alocados, sugeridos ou solicitados.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RN11</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As ausências devem ser cadastradas com causa e duração.</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RN12</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Os projetos devem ter mínimo de 7 dias e máximo de 5 anos.</a:t>
                      </a:r>
                      <a:endParaRPr sz="1200">
                        <a:latin typeface="Open Sans"/>
                        <a:ea typeface="Open Sans"/>
                        <a:cs typeface="Open Sans"/>
                        <a:sym typeface="Open Sans"/>
                      </a:endParaRPr>
                    </a:p>
                  </a:txBody>
                  <a:tcPr marT="63500" marB="63500" marR="63500" marL="63500">
                    <a:solidFill>
                      <a:srgbClr val="F2F2F2"/>
                    </a:solidFill>
                  </a:tcPr>
                </a:tc>
              </a:tr>
              <a:tr h="12700">
                <a:tc>
                  <a:txBody>
                    <a:bodyPr/>
                    <a:lstStyle/>
                    <a:p>
                      <a:pPr indent="0" lvl="0" marL="0" rtl="0" algn="l">
                        <a:spcBef>
                          <a:spcPts val="0"/>
                        </a:spcBef>
                        <a:spcAft>
                          <a:spcPts val="0"/>
                        </a:spcAft>
                        <a:buNone/>
                      </a:pPr>
                      <a:r>
                        <a:rPr b="1" lang="en" sz="1200">
                          <a:latin typeface="Open Sans"/>
                          <a:ea typeface="Open Sans"/>
                          <a:cs typeface="Open Sans"/>
                          <a:sym typeface="Open Sans"/>
                        </a:rPr>
                        <a:t>RN13</a:t>
                      </a:r>
                      <a:endParaRPr b="1" sz="1200">
                        <a:latin typeface="Open Sans"/>
                        <a:ea typeface="Open Sans"/>
                        <a:cs typeface="Open Sans"/>
                        <a:sym typeface="Open Sans"/>
                      </a:endParaRPr>
                    </a:p>
                  </a:txBody>
                  <a:tcPr marT="63500" marB="63500" marR="63500" marL="63500">
                    <a:solidFill>
                      <a:srgbClr val="F2F2F2"/>
                    </a:solidFill>
                  </a:tcPr>
                </a:tc>
                <a:tc>
                  <a:txBody>
                    <a:bodyPr/>
                    <a:lstStyle/>
                    <a:p>
                      <a:pPr indent="0" lvl="0" marL="0" rtl="0" algn="l">
                        <a:spcBef>
                          <a:spcPts val="0"/>
                        </a:spcBef>
                        <a:spcAft>
                          <a:spcPts val="0"/>
                        </a:spcAft>
                        <a:buNone/>
                      </a:pPr>
                      <a:r>
                        <a:rPr lang="en" sz="1200">
                          <a:latin typeface="Open Sans"/>
                          <a:ea typeface="Open Sans"/>
                          <a:cs typeface="Open Sans"/>
                          <a:sym typeface="Open Sans"/>
                        </a:rPr>
                        <a:t>Um profissional que já está 8 horas alocado não pode ser indicado automaticamente.</a:t>
                      </a:r>
                      <a:endParaRPr sz="1200">
                        <a:latin typeface="Open Sans"/>
                        <a:ea typeface="Open Sans"/>
                        <a:cs typeface="Open Sans"/>
                        <a:sym typeface="Open Sans"/>
                      </a:endParaRPr>
                    </a:p>
                  </a:txBody>
                  <a:tcPr marT="63500" marB="63500" marR="63500" marL="63500">
                    <a:solidFill>
                      <a:srgbClr val="F2F2F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c Template: Formal Gradients Consulting Toolkit By Slidesgo">
  <a:themeElements>
    <a:clrScheme name="Simple Light">
      <a:dk1>
        <a:srgbClr val="FFFFFF"/>
      </a:dk1>
      <a:lt1>
        <a:srgbClr val="234B70"/>
      </a:lt1>
      <a:dk2>
        <a:srgbClr val="88B1D8"/>
      </a:dk2>
      <a:lt2>
        <a:srgbClr val="011225"/>
      </a:lt2>
      <a:accent1>
        <a:srgbClr val="FFFFFF"/>
      </a:accent1>
      <a:accent2>
        <a:srgbClr val="FFFFFF"/>
      </a:accent2>
      <a:accent3>
        <a:srgbClr val="FFFFFF"/>
      </a:accent3>
      <a:accent4>
        <a:srgbClr val="FFFFFF"/>
      </a:accent4>
      <a:accent5>
        <a:srgbClr val="FFFFFF"/>
      </a:accent5>
      <a:accent6>
        <a:srgbClr val="FFFFFF"/>
      </a:accent6>
      <a:hlink>
        <a:srgbClr val="002B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