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64" r:id="rId2"/>
    <p:sldId id="278" r:id="rId3"/>
    <p:sldId id="317" r:id="rId4"/>
    <p:sldId id="316"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8B88"/>
    <a:srgbClr val="13573A"/>
    <a:srgbClr val="4C3E10"/>
    <a:srgbClr val="56C6F8"/>
    <a:srgbClr val="808080"/>
    <a:srgbClr val="C0C0C0"/>
    <a:srgbClr val="099BDD"/>
    <a:srgbClr val="A5D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6429" autoAdjust="0"/>
  </p:normalViewPr>
  <p:slideViewPr>
    <p:cSldViewPr snapToGrid="0">
      <p:cViewPr varScale="1">
        <p:scale>
          <a:sx n="106" d="100"/>
          <a:sy n="106" d="100"/>
        </p:scale>
        <p:origin x="84" y="508"/>
      </p:cViewPr>
      <p:guideLst/>
    </p:cSldViewPr>
  </p:slideViewPr>
  <p:outlineViewPr>
    <p:cViewPr>
      <p:scale>
        <a:sx n="33" d="100"/>
        <a:sy n="33" d="100"/>
      </p:scale>
      <p:origin x="0" y="-891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C0875-E7CE-4910-92C8-23F6E1DC109D}" type="datetimeFigureOut">
              <a:rPr lang="en-US" smtClean="0"/>
              <a:t>2016-04-17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A5249-61F2-467F-95AE-BE032AE0CB85}" type="slidenum">
              <a:rPr lang="en-US" smtClean="0"/>
              <a:t>‹#›</a:t>
            </a:fld>
            <a:endParaRPr lang="en-US" dirty="0"/>
          </a:p>
        </p:txBody>
      </p:sp>
    </p:spTree>
    <p:extLst>
      <p:ext uri="{BB962C8B-B14F-4D97-AF65-F5344CB8AC3E}">
        <p14:creationId xmlns:p14="http://schemas.microsoft.com/office/powerpoint/2010/main" val="2152246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3A5249-61F2-467F-95AE-BE032AE0CB85}" type="slidenum">
              <a:rPr lang="en-US" smtClean="0"/>
              <a:t>2</a:t>
            </a:fld>
            <a:endParaRPr lang="en-US" dirty="0"/>
          </a:p>
        </p:txBody>
      </p:sp>
    </p:spTree>
    <p:extLst>
      <p:ext uri="{BB962C8B-B14F-4D97-AF65-F5344CB8AC3E}">
        <p14:creationId xmlns:p14="http://schemas.microsoft.com/office/powerpoint/2010/main" val="279958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3A5249-61F2-467F-95AE-BE032AE0CB85}" type="slidenum">
              <a:rPr lang="en-US" smtClean="0"/>
              <a:t>3</a:t>
            </a:fld>
            <a:endParaRPr lang="en-US" dirty="0"/>
          </a:p>
        </p:txBody>
      </p:sp>
    </p:spTree>
    <p:extLst>
      <p:ext uri="{BB962C8B-B14F-4D97-AF65-F5344CB8AC3E}">
        <p14:creationId xmlns:p14="http://schemas.microsoft.com/office/powerpoint/2010/main" val="152927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rgbClr val="099BD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0" y="2059012"/>
            <a:ext cx="9149132" cy="1828800"/>
          </a:xfrm>
          <a:solidFill>
            <a:srgbClr val="099BDD"/>
          </a:solidFill>
        </p:spPr>
        <p:txBody>
          <a:bodyPr tIns="45720" bIns="45720" anchor="ctr">
            <a:normAutofit/>
          </a:bodyPr>
          <a:lstStyle>
            <a:lvl1pPr algn="ctr">
              <a:lnSpc>
                <a:spcPct val="80000"/>
              </a:lnSpc>
              <a:defRPr sz="6000" spc="15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2645" y="3887812"/>
            <a:ext cx="9156645" cy="457200"/>
          </a:xfrm>
          <a:solidFill>
            <a:srgbClr val="A5D028"/>
          </a:solidFill>
        </p:spPr>
        <p:txBody>
          <a:bodyPr anchor="ctr" anchorCtr="0">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BD4101FD-5CF6-4E3D-BF36-722322E10D3E}" type="datetimeFigureOut">
              <a:rPr lang="en-US" smtClean="0"/>
              <a:t>2016-04-17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13600AE-EDCE-482E-829E-FCB1B82E956F}" type="slidenum">
              <a:rPr lang="en-US" smtClean="0"/>
              <a:t>‹#›</a:t>
            </a:fld>
            <a:endParaRPr lang="en-US" dirty="0"/>
          </a:p>
        </p:txBody>
      </p:sp>
    </p:spTree>
    <p:extLst>
      <p:ext uri="{BB962C8B-B14F-4D97-AF65-F5344CB8AC3E}">
        <p14:creationId xmlns:p14="http://schemas.microsoft.com/office/powerpoint/2010/main" val="241046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101FD-5CF6-4E3D-BF36-722322E10D3E}" type="datetimeFigureOut">
              <a:rPr lang="en-US" smtClean="0"/>
              <a:t>2016-04-17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268469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274638"/>
            <a:ext cx="180178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4638"/>
            <a:ext cx="5979968"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BD4101FD-5CF6-4E3D-BF36-722322E10D3E}" type="datetimeFigureOut">
              <a:rPr lang="en-US" smtClean="0"/>
              <a:t>2016-04-17</a:t>
            </a:fld>
            <a:endParaRPr lang="en-US" dirty="0"/>
          </a:p>
        </p:txBody>
      </p:sp>
      <p:sp>
        <p:nvSpPr>
          <p:cNvPr id="5" name="Footer Placeholder 4"/>
          <p:cNvSpPr>
            <a:spLocks noGrp="1"/>
          </p:cNvSpPr>
          <p:nvPr>
            <p:ph type="ftr" sz="quarter" idx="11"/>
          </p:nvPr>
        </p:nvSpPr>
        <p:spPr>
          <a:xfrm>
            <a:off x="2832102" y="6422855"/>
            <a:ext cx="3209752" cy="365125"/>
          </a:xfrm>
        </p:spPr>
        <p:txBody>
          <a:bodyPr/>
          <a:lstStyle/>
          <a:p>
            <a:endParaRPr lang="en-US" dirty="0"/>
          </a:p>
        </p:txBody>
      </p:sp>
      <p:sp>
        <p:nvSpPr>
          <p:cNvPr id="6" name="Slide Number Placeholder 5"/>
          <p:cNvSpPr>
            <a:spLocks noGrp="1"/>
          </p:cNvSpPr>
          <p:nvPr>
            <p:ph type="sldNum" sz="quarter" idx="12"/>
          </p:nvPr>
        </p:nvSpPr>
        <p:spPr>
          <a:xfrm>
            <a:off x="6054787" y="6422855"/>
            <a:ext cx="659819" cy="365125"/>
          </a:xfrm>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333959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101FD-5CF6-4E3D-BF36-722322E10D3E}" type="datetimeFigureOut">
              <a:rPr lang="en-US" smtClean="0"/>
              <a:t>2016-04-17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258419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56616" y="2194560"/>
            <a:ext cx="843534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604" y="3911827"/>
            <a:ext cx="8627364"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BD4101FD-5CF6-4E3D-BF36-722322E10D3E}" type="datetimeFigureOut">
              <a:rPr lang="en-US" smtClean="0"/>
              <a:t>2016-04-17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13600AE-EDCE-482E-829E-FCB1B82E956F}" type="slidenum">
              <a:rPr lang="en-US" smtClean="0"/>
              <a:t>‹#›</a:t>
            </a:fld>
            <a:endParaRPr lang="en-US" dirty="0"/>
          </a:p>
        </p:txBody>
      </p:sp>
    </p:spTree>
    <p:extLst>
      <p:ext uri="{BB962C8B-B14F-4D97-AF65-F5344CB8AC3E}">
        <p14:creationId xmlns:p14="http://schemas.microsoft.com/office/powerpoint/2010/main" val="353363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4008" y="2011680"/>
            <a:ext cx="356616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72793" y="2011680"/>
            <a:ext cx="356616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101FD-5CF6-4E3D-BF36-722322E10D3E}" type="datetimeFigureOut">
              <a:rPr lang="en-US" smtClean="0"/>
              <a:t>2016-04-17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230403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05256" y="1913470"/>
            <a:ext cx="356616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5256" y="2656566"/>
            <a:ext cx="356616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3423" y="1913470"/>
            <a:ext cx="356616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73423" y="2656564"/>
            <a:ext cx="356616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101FD-5CF6-4E3D-BF36-722322E10D3E}" type="datetimeFigureOut">
              <a:rPr lang="en-US" smtClean="0"/>
              <a:t>2016-04-17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312388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101FD-5CF6-4E3D-BF36-722322E10D3E}" type="datetimeFigureOut">
              <a:rPr lang="en-US" smtClean="0"/>
              <a:t>2016-04-17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3205539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101FD-5CF6-4E3D-BF36-722322E10D3E}" type="datetimeFigureOut">
              <a:rPr lang="en-US" smtClean="0"/>
              <a:t>2016-04-17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417825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05256" y="2120054"/>
            <a:ext cx="459486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41767" y="2147487"/>
            <a:ext cx="24003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4101FD-5CF6-4E3D-BF36-722322E10D3E}" type="datetimeFigureOut">
              <a:rPr lang="en-US" smtClean="0"/>
              <a:t>2016-04-17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174156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960120" y="2211494"/>
            <a:ext cx="459486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5843016" y="2150621"/>
            <a:ext cx="24003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4101FD-5CF6-4E3D-BF36-722322E10D3E}" type="datetimeFigureOut">
              <a:rPr lang="en-US" smtClean="0"/>
              <a:t>2016-04-17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176029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2189" y="284176"/>
            <a:ext cx="733806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2189" y="2011680"/>
            <a:ext cx="733806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1699" y="6422855"/>
            <a:ext cx="2250671" cy="365125"/>
          </a:xfrm>
          <a:prstGeom prst="rect">
            <a:avLst/>
          </a:prstGeom>
        </p:spPr>
        <p:txBody>
          <a:bodyPr vert="horz" lIns="91440" tIns="45720" rIns="45720" bIns="45720" rtlCol="0" anchor="ctr"/>
          <a:lstStyle>
            <a:lvl1pPr algn="l">
              <a:defRPr sz="1050">
                <a:solidFill>
                  <a:schemeClr val="tx1"/>
                </a:solidFill>
              </a:defRPr>
            </a:lvl1pPr>
          </a:lstStyle>
          <a:p>
            <a:fld id="{BD4101FD-5CF6-4E3D-BF36-722322E10D3E}" type="datetimeFigureOut">
              <a:rPr lang="en-US" smtClean="0"/>
              <a:t>2016-04-17</a:t>
            </a:fld>
            <a:endParaRPr lang="en-US" dirty="0"/>
          </a:p>
        </p:txBody>
      </p:sp>
      <p:sp>
        <p:nvSpPr>
          <p:cNvPr id="5" name="Footer Placeholder 4"/>
          <p:cNvSpPr>
            <a:spLocks noGrp="1"/>
          </p:cNvSpPr>
          <p:nvPr>
            <p:ph type="ftr" sz="quarter" idx="3"/>
          </p:nvPr>
        </p:nvSpPr>
        <p:spPr>
          <a:xfrm>
            <a:off x="4197353" y="6422855"/>
            <a:ext cx="378333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7994195"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F13600AE-EDCE-482E-829E-FCB1B82E956F}" type="slidenum">
              <a:rPr lang="en-US" smtClean="0"/>
              <a:t>‹#›</a:t>
            </a:fld>
            <a:endParaRPr lang="en-US" dirty="0"/>
          </a:p>
        </p:txBody>
      </p:sp>
    </p:spTree>
    <p:extLst>
      <p:ext uri="{BB962C8B-B14F-4D97-AF65-F5344CB8AC3E}">
        <p14:creationId xmlns:p14="http://schemas.microsoft.com/office/powerpoint/2010/main" val="397423195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txBox="1">
            <a:spLocks/>
          </p:cNvSpPr>
          <p:nvPr/>
        </p:nvSpPr>
        <p:spPr>
          <a:xfrm>
            <a:off x="0" y="2613126"/>
            <a:ext cx="9156645" cy="1341653"/>
          </a:xfrm>
          <a:prstGeom prst="rect">
            <a:avLst/>
          </a:prstGeom>
          <a:solidFill>
            <a:srgbClr val="A5D028"/>
          </a:solidFill>
        </p:spPr>
        <p:txBody>
          <a:bodyPr vert="horz" lIns="91440" tIns="45720" rIns="91440" bIns="45720" rtlCol="0" anchor="ctr" anchorCtr="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r>
              <a:rPr lang="en-US" sz="3600" dirty="0"/>
              <a:t>Lecture 7: Pathfinding</a:t>
            </a:r>
          </a:p>
        </p:txBody>
      </p:sp>
      <p:sp>
        <p:nvSpPr>
          <p:cNvPr id="6" name="Title 3"/>
          <p:cNvSpPr txBox="1">
            <a:spLocks/>
          </p:cNvSpPr>
          <p:nvPr/>
        </p:nvSpPr>
        <p:spPr>
          <a:xfrm>
            <a:off x="-12645" y="1327492"/>
            <a:ext cx="9149132" cy="1285634"/>
          </a:xfrm>
          <a:prstGeom prst="rect">
            <a:avLst/>
          </a:prstGeom>
          <a:solidFill>
            <a:srgbClr val="099BDD"/>
          </a:solidFill>
        </p:spPr>
        <p:txBody>
          <a:bodyPr vert="horz" lIns="91440" tIns="45720" rIns="91440" bIns="45720" rtlCol="0" anchor="ctr">
            <a:normAutofit/>
          </a:bodyPr>
          <a:lstStyle>
            <a:lvl1pPr algn="ctr" defTabSz="914400" rtl="0" eaLnBrk="1" latinLnBrk="0" hangingPunct="1">
              <a:lnSpc>
                <a:spcPct val="80000"/>
              </a:lnSpc>
              <a:spcBef>
                <a:spcPct val="0"/>
              </a:spcBef>
              <a:buNone/>
              <a:defRPr sz="6000" kern="1200" cap="all" spc="150" baseline="0">
                <a:solidFill>
                  <a:srgbClr val="FFFFFF"/>
                </a:solidFill>
                <a:latin typeface="+mj-lt"/>
                <a:ea typeface="+mj-ea"/>
                <a:cs typeface="+mj-cs"/>
              </a:defRPr>
            </a:lvl1pPr>
          </a:lstStyle>
          <a:p>
            <a:r>
              <a:rPr lang="en-US" sz="4800" dirty="0"/>
              <a:t>TEALS Minecraft Project</a:t>
            </a:r>
          </a:p>
        </p:txBody>
      </p:sp>
    </p:spTree>
    <p:extLst>
      <p:ext uri="{BB962C8B-B14F-4D97-AF65-F5344CB8AC3E}">
        <p14:creationId xmlns:p14="http://schemas.microsoft.com/office/powerpoint/2010/main" val="69327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64762"/>
          </a:xfrm>
        </p:spPr>
        <p:txBody>
          <a:bodyPr lIns="90000" tIns="0" rIns="0" bIns="0">
            <a:normAutofit/>
          </a:bodyPr>
          <a:lstStyle/>
          <a:p>
            <a:pPr algn="ctr"/>
            <a:r>
              <a:rPr lang="pt-BR" dirty="0">
                <a:solidFill>
                  <a:srgbClr val="A5D028"/>
                </a:solidFill>
              </a:rPr>
              <a:t>Pathfinding Algorithms</a:t>
            </a:r>
            <a:endParaRPr lang="en-US" dirty="0">
              <a:solidFill>
                <a:srgbClr val="A5D028"/>
              </a:solidFill>
            </a:endParaRPr>
          </a:p>
        </p:txBody>
      </p:sp>
      <p:sp>
        <p:nvSpPr>
          <p:cNvPr id="23" name="Content Placeholder 4"/>
          <p:cNvSpPr>
            <a:spLocks noGrp="1"/>
          </p:cNvSpPr>
          <p:nvPr>
            <p:ph idx="1"/>
          </p:nvPr>
        </p:nvSpPr>
        <p:spPr>
          <a:xfrm>
            <a:off x="670560" y="1175658"/>
            <a:ext cx="7743678" cy="5186498"/>
          </a:xfrm>
        </p:spPr>
        <p:txBody>
          <a:bodyPr>
            <a:normAutofit/>
          </a:bodyPr>
          <a:lstStyle/>
          <a:p>
            <a:pPr marL="0" indent="0">
              <a:buNone/>
            </a:pPr>
            <a:r>
              <a:rPr lang="en-US" dirty="0"/>
              <a:t>Pathfinding algorithms automatically map out routes from one location to another, usually accounting for barriers and other obstructions along the way. They are used in pretty much every game out there where entities move around in a simulated world.</a:t>
            </a:r>
          </a:p>
          <a:p>
            <a:pPr marL="0" indent="0">
              <a:buNone/>
            </a:pPr>
            <a:r>
              <a:rPr lang="en-US" sz="3200" dirty="0">
                <a:solidFill>
                  <a:srgbClr val="56C6F8"/>
                </a:solidFill>
              </a:rPr>
              <a:t>Pathfinding in Minecraft</a:t>
            </a:r>
          </a:p>
          <a:p>
            <a:pPr marL="361950" indent="0">
              <a:buNone/>
            </a:pPr>
            <a:r>
              <a:rPr lang="en-US" dirty="0"/>
              <a:t>Getting to resources or desired locations (for example, zombies and skeletons seek out dark spots).</a:t>
            </a:r>
          </a:p>
          <a:p>
            <a:pPr marL="361950" indent="0">
              <a:buNone/>
            </a:pPr>
            <a:r>
              <a:rPr lang="en-US" dirty="0"/>
              <a:t>Avoiding or fleeing other entities</a:t>
            </a:r>
          </a:p>
          <a:p>
            <a:pPr marL="361950" indent="0">
              <a:buNone/>
            </a:pPr>
            <a:r>
              <a:rPr lang="en-US" dirty="0"/>
              <a:t>Moving toward or chasing other entities</a:t>
            </a:r>
          </a:p>
        </p:txBody>
      </p:sp>
    </p:spTree>
    <p:extLst>
      <p:ext uri="{BB962C8B-B14F-4D97-AF65-F5344CB8AC3E}">
        <p14:creationId xmlns:p14="http://schemas.microsoft.com/office/powerpoint/2010/main" val="270248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64762"/>
          </a:xfrm>
        </p:spPr>
        <p:txBody>
          <a:bodyPr lIns="90000" tIns="0" rIns="0" bIns="0">
            <a:normAutofit/>
          </a:bodyPr>
          <a:lstStyle/>
          <a:p>
            <a:pPr algn="ctr"/>
            <a:r>
              <a:rPr lang="pt-BR" cap="none" dirty="0">
                <a:solidFill>
                  <a:srgbClr val="A5D028"/>
                </a:solidFill>
                <a:latin typeface="Consolas" panose="020B0609020204030204" pitchFamily="49" charset="0"/>
              </a:rPr>
              <a:t>PathNavigate</a:t>
            </a:r>
            <a:endParaRPr lang="en-US" cap="none" dirty="0">
              <a:solidFill>
                <a:srgbClr val="A5D028"/>
              </a:solidFill>
              <a:latin typeface="Consolas" panose="020B0609020204030204" pitchFamily="49" charset="0"/>
            </a:endParaRPr>
          </a:p>
        </p:txBody>
      </p:sp>
      <p:sp>
        <p:nvSpPr>
          <p:cNvPr id="23" name="Content Placeholder 4"/>
          <p:cNvSpPr>
            <a:spLocks noGrp="1"/>
          </p:cNvSpPr>
          <p:nvPr>
            <p:ph idx="1"/>
          </p:nvPr>
        </p:nvSpPr>
        <p:spPr>
          <a:xfrm>
            <a:off x="558312" y="1175658"/>
            <a:ext cx="8585688" cy="5186498"/>
          </a:xfrm>
        </p:spPr>
        <p:txBody>
          <a:bodyPr>
            <a:normAutofit/>
          </a:bodyPr>
          <a:lstStyle/>
          <a:p>
            <a:pPr marL="0" indent="0">
              <a:buNone/>
            </a:pPr>
            <a:r>
              <a:rPr lang="en-US" dirty="0"/>
              <a:t>Minecraft uses the </a:t>
            </a:r>
            <a:r>
              <a:rPr lang="en-US" sz="2000" dirty="0" err="1">
                <a:solidFill>
                  <a:schemeClr val="accent2">
                    <a:lumMod val="40000"/>
                    <a:lumOff val="60000"/>
                  </a:schemeClr>
                </a:solidFill>
                <a:latin typeface="Consolas" panose="020B0609020204030204" pitchFamily="49" charset="0"/>
              </a:rPr>
              <a:t>PathNavigate</a:t>
            </a:r>
            <a:r>
              <a:rPr lang="en-US" dirty="0"/>
              <a:t> class to perform pathfinding operations.</a:t>
            </a:r>
          </a:p>
          <a:p>
            <a:pPr marL="0" indent="0">
              <a:buNone/>
            </a:pPr>
            <a:r>
              <a:rPr lang="en-US" dirty="0"/>
              <a:t>Every </a:t>
            </a:r>
            <a:r>
              <a:rPr lang="en-US" sz="2000" dirty="0" err="1">
                <a:solidFill>
                  <a:schemeClr val="accent2">
                    <a:lumMod val="40000"/>
                    <a:lumOff val="60000"/>
                  </a:schemeClr>
                </a:solidFill>
                <a:latin typeface="Consolas" panose="020B0609020204030204" pitchFamily="49" charset="0"/>
              </a:rPr>
              <a:t>EntityLiving</a:t>
            </a:r>
            <a:r>
              <a:rPr lang="en-US" dirty="0"/>
              <a:t> has a field </a:t>
            </a:r>
            <a:r>
              <a:rPr lang="en-US" sz="2000" dirty="0">
                <a:solidFill>
                  <a:schemeClr val="accent2">
                    <a:lumMod val="40000"/>
                    <a:lumOff val="60000"/>
                  </a:schemeClr>
                </a:solidFill>
                <a:latin typeface="Consolas" panose="020B0609020204030204" pitchFamily="49" charset="0"/>
              </a:rPr>
              <a:t>navigator</a:t>
            </a:r>
            <a:r>
              <a:rPr lang="en-US" dirty="0"/>
              <a:t> to access specific properties of the pathfinding object. You can get this object using </a:t>
            </a:r>
            <a:r>
              <a:rPr lang="en-US" sz="2000" dirty="0" err="1">
                <a:solidFill>
                  <a:schemeClr val="accent2">
                    <a:lumMod val="40000"/>
                    <a:lumOff val="60000"/>
                  </a:schemeClr>
                </a:solidFill>
                <a:latin typeface="Consolas" panose="020B0609020204030204" pitchFamily="49" charset="0"/>
              </a:rPr>
              <a:t>entity.getNavigator</a:t>
            </a:r>
            <a:r>
              <a:rPr lang="en-US" sz="2000" dirty="0">
                <a:solidFill>
                  <a:schemeClr val="accent2">
                    <a:lumMod val="40000"/>
                    <a:lumOff val="60000"/>
                  </a:schemeClr>
                </a:solidFill>
                <a:latin typeface="Consolas" panose="020B0609020204030204" pitchFamily="49" charset="0"/>
              </a:rPr>
              <a:t>().</a:t>
            </a:r>
          </a:p>
          <a:p>
            <a:pPr marL="0" indent="0">
              <a:buNone/>
            </a:pPr>
            <a:endParaRPr lang="en-US" dirty="0"/>
          </a:p>
          <a:p>
            <a:pPr marL="0" indent="0">
              <a:buNone/>
            </a:pPr>
            <a:r>
              <a:rPr lang="en-US" dirty="0"/>
              <a:t>To move to an entity, the following two methods may be used:</a:t>
            </a:r>
          </a:p>
          <a:p>
            <a:pPr marL="0" indent="0">
              <a:buNone/>
            </a:pPr>
            <a:r>
              <a:rPr lang="en-US" sz="1500" dirty="0">
                <a:solidFill>
                  <a:schemeClr val="accent2">
                    <a:lumMod val="40000"/>
                    <a:lumOff val="60000"/>
                  </a:schemeClr>
                </a:solidFill>
                <a:latin typeface="Consolas" panose="020B0609020204030204" pitchFamily="49" charset="0"/>
              </a:rPr>
              <a:t>public </a:t>
            </a:r>
            <a:r>
              <a:rPr lang="en-US" sz="1500" dirty="0" err="1">
                <a:solidFill>
                  <a:schemeClr val="accent2">
                    <a:lumMod val="40000"/>
                    <a:lumOff val="60000"/>
                  </a:schemeClr>
                </a:solidFill>
                <a:latin typeface="Consolas" panose="020B0609020204030204" pitchFamily="49" charset="0"/>
              </a:rPr>
              <a:t>boolean</a:t>
            </a:r>
            <a:r>
              <a:rPr lang="en-US" sz="1500" dirty="0">
                <a:solidFill>
                  <a:schemeClr val="accent2">
                    <a:lumMod val="40000"/>
                    <a:lumOff val="60000"/>
                  </a:schemeClr>
                </a:solidFill>
                <a:latin typeface="Consolas" panose="020B0609020204030204" pitchFamily="49" charset="0"/>
              </a:rPr>
              <a:t> </a:t>
            </a:r>
            <a:r>
              <a:rPr lang="en-US" sz="1500" dirty="0" err="1">
                <a:solidFill>
                  <a:schemeClr val="accent3">
                    <a:lumMod val="60000"/>
                    <a:lumOff val="40000"/>
                  </a:schemeClr>
                </a:solidFill>
                <a:latin typeface="Consolas" panose="020B0609020204030204" pitchFamily="49" charset="0"/>
              </a:rPr>
              <a:t>tryMoveToXYZ</a:t>
            </a:r>
            <a:r>
              <a:rPr lang="en-US" sz="1500" dirty="0">
                <a:solidFill>
                  <a:schemeClr val="accent2">
                    <a:lumMod val="40000"/>
                    <a:lumOff val="60000"/>
                  </a:schemeClr>
                </a:solidFill>
                <a:latin typeface="Consolas" panose="020B0609020204030204" pitchFamily="49" charset="0"/>
              </a:rPr>
              <a:t> (double </a:t>
            </a:r>
            <a:r>
              <a:rPr lang="en-US" sz="1500" dirty="0">
                <a:solidFill>
                  <a:schemeClr val="accent4">
                    <a:lumMod val="60000"/>
                    <a:lumOff val="40000"/>
                  </a:schemeClr>
                </a:solidFill>
                <a:latin typeface="Consolas" panose="020B0609020204030204" pitchFamily="49" charset="0"/>
              </a:rPr>
              <a:t>x</a:t>
            </a:r>
            <a:r>
              <a:rPr lang="en-US" sz="1500" dirty="0">
                <a:solidFill>
                  <a:schemeClr val="accent2">
                    <a:lumMod val="40000"/>
                    <a:lumOff val="60000"/>
                  </a:schemeClr>
                </a:solidFill>
                <a:latin typeface="Consolas" panose="020B0609020204030204" pitchFamily="49" charset="0"/>
              </a:rPr>
              <a:t>, double </a:t>
            </a:r>
            <a:r>
              <a:rPr lang="en-US" sz="1500" dirty="0">
                <a:solidFill>
                  <a:schemeClr val="accent4">
                    <a:lumMod val="60000"/>
                    <a:lumOff val="40000"/>
                  </a:schemeClr>
                </a:solidFill>
                <a:latin typeface="Consolas" panose="020B0609020204030204" pitchFamily="49" charset="0"/>
              </a:rPr>
              <a:t>y</a:t>
            </a:r>
            <a:r>
              <a:rPr lang="en-US" sz="1500" dirty="0">
                <a:solidFill>
                  <a:schemeClr val="accent2">
                    <a:lumMod val="40000"/>
                    <a:lumOff val="60000"/>
                  </a:schemeClr>
                </a:solidFill>
                <a:latin typeface="Consolas" panose="020B0609020204030204" pitchFamily="49" charset="0"/>
              </a:rPr>
              <a:t>, double </a:t>
            </a:r>
            <a:r>
              <a:rPr lang="en-US" sz="1500" dirty="0">
                <a:solidFill>
                  <a:schemeClr val="accent4">
                    <a:lumMod val="60000"/>
                    <a:lumOff val="40000"/>
                  </a:schemeClr>
                </a:solidFill>
                <a:latin typeface="Consolas" panose="020B0609020204030204" pitchFamily="49" charset="0"/>
              </a:rPr>
              <a:t>z</a:t>
            </a:r>
            <a:r>
              <a:rPr lang="en-US" sz="1500" dirty="0">
                <a:solidFill>
                  <a:schemeClr val="accent2">
                    <a:lumMod val="40000"/>
                    <a:lumOff val="60000"/>
                  </a:schemeClr>
                </a:solidFill>
                <a:latin typeface="Consolas" panose="020B0609020204030204" pitchFamily="49" charset="0"/>
              </a:rPr>
              <a:t>, double </a:t>
            </a:r>
            <a:r>
              <a:rPr lang="en-US" sz="1500" dirty="0">
                <a:solidFill>
                  <a:schemeClr val="accent4">
                    <a:lumMod val="60000"/>
                    <a:lumOff val="40000"/>
                  </a:schemeClr>
                </a:solidFill>
                <a:latin typeface="Consolas" panose="020B0609020204030204" pitchFamily="49" charset="0"/>
              </a:rPr>
              <a:t>speed</a:t>
            </a:r>
            <a:r>
              <a:rPr lang="en-US" sz="1500" dirty="0">
                <a:solidFill>
                  <a:schemeClr val="accent2">
                    <a:lumMod val="40000"/>
                    <a:lumOff val="60000"/>
                  </a:schemeClr>
                </a:solidFill>
                <a:latin typeface="Consolas" panose="020B0609020204030204" pitchFamily="49" charset="0"/>
              </a:rPr>
              <a:t>);</a:t>
            </a:r>
          </a:p>
          <a:p>
            <a:pPr marL="0" indent="0">
              <a:buNone/>
            </a:pPr>
            <a:r>
              <a:rPr lang="en-US" sz="1500" dirty="0">
                <a:solidFill>
                  <a:schemeClr val="accent2">
                    <a:lumMod val="40000"/>
                    <a:lumOff val="60000"/>
                  </a:schemeClr>
                </a:solidFill>
                <a:latin typeface="Consolas" panose="020B0609020204030204" pitchFamily="49" charset="0"/>
              </a:rPr>
              <a:t>public </a:t>
            </a:r>
            <a:r>
              <a:rPr lang="en-US" sz="1500" dirty="0" err="1">
                <a:solidFill>
                  <a:schemeClr val="accent2">
                    <a:lumMod val="40000"/>
                    <a:lumOff val="60000"/>
                  </a:schemeClr>
                </a:solidFill>
                <a:latin typeface="Consolas" panose="020B0609020204030204" pitchFamily="49" charset="0"/>
              </a:rPr>
              <a:t>boolean</a:t>
            </a:r>
            <a:r>
              <a:rPr lang="en-US" sz="1500" dirty="0">
                <a:solidFill>
                  <a:schemeClr val="accent2">
                    <a:lumMod val="40000"/>
                    <a:lumOff val="60000"/>
                  </a:schemeClr>
                </a:solidFill>
                <a:latin typeface="Consolas" panose="020B0609020204030204" pitchFamily="49" charset="0"/>
              </a:rPr>
              <a:t> </a:t>
            </a:r>
            <a:r>
              <a:rPr lang="en-US" sz="1500" dirty="0" err="1">
                <a:solidFill>
                  <a:schemeClr val="accent3">
                    <a:lumMod val="60000"/>
                    <a:lumOff val="40000"/>
                  </a:schemeClr>
                </a:solidFill>
                <a:latin typeface="Consolas" panose="020B0609020204030204" pitchFamily="49" charset="0"/>
              </a:rPr>
              <a:t>tryMoveToEntityLiving</a:t>
            </a:r>
            <a:r>
              <a:rPr lang="en-US" sz="1500" dirty="0">
                <a:solidFill>
                  <a:schemeClr val="accent2">
                    <a:lumMod val="40000"/>
                    <a:lumOff val="60000"/>
                  </a:schemeClr>
                </a:solidFill>
                <a:latin typeface="Consolas" panose="020B0609020204030204" pitchFamily="49" charset="0"/>
              </a:rPr>
              <a:t> (Entity </a:t>
            </a:r>
            <a:r>
              <a:rPr lang="en-US" sz="1500" dirty="0" err="1">
                <a:solidFill>
                  <a:schemeClr val="accent4">
                    <a:lumMod val="60000"/>
                    <a:lumOff val="40000"/>
                  </a:schemeClr>
                </a:solidFill>
                <a:latin typeface="Consolas" panose="020B0609020204030204" pitchFamily="49" charset="0"/>
              </a:rPr>
              <a:t>toMoveTo</a:t>
            </a:r>
            <a:r>
              <a:rPr lang="en-US" sz="1500" dirty="0">
                <a:solidFill>
                  <a:schemeClr val="accent2">
                    <a:lumMod val="40000"/>
                    <a:lumOff val="60000"/>
                  </a:schemeClr>
                </a:solidFill>
                <a:latin typeface="Consolas" panose="020B0609020204030204" pitchFamily="49" charset="0"/>
              </a:rPr>
              <a:t>, double </a:t>
            </a:r>
            <a:r>
              <a:rPr lang="en-US" sz="1500" dirty="0">
                <a:solidFill>
                  <a:schemeClr val="accent4">
                    <a:lumMod val="60000"/>
                    <a:lumOff val="40000"/>
                  </a:schemeClr>
                </a:solidFill>
                <a:latin typeface="Consolas" panose="020B0609020204030204" pitchFamily="49" charset="0"/>
              </a:rPr>
              <a:t>speed</a:t>
            </a:r>
            <a:r>
              <a:rPr lang="en-US" sz="1500" dirty="0">
                <a:solidFill>
                  <a:schemeClr val="accent2">
                    <a:lumMod val="40000"/>
                    <a:lumOff val="60000"/>
                  </a:schemeClr>
                </a:solidFill>
                <a:latin typeface="Consolas" panose="020B0609020204030204" pitchFamily="49" charset="0"/>
              </a:rPr>
              <a:t>);</a:t>
            </a:r>
          </a:p>
          <a:p>
            <a:pPr marL="0" indent="0">
              <a:buNone/>
            </a:pPr>
            <a:endParaRPr lang="en-US" sz="1500" dirty="0">
              <a:solidFill>
                <a:schemeClr val="accent2">
                  <a:lumMod val="40000"/>
                  <a:lumOff val="60000"/>
                </a:schemeClr>
              </a:solidFill>
              <a:latin typeface="Consolas" panose="020B0609020204030204" pitchFamily="49" charset="0"/>
            </a:endParaRPr>
          </a:p>
          <a:p>
            <a:pPr marL="0" indent="0">
              <a:buNone/>
            </a:pPr>
            <a:r>
              <a:rPr lang="en-US" dirty="0"/>
              <a:t>To clear the current path or stop the entity from pathfinding, use</a:t>
            </a:r>
          </a:p>
          <a:p>
            <a:pPr marL="0" indent="0">
              <a:buNone/>
            </a:pPr>
            <a:r>
              <a:rPr lang="en-US" sz="1500" dirty="0">
                <a:solidFill>
                  <a:schemeClr val="accent2">
                    <a:lumMod val="40000"/>
                    <a:lumOff val="60000"/>
                  </a:schemeClr>
                </a:solidFill>
                <a:latin typeface="Consolas" panose="020B0609020204030204" pitchFamily="49" charset="0"/>
              </a:rPr>
              <a:t>public void </a:t>
            </a:r>
            <a:r>
              <a:rPr lang="en-US" sz="1500" dirty="0" err="1">
                <a:solidFill>
                  <a:schemeClr val="accent3">
                    <a:lumMod val="60000"/>
                    <a:lumOff val="40000"/>
                  </a:schemeClr>
                </a:solidFill>
                <a:latin typeface="Consolas" panose="020B0609020204030204" pitchFamily="49" charset="0"/>
              </a:rPr>
              <a:t>clearPathEntity</a:t>
            </a:r>
            <a:r>
              <a:rPr lang="en-US" sz="1500" dirty="0">
                <a:solidFill>
                  <a:schemeClr val="accent2">
                    <a:lumMod val="40000"/>
                    <a:lumOff val="60000"/>
                  </a:schemeClr>
                </a:solidFill>
                <a:latin typeface="Consolas" panose="020B0609020204030204" pitchFamily="49" charset="0"/>
              </a:rPr>
              <a:t>()</a:t>
            </a:r>
          </a:p>
        </p:txBody>
      </p:sp>
    </p:spTree>
    <p:extLst>
      <p:ext uri="{BB962C8B-B14F-4D97-AF65-F5344CB8AC3E}">
        <p14:creationId xmlns:p14="http://schemas.microsoft.com/office/powerpoint/2010/main" val="357824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1"/>
            <a:ext cx="8477250" cy="1175657"/>
          </a:xfrm>
        </p:spPr>
        <p:txBody>
          <a:bodyPr tIns="360000" bIns="0" anchor="t" anchorCtr="0">
            <a:normAutofit/>
          </a:bodyPr>
          <a:lstStyle/>
          <a:p>
            <a:pPr algn="ctr"/>
            <a:r>
              <a:rPr lang="en-US" dirty="0">
                <a:solidFill>
                  <a:srgbClr val="A5D028"/>
                </a:solidFill>
              </a:rPr>
              <a:t>Lab 7: Virus Robot</a:t>
            </a:r>
          </a:p>
        </p:txBody>
      </p:sp>
      <p:sp>
        <p:nvSpPr>
          <p:cNvPr id="4" name="Content Placeholder 3"/>
          <p:cNvSpPr>
            <a:spLocks noGrp="1"/>
          </p:cNvSpPr>
          <p:nvPr>
            <p:ph idx="1"/>
          </p:nvPr>
        </p:nvSpPr>
        <p:spPr>
          <a:xfrm>
            <a:off x="666750" y="2154803"/>
            <a:ext cx="7848600" cy="4372377"/>
          </a:xfrm>
        </p:spPr>
        <p:txBody>
          <a:bodyPr>
            <a:normAutofit/>
          </a:bodyPr>
          <a:lstStyle/>
          <a:p>
            <a:pPr marL="0" indent="0">
              <a:buNone/>
            </a:pPr>
            <a:r>
              <a:rPr lang="en-US" dirty="0"/>
              <a:t>In Lab 7, we will create a virus robot. The </a:t>
            </a:r>
            <a:r>
              <a:rPr lang="en-US" sz="2000" dirty="0" err="1">
                <a:latin typeface="Consolas" panose="020B0609020204030204" pitchFamily="49" charset="0"/>
              </a:rPr>
              <a:t>VirusRobot</a:t>
            </a:r>
            <a:r>
              <a:rPr lang="en-US" dirty="0"/>
              <a:t> will use pathfinding to navigate to nearby target entities. Once it is close enough, it will infect them and turn them into virus robots themselves.</a:t>
            </a:r>
          </a:p>
          <a:p>
            <a:pPr marL="0" indent="0">
              <a:buNone/>
            </a:pPr>
            <a:r>
              <a:rPr lang="en-US" dirty="0"/>
              <a:t>This lab will use a lot of new functions and classes. You will need to carefully read the notes at the beginning of the lab to find the tools you need to complete this lab.</a:t>
            </a:r>
          </a:p>
        </p:txBody>
      </p:sp>
    </p:spTree>
    <p:extLst>
      <p:ext uri="{BB962C8B-B14F-4D97-AF65-F5344CB8AC3E}">
        <p14:creationId xmlns:p14="http://schemas.microsoft.com/office/powerpoint/2010/main" val="1781948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2303</TotalTime>
  <Words>259</Words>
  <Application>Microsoft Office PowerPoint</Application>
  <PresentationFormat>On-screen Show (4:3)</PresentationFormat>
  <Paragraphs>23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Consolas</vt:lpstr>
      <vt:lpstr>Corbel</vt:lpstr>
      <vt:lpstr>Wingdings</vt:lpstr>
      <vt:lpstr>Banded</vt:lpstr>
      <vt:lpstr>PowerPoint Presentation</vt:lpstr>
      <vt:lpstr>Pathfinding Algorithms</vt:lpstr>
      <vt:lpstr>PathNavigate</vt:lpstr>
      <vt:lpstr>Lab 7: Virus Robot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TEALS Minecraft Project</dc:title>
  <dc:creator>Steve Hollasch</dc:creator>
  <cp:lastModifiedBy>Steve Hollasch</cp:lastModifiedBy>
  <cp:revision>115</cp:revision>
  <dcterms:created xsi:type="dcterms:W3CDTF">2015-05-11T21:09:18Z</dcterms:created>
  <dcterms:modified xsi:type="dcterms:W3CDTF">2016-04-18T05:49:19Z</dcterms:modified>
</cp:coreProperties>
</file>