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4" r:id="rId2"/>
    <p:sldId id="278" r:id="rId3"/>
    <p:sldId id="317" r:id="rId4"/>
    <p:sldId id="318" r:id="rId5"/>
    <p:sldId id="298" r:id="rId6"/>
    <p:sldId id="319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B88"/>
    <a:srgbClr val="13573A"/>
    <a:srgbClr val="4C3E10"/>
    <a:srgbClr val="56C6F8"/>
    <a:srgbClr val="808080"/>
    <a:srgbClr val="C0C0C0"/>
    <a:srgbClr val="099BDD"/>
    <a:srgbClr val="A5D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72970" autoAdjust="0"/>
  </p:normalViewPr>
  <p:slideViewPr>
    <p:cSldViewPr snapToGrid="0">
      <p:cViewPr varScale="1">
        <p:scale>
          <a:sx n="103" d="100"/>
          <a:sy n="103" d="100"/>
        </p:scale>
        <p:origin x="640" y="64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0875-E7CE-4910-92C8-23F6E1DC109D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A5249-61F2-467F-95AE-BE032AE0CB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4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this project, we won't care </a:t>
            </a:r>
            <a:r>
              <a:rPr lang="en-US" i="1" baseline="0" dirty="0"/>
              <a:t>what</a:t>
            </a:r>
            <a:r>
              <a:rPr lang="en-US" i="0" baseline="0" dirty="0"/>
              <a:t> damaged the entity, nor </a:t>
            </a:r>
            <a:r>
              <a:rPr lang="en-US" i="1" baseline="0" dirty="0"/>
              <a:t>how much</a:t>
            </a:r>
            <a:r>
              <a:rPr lang="en-US" i="0" baseline="0" dirty="0"/>
              <a:t> damage it sustained.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A5249-61F2-467F-95AE-BE032AE0CB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this project, we won't care </a:t>
            </a:r>
            <a:r>
              <a:rPr lang="en-US" i="1" baseline="0" dirty="0"/>
              <a:t>what</a:t>
            </a:r>
            <a:r>
              <a:rPr lang="en-US" i="0" baseline="0" dirty="0"/>
              <a:t> damaged the entity, nor </a:t>
            </a:r>
            <a:r>
              <a:rPr lang="en-US" i="1" baseline="0" dirty="0"/>
              <a:t>how much</a:t>
            </a:r>
            <a:r>
              <a:rPr lang="en-US" i="0" baseline="0" dirty="0"/>
              <a:t> damage it sustained.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A5249-61F2-467F-95AE-BE032AE0CB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A5249-61F2-467F-95AE-BE032AE0CB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A5249-61F2-467F-95AE-BE032AE0CB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Here's one way:</a:t>
            </a:r>
          </a:p>
          <a:p>
            <a:endParaRPr lang="en-US" baseline="0" dirty="0"/>
          </a:p>
          <a:p>
            <a:r>
              <a:rPr lang="en-US" baseline="0" dirty="0"/>
              <a:t>	long deadline = (20 * 1000) + </a:t>
            </a:r>
            <a:r>
              <a:rPr lang="en-US" baseline="0" dirty="0" err="1"/>
              <a:t>System.currentTimeMillis</a:t>
            </a:r>
            <a:r>
              <a:rPr lang="en-US" baseline="0" dirty="0"/>
              <a:t>();</a:t>
            </a:r>
          </a:p>
          <a:p>
            <a:r>
              <a:rPr lang="en-US" baseline="0" dirty="0"/>
              <a:t>	…</a:t>
            </a:r>
          </a:p>
          <a:p>
            <a:r>
              <a:rPr lang="en-US" baseline="0" dirty="0"/>
              <a:t>	if (deadline &lt;= </a:t>
            </a:r>
            <a:r>
              <a:rPr lang="en-US" baseline="0" dirty="0" err="1"/>
              <a:t>System.currentTimeMillis</a:t>
            </a:r>
            <a:r>
              <a:rPr lang="en-US" baseline="0" dirty="0"/>
              <a:t>()) …</a:t>
            </a:r>
          </a:p>
          <a:p>
            <a:endParaRPr lang="en-US" baseline="0" dirty="0"/>
          </a:p>
          <a:p>
            <a:r>
              <a:rPr lang="en-US" baseline="0" dirty="0"/>
              <a:t>You could also do something like this:</a:t>
            </a:r>
          </a:p>
          <a:p>
            <a:endParaRPr lang="en-US" baseline="0" dirty="0"/>
          </a:p>
          <a:p>
            <a:r>
              <a:rPr lang="en-US" baseline="0" dirty="0"/>
              <a:t>	long </a:t>
            </a:r>
            <a:r>
              <a:rPr lang="en-US" baseline="0" dirty="0" err="1"/>
              <a:t>startTime</a:t>
            </a:r>
            <a:r>
              <a:rPr lang="en-US" baseline="0" dirty="0"/>
              <a:t> = </a:t>
            </a:r>
            <a:r>
              <a:rPr lang="en-US" baseline="0" dirty="0" err="1"/>
              <a:t>System.curentTimeMillis</a:t>
            </a:r>
            <a:r>
              <a:rPr lang="en-US" baseline="0" dirty="0"/>
              <a:t>();</a:t>
            </a:r>
          </a:p>
          <a:p>
            <a:r>
              <a:rPr lang="en-US" baseline="0" dirty="0"/>
              <a:t>	…</a:t>
            </a:r>
          </a:p>
          <a:p>
            <a:r>
              <a:rPr lang="en-US" baseline="0" dirty="0"/>
              <a:t>	if ((</a:t>
            </a:r>
            <a:r>
              <a:rPr lang="en-US" baseline="0" dirty="0" err="1"/>
              <a:t>System.currentTimeMillis</a:t>
            </a:r>
            <a:r>
              <a:rPr lang="en-US" baseline="0" dirty="0"/>
              <a:t>() – </a:t>
            </a:r>
            <a:r>
              <a:rPr lang="en-US" baseline="0" dirty="0" err="1"/>
              <a:t>startTime</a:t>
            </a:r>
            <a:r>
              <a:rPr lang="en-US" baseline="0" dirty="0"/>
              <a:t>) &gt;= (20 * 1000))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A5249-61F2-467F-95AE-BE032AE0CB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 txBox="1">
            <a:spLocks/>
          </p:cNvSpPr>
          <p:nvPr/>
        </p:nvSpPr>
        <p:spPr>
          <a:xfrm>
            <a:off x="0" y="2613126"/>
            <a:ext cx="9156645" cy="1341653"/>
          </a:xfrm>
          <a:prstGeom prst="rect">
            <a:avLst/>
          </a:prstGeom>
          <a:solidFill>
            <a:srgbClr val="A5D028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Lecture 8: Robot Damage &amp; System Time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12645" y="1327492"/>
            <a:ext cx="9149132" cy="1285634"/>
          </a:xfrm>
          <a:prstGeom prst="rect">
            <a:avLst/>
          </a:prstGeom>
          <a:solidFill>
            <a:srgbClr val="099BD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TEALS Minecraft Project</a:t>
            </a:r>
          </a:p>
        </p:txBody>
      </p:sp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4762"/>
          </a:xfrm>
        </p:spPr>
        <p:txBody>
          <a:bodyPr lIns="90000" tIns="0" rIns="0" bIns="0">
            <a:normAutofit/>
          </a:bodyPr>
          <a:lstStyle/>
          <a:p>
            <a:pPr algn="ctr"/>
            <a:r>
              <a:rPr lang="pt-BR" dirty="0">
                <a:solidFill>
                  <a:srgbClr val="A5D028"/>
                </a:solidFill>
              </a:rPr>
              <a:t>Robot Damage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23" name="Content Placeholder 4"/>
          <p:cNvSpPr>
            <a:spLocks noGrp="1"/>
          </p:cNvSpPr>
          <p:nvPr>
            <p:ph idx="1"/>
          </p:nvPr>
        </p:nvSpPr>
        <p:spPr>
          <a:xfrm>
            <a:off x="670560" y="1175658"/>
            <a:ext cx="8473440" cy="5186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Lots of things can damage robots. They can fall into water, nearby monsters can attack them, they can attack each other, players can attack them, and so 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When entities receive damage, the game calls their </a:t>
            </a:r>
            <a:r>
              <a:rPr lang="en-US" dirty="0" err="1">
                <a:latin typeface="Calibri" panose="020F0502020204030204" pitchFamily="34" charset="0"/>
              </a:rPr>
              <a:t>onEntityDamage</a:t>
            </a:r>
            <a:r>
              <a:rPr lang="en-US" dirty="0">
                <a:latin typeface="Calibri" panose="020F0502020204030204" pitchFamily="34" charset="0"/>
              </a:rPr>
              <a:t>() event handler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6C6F8"/>
                </a:solidFill>
                <a:latin typeface="Consolas" panose="020B0609020204030204" pitchFamily="49" charset="0"/>
              </a:rPr>
              <a:t>// Called whenever the entity receives damage.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Entity.onEntityDamage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DamageSource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source</a:t>
            </a:r>
            <a:r>
              <a:rPr lang="en-US" sz="1600" dirty="0">
                <a:latin typeface="Consolas" panose="020B0609020204030204" pitchFamily="49" charset="0"/>
              </a:rPr>
              <a:t>, float </a:t>
            </a:r>
            <a:r>
              <a:rPr lang="en-US" sz="1600" i="1" dirty="0"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implement this method, you can add code that does something whenever the robot is damaged.</a:t>
            </a:r>
          </a:p>
        </p:txBody>
      </p:sp>
    </p:spTree>
    <p:extLst>
      <p:ext uri="{BB962C8B-B14F-4D97-AF65-F5344CB8AC3E}">
        <p14:creationId xmlns:p14="http://schemas.microsoft.com/office/powerpoint/2010/main" val="270248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4762"/>
          </a:xfrm>
        </p:spPr>
        <p:txBody>
          <a:bodyPr lIns="90000" tIns="0" rIns="0" bIns="0">
            <a:normAutofit/>
          </a:bodyPr>
          <a:lstStyle/>
          <a:p>
            <a:pPr algn="ctr"/>
            <a:r>
              <a:rPr lang="pt-BR" dirty="0">
                <a:solidFill>
                  <a:srgbClr val="A5D028"/>
                </a:solidFill>
              </a:rPr>
              <a:t>Robot Visibility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23" name="Content Placeholder 4"/>
          <p:cNvSpPr>
            <a:spLocks noGrp="1"/>
          </p:cNvSpPr>
          <p:nvPr>
            <p:ph idx="1"/>
          </p:nvPr>
        </p:nvSpPr>
        <p:spPr>
          <a:xfrm>
            <a:off x="670560" y="1175658"/>
            <a:ext cx="7569689" cy="5186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Robots can control their visibility: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6C6F8"/>
                </a:solidFill>
                <a:latin typeface="Consolas" panose="020B0609020204030204" pitchFamily="49" charset="0"/>
              </a:rPr>
              <a:t>// Set robot invisible or visible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Entity.setInvisible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makeInvisible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(When robots are invisible, you can still hit them, bump into them, and so forth.)</a:t>
            </a:r>
          </a:p>
        </p:txBody>
      </p:sp>
    </p:spTree>
    <p:extLst>
      <p:ext uri="{BB962C8B-B14F-4D97-AF65-F5344CB8AC3E}">
        <p14:creationId xmlns:p14="http://schemas.microsoft.com/office/powerpoint/2010/main" val="7217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543"/>
            <a:ext cx="9143998" cy="964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5D028"/>
                </a:solidFill>
              </a:rPr>
              <a:t>Block Data</a:t>
            </a:r>
            <a:endParaRPr lang="en-US" sz="4000" kern="1200" cap="all" baseline="0" dirty="0">
              <a:solidFill>
                <a:srgbClr val="A5D02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1" y="1112955"/>
            <a:ext cx="7805413" cy="4991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Recall that each block position in the Minecraft world has a block of some type (air, log, grass, water, and so forth).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following functions provide ways to determine what's at a world position, and ways to set the block at that position (just like you did for prior labs).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</a:rPr>
              <a:t>World world = </a:t>
            </a:r>
            <a:r>
              <a:rPr lang="en-US" sz="1500" dirty="0" err="1">
                <a:latin typeface="Consolas" panose="020B0609020204030204" pitchFamily="49" charset="0"/>
              </a:rPr>
              <a:t>entity.worldObj</a:t>
            </a:r>
            <a:r>
              <a:rPr lang="en-US" sz="1500" dirty="0">
                <a:latin typeface="Consolas" panose="020B0609020204030204" pitchFamily="49" charset="0"/>
              </a:rPr>
              <a:t>;   // Get a reference to entity's world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56C6F8"/>
              </a:solidFill>
              <a:latin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56C6F8"/>
                </a:solidFill>
                <a:latin typeface="Consolas" panose="020B0609020204030204" pitchFamily="49" charset="0"/>
              </a:rPr>
              <a:t>// Get the block &amp; metadata at a given world position</a:t>
            </a:r>
            <a:r>
              <a:rPr lang="pt-BR" sz="1500" dirty="0">
                <a:solidFill>
                  <a:srgbClr val="56C6F8"/>
                </a:solidFill>
                <a:latin typeface="Consolas" panose="020B0609020204030204" pitchFamily="49" charset="0"/>
              </a:rPr>
              <a:t>.</a:t>
            </a:r>
            <a:endParaRPr lang="en-US" sz="1500" dirty="0">
              <a:solidFill>
                <a:srgbClr val="56C6F8"/>
              </a:solidFill>
              <a:latin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</a:rPr>
              <a:t>Block block = </a:t>
            </a:r>
            <a:r>
              <a:rPr lang="en-US" sz="1500" dirty="0" err="1">
                <a:latin typeface="Consolas" panose="020B0609020204030204" pitchFamily="49" charset="0"/>
              </a:rPr>
              <a:t>world.getBlock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positionX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positionY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positionZ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blockMetadata</a:t>
            </a:r>
            <a:r>
              <a:rPr lang="en-US" sz="1500" dirty="0">
                <a:latin typeface="Consolas" panose="020B0609020204030204" pitchFamily="49" charset="0"/>
              </a:rPr>
              <a:t> =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world.getBlockMetadata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positionX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positionY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positionZ</a:t>
            </a:r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56C6F8"/>
                </a:solidFill>
                <a:latin typeface="Consolas" panose="020B0609020204030204" pitchFamily="49" charset="0"/>
              </a:rPr>
              <a:t>// Restore the block we just got above.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</a:rPr>
              <a:t>world.setBlock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positionX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positionY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positionZ</a:t>
            </a:r>
            <a:r>
              <a:rPr lang="en-US" sz="1500" dirty="0">
                <a:latin typeface="Consolas" panose="020B0609020204030204" pitchFamily="49" charset="0"/>
              </a:rPr>
              <a:t>, block);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nsolas" panose="020B0609020204030204" pitchFamily="49" charset="0"/>
              </a:rPr>
              <a:t>world.setBlockMetadataWithNotify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</a:p>
          <a:p>
            <a:pPr marL="0" indent="0" defTabSz="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positionX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positionY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positionZ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blockMetadata</a:t>
            </a:r>
            <a:r>
              <a:rPr lang="en-US" sz="1500" dirty="0">
                <a:latin typeface="Consolas" panose="020B0609020204030204" pitchFamily="49" charset="0"/>
              </a:rPr>
              <a:t>, 0);</a:t>
            </a:r>
          </a:p>
        </p:txBody>
      </p:sp>
    </p:spTree>
    <p:extLst>
      <p:ext uri="{BB962C8B-B14F-4D97-AF65-F5344CB8AC3E}">
        <p14:creationId xmlns:p14="http://schemas.microsoft.com/office/powerpoint/2010/main" val="118305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75" y="13543"/>
            <a:ext cx="9180574" cy="964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5D028"/>
                </a:solidFill>
              </a:rPr>
              <a:t>entity Position &amp; Orientation</a:t>
            </a:r>
            <a:endParaRPr lang="en-US" sz="4000" kern="1200" cap="all" baseline="0" dirty="0">
              <a:solidFill>
                <a:srgbClr val="A5D02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1" y="1112955"/>
            <a:ext cx="7805413" cy="4991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World coordinates are integer, but entities can freely move around, so they get double (real-valued) coordinates.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C6F8"/>
                </a:solidFill>
                <a:latin typeface="Consolas" panose="020B0609020204030204" pitchFamily="49" charset="0"/>
              </a:rPr>
              <a:t>// Get entity position.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positionX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robot.posX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positionY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robot.posY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positionZ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robot.posZ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C6F8"/>
                </a:solidFill>
                <a:latin typeface="Consolas" panose="020B0609020204030204" pitchFamily="49" charset="0"/>
              </a:rPr>
              <a:t>// Restore entity position and orientation. This also sets the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C6F8"/>
                </a:solidFill>
                <a:latin typeface="Consolas" panose="020B0609020204030204" pitchFamily="49" charset="0"/>
              </a:rPr>
              <a:t>// yaw (right/left turn) angle to zero, as well as the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6C6F8"/>
                </a:solidFill>
                <a:latin typeface="Consolas" panose="020B0609020204030204" pitchFamily="49" charset="0"/>
              </a:rPr>
              <a:t>// pitch (up/down direction) angle.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entity.setLocationAndAngles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positionX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positionY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positionZ</a:t>
            </a:r>
            <a:r>
              <a:rPr lang="en-US" sz="1400" dirty="0">
                <a:latin typeface="Consolas" panose="020B0609020204030204" pitchFamily="49" charset="0"/>
              </a:rPr>
              <a:t>, 0.0, 0.0);</a:t>
            </a:r>
          </a:p>
        </p:txBody>
      </p:sp>
    </p:spTree>
    <p:extLst>
      <p:ext uri="{BB962C8B-B14F-4D97-AF65-F5344CB8AC3E}">
        <p14:creationId xmlns:p14="http://schemas.microsoft.com/office/powerpoint/2010/main" val="5369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543"/>
            <a:ext cx="9143998" cy="964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5D028"/>
                </a:solidFill>
              </a:rPr>
              <a:t>Time</a:t>
            </a:r>
            <a:endParaRPr lang="en-US" sz="4000" kern="1200" cap="all" baseline="0" dirty="0">
              <a:solidFill>
                <a:srgbClr val="A5D02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1" y="1112955"/>
            <a:ext cx="7805413" cy="49917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System time is tracked in terms of milliseconds since midnight, January 1, 1970, UTC. This is also known as “Unix time”.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This sentence was typed on 2016 May 13, 08:02:13 UTC, which is 1463126533 in Unix time. That's 1,463,126,533 milliseconds since midnight, January 1, 1970.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Here's how we get the current time in Java: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long </a:t>
            </a:r>
            <a:r>
              <a:rPr lang="en-US" sz="2000" i="1" dirty="0" err="1">
                <a:latin typeface="Consolas" panose="020B0609020204030204" pitchFamily="49" charset="0"/>
              </a:rPr>
              <a:t>currentTime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System.currentTimeMillis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Exercise: How would you use the above function to figure out if 20 seconds has elapsed from some earlier time?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3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1"/>
            <a:ext cx="8477250" cy="1175657"/>
          </a:xfrm>
        </p:spPr>
        <p:txBody>
          <a:bodyPr tIns="360000" bIns="0" anchor="t" anchorCtr="0">
            <a:normAutofit/>
          </a:bodyPr>
          <a:lstStyle/>
          <a:p>
            <a:r>
              <a:rPr lang="en-US" dirty="0">
                <a:solidFill>
                  <a:srgbClr val="A5D028"/>
                </a:solidFill>
              </a:rPr>
              <a:t>Lab 8: Chameleon Robot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6750" y="2154803"/>
            <a:ext cx="7848600" cy="437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In Lab 8, you will create a chameleon robot. This robot slowly wanders around the world. When it receives damage, it disguises itself as a nearby block for some time. After enough time has passed, it restores its form as a chameleon bot and continues wandering.</a:t>
            </a:r>
          </a:p>
        </p:txBody>
      </p:sp>
    </p:spTree>
    <p:extLst>
      <p:ext uri="{BB962C8B-B14F-4D97-AF65-F5344CB8AC3E}">
        <p14:creationId xmlns:p14="http://schemas.microsoft.com/office/powerpoint/2010/main" val="178194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530</Words>
  <Application>Microsoft Office PowerPoint</Application>
  <PresentationFormat>On-screen Show (4:3)</PresentationFormat>
  <Paragraphs>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Consolas</vt:lpstr>
      <vt:lpstr>Corbel</vt:lpstr>
      <vt:lpstr>Wingdings</vt:lpstr>
      <vt:lpstr>Banded</vt:lpstr>
      <vt:lpstr>PowerPoint Presentation</vt:lpstr>
      <vt:lpstr>Robot Damage</vt:lpstr>
      <vt:lpstr>Robot Visibility</vt:lpstr>
      <vt:lpstr>Block Data</vt:lpstr>
      <vt:lpstr>entity Position &amp; Orientation</vt:lpstr>
      <vt:lpstr>Time</vt:lpstr>
      <vt:lpstr>Lab 8: Chameleon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119</cp:revision>
  <dcterms:created xsi:type="dcterms:W3CDTF">2015-05-11T21:09:18Z</dcterms:created>
  <dcterms:modified xsi:type="dcterms:W3CDTF">2016-05-16T10:19:23Z</dcterms:modified>
</cp:coreProperties>
</file>