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
  </p:notesMasterIdLst>
  <p:sldIdLst>
    <p:sldId id="264" r:id="rId2"/>
    <p:sldId id="278" r:id="rId3"/>
    <p:sldId id="298" r:id="rId4"/>
    <p:sldId id="317" r:id="rId5"/>
    <p:sldId id="318" r:id="rId6"/>
    <p:sldId id="319" r:id="rId7"/>
    <p:sldId id="299" r:id="rId8"/>
    <p:sldId id="320" r:id="rId9"/>
    <p:sldId id="316"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251F1BB-6CD3-4D5F-93D2-65B81BE36F68}">
          <p14:sldIdLst>
            <p14:sldId id="264"/>
            <p14:sldId id="278"/>
          </p14:sldIdLst>
        </p14:section>
        <p14:section name="Untitled Section" id="{D4F696B2-5754-43CA-BA53-B4FA06516715}">
          <p14:sldIdLst>
            <p14:sldId id="298"/>
            <p14:sldId id="317"/>
            <p14:sldId id="318"/>
            <p14:sldId id="319"/>
            <p14:sldId id="299"/>
            <p14:sldId id="320"/>
          </p14:sldIdLst>
        </p14:section>
        <p14:section name="Untitled Section" id="{72BF27ED-F577-4087-B265-F0E7FF007C1D}">
          <p14:sldIdLst>
            <p14:sldId id="31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8B88"/>
    <a:srgbClr val="13573A"/>
    <a:srgbClr val="4C3E10"/>
    <a:srgbClr val="56C6F8"/>
    <a:srgbClr val="808080"/>
    <a:srgbClr val="C0C0C0"/>
    <a:srgbClr val="099BDD"/>
    <a:srgbClr val="A5D0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33" autoAdjust="0"/>
    <p:restoredTop sz="76064" autoAdjust="0"/>
  </p:normalViewPr>
  <p:slideViewPr>
    <p:cSldViewPr snapToGrid="0">
      <p:cViewPr varScale="1">
        <p:scale>
          <a:sx n="107" d="100"/>
          <a:sy n="107" d="100"/>
        </p:scale>
        <p:origin x="520" y="76"/>
      </p:cViewPr>
      <p:guideLst/>
    </p:cSldViewPr>
  </p:slideViewPr>
  <p:outlineViewPr>
    <p:cViewPr>
      <p:scale>
        <a:sx n="33" d="100"/>
        <a:sy n="33" d="100"/>
      </p:scale>
      <p:origin x="0" y="-891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9C0875-E7CE-4910-92C8-23F6E1DC109D}" type="datetimeFigureOut">
              <a:rPr lang="en-US" smtClean="0"/>
              <a:t>2016-05-16</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3A5249-61F2-467F-95AE-BE032AE0CB85}" type="slidenum">
              <a:rPr lang="en-US" smtClean="0"/>
              <a:t>‹#›</a:t>
            </a:fld>
            <a:endParaRPr lang="en-US" dirty="0"/>
          </a:p>
        </p:txBody>
      </p:sp>
    </p:spTree>
    <p:extLst>
      <p:ext uri="{BB962C8B-B14F-4D97-AF65-F5344CB8AC3E}">
        <p14:creationId xmlns:p14="http://schemas.microsoft.com/office/powerpoint/2010/main" val="2152246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3A5249-61F2-467F-95AE-BE032AE0CB85}" type="slidenum">
              <a:rPr lang="en-US" smtClean="0"/>
              <a:t>2</a:t>
            </a:fld>
            <a:endParaRPr lang="en-US" dirty="0"/>
          </a:p>
        </p:txBody>
      </p:sp>
    </p:spTree>
    <p:extLst>
      <p:ext uri="{BB962C8B-B14F-4D97-AF65-F5344CB8AC3E}">
        <p14:creationId xmlns:p14="http://schemas.microsoft.com/office/powerpoint/2010/main" val="279958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navigation (pathfinding) is the same as covered for lab 7.</a:t>
            </a:r>
          </a:p>
        </p:txBody>
      </p:sp>
      <p:sp>
        <p:nvSpPr>
          <p:cNvPr id="4" name="Slide Number Placeholder 3"/>
          <p:cNvSpPr>
            <a:spLocks noGrp="1"/>
          </p:cNvSpPr>
          <p:nvPr>
            <p:ph type="sldNum" sz="quarter" idx="10"/>
          </p:nvPr>
        </p:nvSpPr>
        <p:spPr/>
        <p:txBody>
          <a:bodyPr/>
          <a:lstStyle/>
          <a:p>
            <a:fld id="{783A5249-61F2-467F-95AE-BE032AE0CB85}" type="slidenum">
              <a:rPr lang="en-US" smtClean="0"/>
              <a:t>3</a:t>
            </a:fld>
            <a:endParaRPr lang="en-US" dirty="0"/>
          </a:p>
        </p:txBody>
      </p:sp>
    </p:spTree>
    <p:extLst>
      <p:ext uri="{BB962C8B-B14F-4D97-AF65-F5344CB8AC3E}">
        <p14:creationId xmlns:p14="http://schemas.microsoft.com/office/powerpoint/2010/main" val="1605554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Most of the tasks above are straight-forward. However, how can we manage an inventory of items and their counts?</a:t>
            </a:r>
          </a:p>
        </p:txBody>
      </p:sp>
      <p:sp>
        <p:nvSpPr>
          <p:cNvPr id="4" name="Slide Number Placeholder 3"/>
          <p:cNvSpPr>
            <a:spLocks noGrp="1"/>
          </p:cNvSpPr>
          <p:nvPr>
            <p:ph type="sldNum" sz="quarter" idx="10"/>
          </p:nvPr>
        </p:nvSpPr>
        <p:spPr/>
        <p:txBody>
          <a:bodyPr/>
          <a:lstStyle/>
          <a:p>
            <a:fld id="{783A5249-61F2-467F-95AE-BE032AE0CB85}" type="slidenum">
              <a:rPr lang="en-US" smtClean="0"/>
              <a:t>4</a:t>
            </a:fld>
            <a:endParaRPr lang="en-US" dirty="0"/>
          </a:p>
        </p:txBody>
      </p:sp>
    </p:spTree>
    <p:extLst>
      <p:ext uri="{BB962C8B-B14F-4D97-AF65-F5344CB8AC3E}">
        <p14:creationId xmlns:p14="http://schemas.microsoft.com/office/powerpoint/2010/main" val="1051817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Ask them how they might consider </a:t>
            </a:r>
            <a:r>
              <a:rPr lang="en-US" i="1" baseline="0" dirty="0"/>
              <a:t>implementing</a:t>
            </a:r>
            <a:r>
              <a:rPr lang="en-US" i="0" baseline="0" dirty="0"/>
              <a:t> a hash map. A good first guess is as an </a:t>
            </a:r>
            <a:r>
              <a:rPr lang="en-US" i="0" baseline="0" dirty="0" err="1"/>
              <a:t>ArrayList</a:t>
            </a:r>
            <a:r>
              <a:rPr lang="en-US" i="0" baseline="0" dirty="0"/>
              <a:t> of items with types and values.</a:t>
            </a:r>
          </a:p>
          <a:p>
            <a:endParaRPr lang="en-US" i="0" baseline="0" dirty="0"/>
          </a:p>
          <a:p>
            <a:r>
              <a:rPr lang="en-US" i="0" baseline="0" dirty="0"/>
              <a:t>How would items be looked up? What would you need to do to add a new index? What should happen if the index already exists with a different value?</a:t>
            </a:r>
          </a:p>
          <a:p>
            <a:endParaRPr lang="en-US" i="0" baseline="0" dirty="0"/>
          </a:p>
          <a:p>
            <a:r>
              <a:rPr lang="en-US" i="0" baseline="0" dirty="0"/>
              <a:t>You don't have to get into how </a:t>
            </a:r>
            <a:r>
              <a:rPr lang="en-US" i="0" baseline="0" dirty="0" err="1"/>
              <a:t>hashmaps</a:t>
            </a:r>
            <a:r>
              <a:rPr lang="en-US" i="0" baseline="0" dirty="0"/>
              <a:t> actually work, but you could if you understand them. Explain what 'hash' really means in this context (a uniform pseudo-random distribution from some hashing function). Explain why this approach is so fast. Explain why </a:t>
            </a:r>
            <a:r>
              <a:rPr lang="en-US" i="0" baseline="0" dirty="0" err="1"/>
              <a:t>hashmaps</a:t>
            </a:r>
            <a:r>
              <a:rPr lang="en-US" i="0" baseline="0" dirty="0"/>
              <a:t> (or </a:t>
            </a:r>
            <a:r>
              <a:rPr lang="en-US" i="1" baseline="0" dirty="0"/>
              <a:t>dictionaries</a:t>
            </a:r>
            <a:r>
              <a:rPr lang="en-US" i="0" baseline="0" dirty="0"/>
              <a:t>)  are so popular. What other uses can they think of for </a:t>
            </a:r>
            <a:r>
              <a:rPr lang="en-US" i="0" baseline="0" dirty="0" err="1"/>
              <a:t>hashmaps</a:t>
            </a:r>
            <a:r>
              <a:rPr lang="en-US" i="0" baseline="0" dirty="0"/>
              <a:t>?</a:t>
            </a:r>
          </a:p>
          <a:p>
            <a:endParaRPr lang="en-US" i="0" baseline="0" dirty="0"/>
          </a:p>
          <a:p>
            <a:r>
              <a:rPr lang="en-US" i="0" baseline="0" dirty="0"/>
              <a:t>You might want to point out that languages like Perl and JavaScript really only have two high-level data structures: arrays and </a:t>
            </a:r>
            <a:r>
              <a:rPr lang="en-US" i="0" baseline="0" dirty="0" err="1"/>
              <a:t>hashmaps</a:t>
            </a:r>
            <a:r>
              <a:rPr lang="en-US" i="0" baseline="0" dirty="0"/>
              <a:t>.</a:t>
            </a:r>
          </a:p>
        </p:txBody>
      </p:sp>
      <p:sp>
        <p:nvSpPr>
          <p:cNvPr id="4" name="Slide Number Placeholder 3"/>
          <p:cNvSpPr>
            <a:spLocks noGrp="1"/>
          </p:cNvSpPr>
          <p:nvPr>
            <p:ph type="sldNum" sz="quarter" idx="10"/>
          </p:nvPr>
        </p:nvSpPr>
        <p:spPr/>
        <p:txBody>
          <a:bodyPr/>
          <a:lstStyle/>
          <a:p>
            <a:fld id="{783A5249-61F2-467F-95AE-BE032AE0CB85}" type="slidenum">
              <a:rPr lang="en-US" smtClean="0"/>
              <a:t>5</a:t>
            </a:fld>
            <a:endParaRPr lang="en-US" dirty="0"/>
          </a:p>
        </p:txBody>
      </p:sp>
    </p:spTree>
    <p:extLst>
      <p:ext uri="{BB962C8B-B14F-4D97-AF65-F5344CB8AC3E}">
        <p14:creationId xmlns:p14="http://schemas.microsoft.com/office/powerpoint/2010/main" val="1744644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a:t>The bottom for loop illustrates how the item inventory should be structured and searched. Perhaps design in class how this inventory would work in code.</a:t>
            </a:r>
          </a:p>
        </p:txBody>
      </p:sp>
      <p:sp>
        <p:nvSpPr>
          <p:cNvPr id="4" name="Slide Number Placeholder 3"/>
          <p:cNvSpPr>
            <a:spLocks noGrp="1"/>
          </p:cNvSpPr>
          <p:nvPr>
            <p:ph type="sldNum" sz="quarter" idx="10"/>
          </p:nvPr>
        </p:nvSpPr>
        <p:spPr/>
        <p:txBody>
          <a:bodyPr/>
          <a:lstStyle/>
          <a:p>
            <a:fld id="{783A5249-61F2-467F-95AE-BE032AE0CB85}" type="slidenum">
              <a:rPr lang="en-US" smtClean="0"/>
              <a:t>6</a:t>
            </a:fld>
            <a:endParaRPr lang="en-US" dirty="0"/>
          </a:p>
        </p:txBody>
      </p:sp>
    </p:spTree>
    <p:extLst>
      <p:ext uri="{BB962C8B-B14F-4D97-AF65-F5344CB8AC3E}">
        <p14:creationId xmlns:p14="http://schemas.microsoft.com/office/powerpoint/2010/main" val="4195936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783A5249-61F2-467F-95AE-BE032AE0CB85}" type="slidenum">
              <a:rPr lang="en-US" smtClean="0"/>
              <a:t>7</a:t>
            </a:fld>
            <a:endParaRPr lang="en-US" dirty="0"/>
          </a:p>
        </p:txBody>
      </p:sp>
    </p:spTree>
    <p:extLst>
      <p:ext uri="{BB962C8B-B14F-4D97-AF65-F5344CB8AC3E}">
        <p14:creationId xmlns:p14="http://schemas.microsoft.com/office/powerpoint/2010/main" val="4281577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783A5249-61F2-467F-95AE-BE032AE0CB85}" type="slidenum">
              <a:rPr lang="en-US" smtClean="0"/>
              <a:t>8</a:t>
            </a:fld>
            <a:endParaRPr lang="en-US" dirty="0"/>
          </a:p>
        </p:txBody>
      </p:sp>
    </p:spTree>
    <p:extLst>
      <p:ext uri="{BB962C8B-B14F-4D97-AF65-F5344CB8AC3E}">
        <p14:creationId xmlns:p14="http://schemas.microsoft.com/office/powerpoint/2010/main" val="3379283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5132" y="2059012"/>
            <a:ext cx="9146751" cy="1828800"/>
          </a:xfrm>
          <a:prstGeom prst="rect">
            <a:avLst/>
          </a:prstGeom>
          <a:solidFill>
            <a:srgbClr val="099BD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0" y="2059012"/>
            <a:ext cx="9149132" cy="1828800"/>
          </a:xfrm>
          <a:solidFill>
            <a:srgbClr val="099BDD"/>
          </a:solidFill>
        </p:spPr>
        <p:txBody>
          <a:bodyPr tIns="45720" bIns="45720" anchor="ctr">
            <a:normAutofit/>
          </a:bodyPr>
          <a:lstStyle>
            <a:lvl1pPr algn="ctr">
              <a:lnSpc>
                <a:spcPct val="80000"/>
              </a:lnSpc>
              <a:defRPr sz="6000" spc="150" baseline="0">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12645" y="3887812"/>
            <a:ext cx="9156645" cy="457200"/>
          </a:xfrm>
          <a:solidFill>
            <a:srgbClr val="A5D028"/>
          </a:solidFill>
        </p:spPr>
        <p:txBody>
          <a:bodyPr anchor="ctr" anchorCtr="0">
            <a:normAutofit/>
          </a:bodyPr>
          <a:lstStyle>
            <a:lvl1pPr marL="0" indent="0" algn="ctr">
              <a:buNone/>
              <a:defRPr sz="2000">
                <a:solidFill>
                  <a:srgbClr val="FFFFFF"/>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solidFill>
                  <a:schemeClr val="tx1"/>
                </a:solidFill>
              </a:defRPr>
            </a:lvl1pPr>
          </a:lstStyle>
          <a:p>
            <a:fld id="{BD4101FD-5CF6-4E3D-BF36-722322E10D3E}" type="datetimeFigureOut">
              <a:rPr lang="en-US" smtClean="0"/>
              <a:t>2016-05-16</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F13600AE-EDCE-482E-829E-FCB1B82E956F}" type="slidenum">
              <a:rPr lang="en-US" smtClean="0"/>
              <a:t>‹#›</a:t>
            </a:fld>
            <a:endParaRPr lang="en-US" dirty="0"/>
          </a:p>
        </p:txBody>
      </p:sp>
    </p:spTree>
    <p:extLst>
      <p:ext uri="{BB962C8B-B14F-4D97-AF65-F5344CB8AC3E}">
        <p14:creationId xmlns:p14="http://schemas.microsoft.com/office/powerpoint/2010/main" val="2410464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4101FD-5CF6-4E3D-BF36-722322E10D3E}" type="datetimeFigureOut">
              <a:rPr lang="en-US" smtClean="0"/>
              <a:t>2016-05-16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13600AE-EDCE-482E-829E-FCB1B82E956F}" type="slidenum">
              <a:rPr lang="en-US" smtClean="0"/>
              <a:t>‹#›</a:t>
            </a:fld>
            <a:endParaRPr lang="en-US" dirty="0"/>
          </a:p>
        </p:txBody>
      </p:sp>
    </p:spTree>
    <p:extLst>
      <p:ext uri="{BB962C8B-B14F-4D97-AF65-F5344CB8AC3E}">
        <p14:creationId xmlns:p14="http://schemas.microsoft.com/office/powerpoint/2010/main" val="2684699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764484" y="0"/>
            <a:ext cx="2057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870468" y="274638"/>
            <a:ext cx="1801785"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4638"/>
            <a:ext cx="5979968"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422855"/>
            <a:ext cx="2057397" cy="365125"/>
          </a:xfrm>
        </p:spPr>
        <p:txBody>
          <a:bodyPr/>
          <a:lstStyle/>
          <a:p>
            <a:fld id="{BD4101FD-5CF6-4E3D-BF36-722322E10D3E}" type="datetimeFigureOut">
              <a:rPr lang="en-US" smtClean="0"/>
              <a:t>2016-05-16</a:t>
            </a:fld>
            <a:endParaRPr lang="en-US" dirty="0"/>
          </a:p>
        </p:txBody>
      </p:sp>
      <p:sp>
        <p:nvSpPr>
          <p:cNvPr id="5" name="Footer Placeholder 4"/>
          <p:cNvSpPr>
            <a:spLocks noGrp="1"/>
          </p:cNvSpPr>
          <p:nvPr>
            <p:ph type="ftr" sz="quarter" idx="11"/>
          </p:nvPr>
        </p:nvSpPr>
        <p:spPr>
          <a:xfrm>
            <a:off x="2832102" y="6422855"/>
            <a:ext cx="3209752" cy="365125"/>
          </a:xfrm>
        </p:spPr>
        <p:txBody>
          <a:bodyPr/>
          <a:lstStyle/>
          <a:p>
            <a:endParaRPr lang="en-US" dirty="0"/>
          </a:p>
        </p:txBody>
      </p:sp>
      <p:sp>
        <p:nvSpPr>
          <p:cNvPr id="6" name="Slide Number Placeholder 5"/>
          <p:cNvSpPr>
            <a:spLocks noGrp="1"/>
          </p:cNvSpPr>
          <p:nvPr>
            <p:ph type="sldNum" sz="quarter" idx="12"/>
          </p:nvPr>
        </p:nvSpPr>
        <p:spPr>
          <a:xfrm>
            <a:off x="6054787" y="6422855"/>
            <a:ext cx="659819" cy="365125"/>
          </a:xfrm>
        </p:spPr>
        <p:txBody>
          <a:bodyPr/>
          <a:lstStyle/>
          <a:p>
            <a:fld id="{F13600AE-EDCE-482E-829E-FCB1B82E956F}" type="slidenum">
              <a:rPr lang="en-US" smtClean="0"/>
              <a:t>‹#›</a:t>
            </a:fld>
            <a:endParaRPr lang="en-US" dirty="0"/>
          </a:p>
        </p:txBody>
      </p:sp>
    </p:spTree>
    <p:extLst>
      <p:ext uri="{BB962C8B-B14F-4D97-AF65-F5344CB8AC3E}">
        <p14:creationId xmlns:p14="http://schemas.microsoft.com/office/powerpoint/2010/main" val="3339596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4101FD-5CF6-4E3D-BF36-722322E10D3E}" type="datetimeFigureOut">
              <a:rPr lang="en-US" smtClean="0"/>
              <a:t>2016-05-16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13600AE-EDCE-482E-829E-FCB1B82E956F}" type="slidenum">
              <a:rPr lang="en-US" smtClean="0"/>
              <a:t>‹#›</a:t>
            </a:fld>
            <a:endParaRPr lang="en-US" dirty="0"/>
          </a:p>
        </p:txBody>
      </p:sp>
    </p:spTree>
    <p:extLst>
      <p:ext uri="{BB962C8B-B14F-4D97-AF65-F5344CB8AC3E}">
        <p14:creationId xmlns:p14="http://schemas.microsoft.com/office/powerpoint/2010/main" val="2584192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5132" y="2059012"/>
            <a:ext cx="9146751"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5132" y="3887812"/>
            <a:ext cx="91467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56616" y="2194560"/>
            <a:ext cx="8435340" cy="1737360"/>
          </a:xfrm>
        </p:spPr>
        <p:txBody>
          <a:bodyPr anchor="ctr">
            <a:noAutofit/>
          </a:bodyPr>
          <a:lstStyle>
            <a:lvl1pPr algn="ctr">
              <a:lnSpc>
                <a:spcPct val="80000"/>
              </a:lnSpc>
              <a:defRPr sz="6000" b="0" spc="150" baseline="0">
                <a:solidFill>
                  <a:srgbClr val="FFFF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0604" y="3911827"/>
            <a:ext cx="8627364" cy="457200"/>
          </a:xfrm>
        </p:spPr>
        <p:txBody>
          <a:bodyPr anchor="t">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fld id="{BD4101FD-5CF6-4E3D-BF36-722322E10D3E}" type="datetimeFigureOut">
              <a:rPr lang="en-US" smtClean="0"/>
              <a:t>2016-05-16</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F13600AE-EDCE-482E-829E-FCB1B82E956F}" type="slidenum">
              <a:rPr lang="en-US" smtClean="0"/>
              <a:t>‹#›</a:t>
            </a:fld>
            <a:endParaRPr lang="en-US" dirty="0"/>
          </a:p>
        </p:txBody>
      </p:sp>
    </p:spTree>
    <p:extLst>
      <p:ext uri="{BB962C8B-B14F-4D97-AF65-F5344CB8AC3E}">
        <p14:creationId xmlns:p14="http://schemas.microsoft.com/office/powerpoint/2010/main" val="3533637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04008" y="2011680"/>
            <a:ext cx="356616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72793" y="2011680"/>
            <a:ext cx="356616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4101FD-5CF6-4E3D-BF36-722322E10D3E}" type="datetimeFigureOut">
              <a:rPr lang="en-US" smtClean="0"/>
              <a:t>2016-05-16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13600AE-EDCE-482E-829E-FCB1B82E956F}" type="slidenum">
              <a:rPr lang="en-US" smtClean="0"/>
              <a:t>‹#›</a:t>
            </a:fld>
            <a:endParaRPr lang="en-US" dirty="0"/>
          </a:p>
        </p:txBody>
      </p:sp>
    </p:spTree>
    <p:extLst>
      <p:ext uri="{BB962C8B-B14F-4D97-AF65-F5344CB8AC3E}">
        <p14:creationId xmlns:p14="http://schemas.microsoft.com/office/powerpoint/2010/main" val="2304035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905256" y="1913470"/>
            <a:ext cx="356616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05256" y="2656566"/>
            <a:ext cx="356616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73423" y="1913470"/>
            <a:ext cx="356616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73423" y="2656564"/>
            <a:ext cx="356616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4101FD-5CF6-4E3D-BF36-722322E10D3E}" type="datetimeFigureOut">
              <a:rPr lang="en-US" smtClean="0"/>
              <a:t>2016-05-16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13600AE-EDCE-482E-829E-FCB1B82E956F}" type="slidenum">
              <a:rPr lang="en-US" smtClean="0"/>
              <a:t>‹#›</a:t>
            </a:fld>
            <a:endParaRPr lang="en-US" dirty="0"/>
          </a:p>
        </p:txBody>
      </p:sp>
    </p:spTree>
    <p:extLst>
      <p:ext uri="{BB962C8B-B14F-4D97-AF65-F5344CB8AC3E}">
        <p14:creationId xmlns:p14="http://schemas.microsoft.com/office/powerpoint/2010/main" val="3123884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4101FD-5CF6-4E3D-BF36-722322E10D3E}" type="datetimeFigureOut">
              <a:rPr lang="en-US" smtClean="0"/>
              <a:t>2016-05-16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13600AE-EDCE-482E-829E-FCB1B82E956F}" type="slidenum">
              <a:rPr lang="en-US" smtClean="0"/>
              <a:t>‹#›</a:t>
            </a:fld>
            <a:endParaRPr lang="en-US" dirty="0"/>
          </a:p>
        </p:txBody>
      </p:sp>
    </p:spTree>
    <p:extLst>
      <p:ext uri="{BB962C8B-B14F-4D97-AF65-F5344CB8AC3E}">
        <p14:creationId xmlns:p14="http://schemas.microsoft.com/office/powerpoint/2010/main" val="3205539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4101FD-5CF6-4E3D-BF36-722322E10D3E}" type="datetimeFigureOut">
              <a:rPr lang="en-US" smtClean="0"/>
              <a:t>2016-05-16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13600AE-EDCE-482E-829E-FCB1B82E956F}" type="slidenum">
              <a:rPr lang="en-US" smtClean="0"/>
              <a:t>‹#›</a:t>
            </a:fld>
            <a:endParaRPr lang="en-US" dirty="0"/>
          </a:p>
        </p:txBody>
      </p:sp>
    </p:spTree>
    <p:extLst>
      <p:ext uri="{BB962C8B-B14F-4D97-AF65-F5344CB8AC3E}">
        <p14:creationId xmlns:p14="http://schemas.microsoft.com/office/powerpoint/2010/main" val="4178256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05256" y="2120054"/>
            <a:ext cx="459486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841767" y="2147487"/>
            <a:ext cx="24003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4101FD-5CF6-4E3D-BF36-722322E10D3E}" type="datetimeFigureOut">
              <a:rPr lang="en-US" smtClean="0"/>
              <a:t>2016-05-16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13600AE-EDCE-482E-829E-FCB1B82E956F}" type="slidenum">
              <a:rPr lang="en-US" smtClean="0"/>
              <a:t>‹#›</a:t>
            </a:fld>
            <a:endParaRPr lang="en-US" dirty="0"/>
          </a:p>
        </p:txBody>
      </p:sp>
    </p:spTree>
    <p:extLst>
      <p:ext uri="{BB962C8B-B14F-4D97-AF65-F5344CB8AC3E}">
        <p14:creationId xmlns:p14="http://schemas.microsoft.com/office/powerpoint/2010/main" val="1741565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960120" y="2211494"/>
            <a:ext cx="459486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5843016" y="2150621"/>
            <a:ext cx="24003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4101FD-5CF6-4E3D-BF36-722322E10D3E}" type="datetimeFigureOut">
              <a:rPr lang="en-US" smtClean="0"/>
              <a:t>2016-05-16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13600AE-EDCE-482E-829E-FCB1B82E956F}" type="slidenum">
              <a:rPr lang="en-US" smtClean="0"/>
              <a:t>‹#›</a:t>
            </a:fld>
            <a:endParaRPr lang="en-US" dirty="0"/>
          </a:p>
        </p:txBody>
      </p:sp>
    </p:spTree>
    <p:extLst>
      <p:ext uri="{BB962C8B-B14F-4D97-AF65-F5344CB8AC3E}">
        <p14:creationId xmlns:p14="http://schemas.microsoft.com/office/powerpoint/2010/main" val="1760298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362" y="176109"/>
            <a:ext cx="9141714" cy="16459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02189" y="284176"/>
            <a:ext cx="733806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02189" y="2011680"/>
            <a:ext cx="733806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01699" y="6422855"/>
            <a:ext cx="2250671" cy="365125"/>
          </a:xfrm>
          <a:prstGeom prst="rect">
            <a:avLst/>
          </a:prstGeom>
        </p:spPr>
        <p:txBody>
          <a:bodyPr vert="horz" lIns="91440" tIns="45720" rIns="45720" bIns="45720" rtlCol="0" anchor="ctr"/>
          <a:lstStyle>
            <a:lvl1pPr algn="l">
              <a:defRPr sz="1050">
                <a:solidFill>
                  <a:schemeClr val="tx1"/>
                </a:solidFill>
              </a:defRPr>
            </a:lvl1pPr>
          </a:lstStyle>
          <a:p>
            <a:fld id="{BD4101FD-5CF6-4E3D-BF36-722322E10D3E}" type="datetimeFigureOut">
              <a:rPr lang="en-US" smtClean="0"/>
              <a:t>2016-05-16</a:t>
            </a:fld>
            <a:endParaRPr lang="en-US" dirty="0"/>
          </a:p>
        </p:txBody>
      </p:sp>
      <p:sp>
        <p:nvSpPr>
          <p:cNvPr id="5" name="Footer Placeholder 4"/>
          <p:cNvSpPr>
            <a:spLocks noGrp="1"/>
          </p:cNvSpPr>
          <p:nvPr>
            <p:ph type="ftr" sz="quarter" idx="3"/>
          </p:nvPr>
        </p:nvSpPr>
        <p:spPr>
          <a:xfrm>
            <a:off x="4197353" y="6422855"/>
            <a:ext cx="378333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7994195" y="6422855"/>
            <a:ext cx="709698" cy="365125"/>
          </a:xfrm>
          <a:prstGeom prst="rect">
            <a:avLst/>
          </a:prstGeom>
        </p:spPr>
        <p:txBody>
          <a:bodyPr vert="horz" lIns="45720" tIns="45720" rIns="91440" bIns="45720" rtlCol="0" anchor="ctr"/>
          <a:lstStyle>
            <a:lvl1pPr algn="l">
              <a:defRPr sz="1200" b="0">
                <a:solidFill>
                  <a:schemeClr val="tx1"/>
                </a:solidFill>
              </a:defRPr>
            </a:lvl1pPr>
          </a:lstStyle>
          <a:p>
            <a:fld id="{F13600AE-EDCE-482E-829E-FCB1B82E956F}" type="slidenum">
              <a:rPr lang="en-US" smtClean="0"/>
              <a:t>‹#›</a:t>
            </a:fld>
            <a:endParaRPr lang="en-US" dirty="0"/>
          </a:p>
        </p:txBody>
      </p:sp>
    </p:spTree>
    <p:extLst>
      <p:ext uri="{BB962C8B-B14F-4D97-AF65-F5344CB8AC3E}">
        <p14:creationId xmlns:p14="http://schemas.microsoft.com/office/powerpoint/2010/main" val="397423195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000" kern="1200" cap="all"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4"/>
          <p:cNvSpPr txBox="1">
            <a:spLocks/>
          </p:cNvSpPr>
          <p:nvPr/>
        </p:nvSpPr>
        <p:spPr>
          <a:xfrm>
            <a:off x="-20158" y="2613126"/>
            <a:ext cx="9156645" cy="1341653"/>
          </a:xfrm>
          <a:prstGeom prst="rect">
            <a:avLst/>
          </a:prstGeom>
          <a:solidFill>
            <a:srgbClr val="A5D028"/>
          </a:solidFill>
        </p:spPr>
        <p:txBody>
          <a:bodyPr vert="horz" lIns="91440" tIns="45720" rIns="91440" bIns="45720" rtlCol="0" anchor="ctr" anchorCtr="0">
            <a:normAutofit/>
          </a:bodyPr>
          <a:lstStyle>
            <a:lvl1pPr marL="0" indent="0" algn="ctr" defTabSz="914400" rtl="0" eaLnBrk="1" latinLnBrk="0" hangingPunct="1">
              <a:lnSpc>
                <a:spcPct val="90000"/>
              </a:lnSpc>
              <a:spcBef>
                <a:spcPts val="1200"/>
              </a:spcBef>
              <a:spcAft>
                <a:spcPts val="200"/>
              </a:spcAft>
              <a:buClr>
                <a:schemeClr val="tx1"/>
              </a:buClr>
              <a:buFont typeface="Wingdings" pitchFamily="2" charset="2"/>
              <a:buNone/>
              <a:defRPr sz="2000" kern="1200">
                <a:solidFill>
                  <a:srgbClr val="FFFFFF"/>
                </a:solidFill>
                <a:latin typeface="+mn-lt"/>
                <a:ea typeface="+mn-ea"/>
                <a:cs typeface="+mn-cs"/>
              </a:defRPr>
            </a:lvl1pPr>
            <a:lvl2pPr marL="4572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9pPr>
          </a:lstStyle>
          <a:p>
            <a:r>
              <a:rPr lang="en-US" sz="3600" dirty="0"/>
              <a:t>Lecture 9: Collector Robot</a:t>
            </a:r>
          </a:p>
        </p:txBody>
      </p:sp>
      <p:sp>
        <p:nvSpPr>
          <p:cNvPr id="6" name="Title 3"/>
          <p:cNvSpPr txBox="1">
            <a:spLocks/>
          </p:cNvSpPr>
          <p:nvPr/>
        </p:nvSpPr>
        <p:spPr>
          <a:xfrm>
            <a:off x="-12645" y="1327492"/>
            <a:ext cx="9149132" cy="1285634"/>
          </a:xfrm>
          <a:prstGeom prst="rect">
            <a:avLst/>
          </a:prstGeom>
          <a:solidFill>
            <a:srgbClr val="099BDD"/>
          </a:solidFill>
        </p:spPr>
        <p:txBody>
          <a:bodyPr vert="horz" lIns="91440" tIns="45720" rIns="91440" bIns="45720" rtlCol="0" anchor="ctr">
            <a:normAutofit/>
          </a:bodyPr>
          <a:lstStyle>
            <a:lvl1pPr algn="ctr" defTabSz="914400" rtl="0" eaLnBrk="1" latinLnBrk="0" hangingPunct="1">
              <a:lnSpc>
                <a:spcPct val="80000"/>
              </a:lnSpc>
              <a:spcBef>
                <a:spcPct val="0"/>
              </a:spcBef>
              <a:buNone/>
              <a:defRPr sz="6000" kern="1200" cap="all" spc="150" baseline="0">
                <a:solidFill>
                  <a:srgbClr val="FFFFFF"/>
                </a:solidFill>
                <a:latin typeface="+mj-lt"/>
                <a:ea typeface="+mj-ea"/>
                <a:cs typeface="+mj-cs"/>
              </a:defRPr>
            </a:lvl1pPr>
          </a:lstStyle>
          <a:p>
            <a:r>
              <a:rPr lang="en-US" sz="4800" dirty="0"/>
              <a:t>TEALS Minecraft Project</a:t>
            </a:r>
          </a:p>
        </p:txBody>
      </p:sp>
    </p:spTree>
    <p:extLst>
      <p:ext uri="{BB962C8B-B14F-4D97-AF65-F5344CB8AC3E}">
        <p14:creationId xmlns:p14="http://schemas.microsoft.com/office/powerpoint/2010/main" val="693275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64762"/>
          </a:xfrm>
        </p:spPr>
        <p:txBody>
          <a:bodyPr lIns="90000" tIns="0" rIns="0" bIns="0">
            <a:normAutofit/>
          </a:bodyPr>
          <a:lstStyle/>
          <a:p>
            <a:pPr algn="ctr"/>
            <a:r>
              <a:rPr lang="en-US" dirty="0">
                <a:solidFill>
                  <a:srgbClr val="A5D028"/>
                </a:solidFill>
              </a:rPr>
              <a:t>Overview</a:t>
            </a:r>
          </a:p>
        </p:txBody>
      </p:sp>
      <p:sp>
        <p:nvSpPr>
          <p:cNvPr id="23" name="Content Placeholder 4"/>
          <p:cNvSpPr>
            <a:spLocks noGrp="1"/>
          </p:cNvSpPr>
          <p:nvPr>
            <p:ph idx="1"/>
          </p:nvPr>
        </p:nvSpPr>
        <p:spPr>
          <a:xfrm>
            <a:off x="670560" y="1175658"/>
            <a:ext cx="7569689" cy="5186498"/>
          </a:xfrm>
        </p:spPr>
        <p:txBody>
          <a:bodyPr>
            <a:normAutofit/>
          </a:bodyPr>
          <a:lstStyle/>
          <a:p>
            <a:pPr marL="0" indent="0">
              <a:buNone/>
            </a:pPr>
            <a:r>
              <a:rPr lang="en-US" dirty="0"/>
              <a:t>For this lab, we'll create a </a:t>
            </a:r>
            <a:r>
              <a:rPr lang="en-US" dirty="0" err="1"/>
              <a:t>CollectorBot</a:t>
            </a:r>
            <a:r>
              <a:rPr lang="en-US" dirty="0"/>
              <a:t>. This robot entity will </a:t>
            </a:r>
          </a:p>
          <a:p>
            <a:pPr marL="457200" indent="-457200">
              <a:buFont typeface="+mj-lt"/>
              <a:buAutoNum type="arabicPeriod"/>
            </a:pPr>
            <a:r>
              <a:rPr lang="en-US" dirty="0"/>
              <a:t>Seeks out loose items until the robot comes within range of nearby items. Navigate to the nearest item until close enough to grab it.</a:t>
            </a:r>
          </a:p>
          <a:p>
            <a:pPr marL="457200" indent="-457200">
              <a:buFont typeface="+mj-lt"/>
              <a:buAutoNum type="arabicPeriod"/>
            </a:pPr>
            <a:r>
              <a:rPr lang="en-US" dirty="0"/>
              <a:t>Picks up the item and adds it to the robot's inventory.</a:t>
            </a:r>
          </a:p>
          <a:p>
            <a:pPr marL="457200" indent="-457200">
              <a:buFont typeface="+mj-lt"/>
              <a:buAutoNum type="arabicPeriod"/>
            </a:pPr>
            <a:r>
              <a:rPr lang="en-US" dirty="0"/>
              <a:t>On damage, drops all items in its inventory and wanders around stunned for twenty seconds.</a:t>
            </a:r>
          </a:p>
        </p:txBody>
      </p:sp>
    </p:spTree>
    <p:extLst>
      <p:ext uri="{BB962C8B-B14F-4D97-AF65-F5344CB8AC3E}">
        <p14:creationId xmlns:p14="http://schemas.microsoft.com/office/powerpoint/2010/main" val="2702486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617" y="13543"/>
            <a:ext cx="8548381" cy="964762"/>
          </a:xfrm>
        </p:spPr>
        <p:txBody>
          <a:bodyPr>
            <a:normAutofit/>
          </a:bodyPr>
          <a:lstStyle/>
          <a:p>
            <a:r>
              <a:rPr lang="en-US" dirty="0">
                <a:solidFill>
                  <a:srgbClr val="A5D028"/>
                </a:solidFill>
              </a:rPr>
              <a:t>1. Seeks out Loose items</a:t>
            </a:r>
            <a:endParaRPr lang="en-US" sz="4000" kern="1200" cap="all" baseline="0" dirty="0">
              <a:solidFill>
                <a:srgbClr val="A5D028"/>
              </a:solidFill>
              <a:latin typeface="+mj-lt"/>
              <a:ea typeface="+mj-ea"/>
              <a:cs typeface="+mj-cs"/>
            </a:endParaRPr>
          </a:p>
        </p:txBody>
      </p:sp>
      <p:sp>
        <p:nvSpPr>
          <p:cNvPr id="3" name="Content Placeholder 2"/>
          <p:cNvSpPr>
            <a:spLocks noGrp="1"/>
          </p:cNvSpPr>
          <p:nvPr>
            <p:ph idx="1"/>
          </p:nvPr>
        </p:nvSpPr>
        <p:spPr>
          <a:xfrm>
            <a:off x="668511" y="1122218"/>
            <a:ext cx="7805413" cy="4982490"/>
          </a:xfrm>
        </p:spPr>
        <p:txBody>
          <a:bodyPr>
            <a:normAutofit/>
          </a:bodyPr>
          <a:lstStyle/>
          <a:p>
            <a:pPr marL="0" indent="0">
              <a:buNone/>
            </a:pPr>
            <a:r>
              <a:rPr lang="en-US" dirty="0"/>
              <a:t>This involves enumerating all items in the world, and selecting the closest one within the robot's search distance.</a:t>
            </a:r>
          </a:p>
          <a:p>
            <a:pPr marL="0" indent="0">
              <a:lnSpc>
                <a:spcPct val="100000"/>
              </a:lnSpc>
              <a:spcBef>
                <a:spcPts val="2400"/>
              </a:spcBef>
              <a:buNone/>
            </a:pPr>
            <a:r>
              <a:rPr lang="en-US" dirty="0">
                <a:solidFill>
                  <a:schemeClr val="accent1">
                    <a:lumMod val="60000"/>
                    <a:lumOff val="40000"/>
                  </a:schemeClr>
                </a:solidFill>
              </a:rPr>
              <a:t>To get a List&lt;Entity&gt; of all entities in the world</a:t>
            </a:r>
          </a:p>
          <a:p>
            <a:pPr marL="355600" indent="0" defTabSz="360000">
              <a:lnSpc>
                <a:spcPct val="100000"/>
              </a:lnSpc>
              <a:spcBef>
                <a:spcPts val="0"/>
              </a:spcBef>
              <a:spcAft>
                <a:spcPts val="0"/>
              </a:spcAft>
              <a:buNone/>
            </a:pPr>
            <a:r>
              <a:rPr lang="en-US" sz="1400" dirty="0">
                <a:latin typeface="Consolas" panose="020B0609020204030204" pitchFamily="49" charset="0"/>
              </a:rPr>
              <a:t>List&lt;Entity&gt; </a:t>
            </a:r>
            <a:r>
              <a:rPr lang="en-US" sz="1400" i="1" dirty="0" err="1">
                <a:latin typeface="Consolas" panose="020B0609020204030204" pitchFamily="49" charset="0"/>
              </a:rPr>
              <a:t>entityList</a:t>
            </a:r>
            <a:r>
              <a:rPr lang="en-US" sz="1400" dirty="0">
                <a:latin typeface="Consolas" panose="020B0609020204030204" pitchFamily="49" charset="0"/>
              </a:rPr>
              <a:t> =</a:t>
            </a:r>
          </a:p>
          <a:p>
            <a:pPr marL="355600" indent="0" defTabSz="360000">
              <a:lnSpc>
                <a:spcPct val="100000"/>
              </a:lnSpc>
              <a:spcBef>
                <a:spcPts val="0"/>
              </a:spcBef>
              <a:spcAft>
                <a:spcPts val="0"/>
              </a:spcAft>
              <a:buNone/>
            </a:pPr>
            <a:r>
              <a:rPr lang="en-US" sz="1400" dirty="0">
                <a:latin typeface="Consolas" panose="020B0609020204030204" pitchFamily="49" charset="0"/>
              </a:rPr>
              <a:t>		(List&lt;Entity&gt;) </a:t>
            </a:r>
            <a:r>
              <a:rPr lang="en-US" sz="1400" dirty="0" err="1">
                <a:latin typeface="Consolas" panose="020B0609020204030204" pitchFamily="49" charset="0"/>
              </a:rPr>
              <a:t>entity.worldObj.getLoadedEnityList</a:t>
            </a:r>
            <a:r>
              <a:rPr lang="en-US" sz="1400" dirty="0">
                <a:latin typeface="Consolas" panose="020B0609020204030204" pitchFamily="49" charset="0"/>
              </a:rPr>
              <a:t>();</a:t>
            </a:r>
            <a:endParaRPr lang="en-US" dirty="0">
              <a:solidFill>
                <a:schemeClr val="accent4"/>
              </a:solidFill>
            </a:endParaRPr>
          </a:p>
          <a:p>
            <a:pPr marL="0" indent="0">
              <a:lnSpc>
                <a:spcPct val="100000"/>
              </a:lnSpc>
              <a:spcBef>
                <a:spcPts val="2400"/>
              </a:spcBef>
              <a:buNone/>
            </a:pPr>
            <a:r>
              <a:rPr lang="en-US" dirty="0">
                <a:solidFill>
                  <a:schemeClr val="accent1">
                    <a:lumMod val="60000"/>
                    <a:lumOff val="40000"/>
                  </a:schemeClr>
                </a:solidFill>
              </a:rPr>
              <a:t>Finding Items Within Range</a:t>
            </a:r>
          </a:p>
          <a:p>
            <a:pPr marL="355600" indent="0" defTabSz="360000">
              <a:lnSpc>
                <a:spcPct val="100000"/>
              </a:lnSpc>
              <a:spcBef>
                <a:spcPts val="0"/>
              </a:spcBef>
              <a:spcAft>
                <a:spcPts val="0"/>
              </a:spcAft>
              <a:buNone/>
            </a:pPr>
            <a:r>
              <a:rPr lang="en-US" sz="1400" dirty="0">
                <a:latin typeface="Consolas" panose="020B0609020204030204" pitchFamily="49" charset="0"/>
              </a:rPr>
              <a:t>float distance = </a:t>
            </a:r>
            <a:r>
              <a:rPr lang="en-US" sz="1400" i="1" dirty="0">
                <a:latin typeface="Consolas" panose="020B0609020204030204" pitchFamily="49" charset="0"/>
              </a:rPr>
              <a:t>entity1</a:t>
            </a:r>
            <a:r>
              <a:rPr lang="en-US" sz="1400" dirty="0">
                <a:latin typeface="Consolas" panose="020B0609020204030204" pitchFamily="49" charset="0"/>
              </a:rPr>
              <a:t>.getDistanceToEntity(</a:t>
            </a:r>
            <a:r>
              <a:rPr lang="en-US" sz="1400" i="1" dirty="0">
                <a:latin typeface="Consolas" panose="020B0609020204030204" pitchFamily="49" charset="0"/>
              </a:rPr>
              <a:t>entity2</a:t>
            </a:r>
            <a:r>
              <a:rPr lang="en-US" sz="1400" dirty="0">
                <a:latin typeface="Consolas" panose="020B0609020204030204" pitchFamily="49" charset="0"/>
              </a:rPr>
              <a:t>);</a:t>
            </a:r>
            <a:endParaRPr lang="en-US" dirty="0">
              <a:solidFill>
                <a:schemeClr val="accent4"/>
              </a:solidFill>
              <a:latin typeface="Consolas" panose="020B0609020204030204" pitchFamily="49" charset="0"/>
            </a:endParaRPr>
          </a:p>
          <a:p>
            <a:pPr marL="0" indent="0">
              <a:lnSpc>
                <a:spcPct val="100000"/>
              </a:lnSpc>
              <a:spcBef>
                <a:spcPts val="2400"/>
              </a:spcBef>
              <a:buNone/>
            </a:pPr>
            <a:r>
              <a:rPr lang="en-US" dirty="0">
                <a:solidFill>
                  <a:schemeClr val="accent1">
                    <a:lumMod val="60000"/>
                    <a:lumOff val="40000"/>
                  </a:schemeClr>
                </a:solidFill>
              </a:rPr>
              <a:t>Navigating to Nearby Items</a:t>
            </a:r>
          </a:p>
          <a:p>
            <a:pPr marL="355600" indent="0" defTabSz="360000">
              <a:lnSpc>
                <a:spcPct val="100000"/>
              </a:lnSpc>
              <a:spcBef>
                <a:spcPts val="0"/>
              </a:spcBef>
              <a:spcAft>
                <a:spcPts val="0"/>
              </a:spcAft>
              <a:buNone/>
            </a:pPr>
            <a:r>
              <a:rPr lang="en-US" sz="1400" dirty="0">
                <a:solidFill>
                  <a:schemeClr val="accent4">
                    <a:lumMod val="40000"/>
                    <a:lumOff val="60000"/>
                  </a:schemeClr>
                </a:solidFill>
                <a:latin typeface="Consolas" panose="020B0609020204030204" pitchFamily="49" charset="0"/>
              </a:rPr>
              <a:t>// Start navigation (speed can be </a:t>
            </a:r>
            <a:r>
              <a:rPr lang="en-US" sz="1400" dirty="0" err="1">
                <a:solidFill>
                  <a:schemeClr val="accent4">
                    <a:lumMod val="40000"/>
                    <a:lumOff val="60000"/>
                  </a:schemeClr>
                </a:solidFill>
                <a:latin typeface="Consolas" panose="020B0609020204030204" pitchFamily="49" charset="0"/>
              </a:rPr>
              <a:t>Robot.SPEED_FAST</a:t>
            </a:r>
            <a:r>
              <a:rPr lang="en-US" sz="1400" dirty="0">
                <a:solidFill>
                  <a:schemeClr val="accent4">
                    <a:lumMod val="40000"/>
                    <a:lumOff val="60000"/>
                  </a:schemeClr>
                </a:solidFill>
                <a:latin typeface="Consolas" panose="020B0609020204030204" pitchFamily="49" charset="0"/>
              </a:rPr>
              <a:t>, </a:t>
            </a:r>
            <a:r>
              <a:rPr lang="en-US" sz="1400" dirty="0" err="1">
                <a:solidFill>
                  <a:schemeClr val="accent4">
                    <a:lumMod val="40000"/>
                    <a:lumOff val="60000"/>
                  </a:schemeClr>
                </a:solidFill>
                <a:latin typeface="Consolas" panose="020B0609020204030204" pitchFamily="49" charset="0"/>
              </a:rPr>
              <a:t>Robot.SPEED_NORMAL</a:t>
            </a:r>
            <a:r>
              <a:rPr lang="en-US" sz="1400" dirty="0">
                <a:solidFill>
                  <a:schemeClr val="accent4">
                    <a:lumMod val="40000"/>
                    <a:lumOff val="60000"/>
                  </a:schemeClr>
                </a:solidFill>
                <a:latin typeface="Consolas" panose="020B0609020204030204" pitchFamily="49" charset="0"/>
              </a:rPr>
              <a:t>, // or </a:t>
            </a:r>
            <a:r>
              <a:rPr lang="en-US" sz="1400" dirty="0" err="1">
                <a:solidFill>
                  <a:schemeClr val="accent4">
                    <a:lumMod val="40000"/>
                    <a:lumOff val="60000"/>
                  </a:schemeClr>
                </a:solidFill>
                <a:latin typeface="Consolas" panose="020B0609020204030204" pitchFamily="49" charset="0"/>
              </a:rPr>
              <a:t>Robot.SPEED_SLOW</a:t>
            </a:r>
            <a:r>
              <a:rPr lang="en-US" sz="1400" dirty="0">
                <a:solidFill>
                  <a:schemeClr val="accent4">
                    <a:lumMod val="40000"/>
                    <a:lumOff val="60000"/>
                  </a:schemeClr>
                </a:solidFill>
                <a:latin typeface="Consolas" panose="020B0609020204030204" pitchFamily="49" charset="0"/>
              </a:rPr>
              <a:t>).</a:t>
            </a:r>
          </a:p>
          <a:p>
            <a:pPr marL="355600" indent="0" defTabSz="360000">
              <a:lnSpc>
                <a:spcPct val="100000"/>
              </a:lnSpc>
              <a:spcBef>
                <a:spcPts val="0"/>
              </a:spcBef>
              <a:spcAft>
                <a:spcPts val="0"/>
              </a:spcAft>
              <a:buNone/>
            </a:pPr>
            <a:r>
              <a:rPr lang="en-US" sz="1400" dirty="0" err="1">
                <a:latin typeface="Consolas" panose="020B0609020204030204" pitchFamily="49" charset="0"/>
              </a:rPr>
              <a:t>entity.getNavigator</a:t>
            </a:r>
            <a:r>
              <a:rPr lang="en-US" sz="1400" dirty="0">
                <a:latin typeface="Consolas" panose="020B0609020204030204" pitchFamily="49" charset="0"/>
              </a:rPr>
              <a:t>().</a:t>
            </a:r>
            <a:r>
              <a:rPr lang="en-US" sz="1400" dirty="0" err="1">
                <a:latin typeface="Consolas" panose="020B0609020204030204" pitchFamily="49" charset="0"/>
              </a:rPr>
              <a:t>tryMoveToEntityLiving</a:t>
            </a:r>
            <a:r>
              <a:rPr lang="en-US" sz="1400" dirty="0">
                <a:latin typeface="Consolas" panose="020B0609020204030204" pitchFamily="49" charset="0"/>
              </a:rPr>
              <a:t>(Entity </a:t>
            </a:r>
            <a:r>
              <a:rPr lang="en-US" sz="1400" i="1" dirty="0">
                <a:latin typeface="Consolas" panose="020B0609020204030204" pitchFamily="49" charset="0"/>
              </a:rPr>
              <a:t>other</a:t>
            </a:r>
            <a:r>
              <a:rPr lang="en-US" sz="1400" dirty="0">
                <a:latin typeface="Consolas" panose="020B0609020204030204" pitchFamily="49" charset="0"/>
              </a:rPr>
              <a:t>, float </a:t>
            </a:r>
            <a:r>
              <a:rPr lang="en-US" sz="1400" i="1" dirty="0">
                <a:latin typeface="Consolas" panose="020B0609020204030204" pitchFamily="49" charset="0"/>
              </a:rPr>
              <a:t>speed</a:t>
            </a:r>
            <a:r>
              <a:rPr lang="en-US" sz="1400" dirty="0">
                <a:latin typeface="Consolas" panose="020B0609020204030204" pitchFamily="49" charset="0"/>
              </a:rPr>
              <a:t>);</a:t>
            </a:r>
            <a:endParaRPr lang="en-US" sz="1400" dirty="0"/>
          </a:p>
          <a:p>
            <a:pPr marL="355600" indent="0" defTabSz="360000">
              <a:lnSpc>
                <a:spcPct val="100000"/>
              </a:lnSpc>
              <a:spcBef>
                <a:spcPts val="0"/>
              </a:spcBef>
              <a:spcAft>
                <a:spcPts val="0"/>
              </a:spcAft>
              <a:buNone/>
            </a:pPr>
            <a:endParaRPr lang="en-US" sz="1400" dirty="0">
              <a:latin typeface="Consolas" panose="020B0609020204030204" pitchFamily="49" charset="0"/>
            </a:endParaRPr>
          </a:p>
          <a:p>
            <a:pPr marL="355600" indent="0" defTabSz="360000">
              <a:lnSpc>
                <a:spcPct val="100000"/>
              </a:lnSpc>
              <a:spcBef>
                <a:spcPts val="0"/>
              </a:spcBef>
              <a:spcAft>
                <a:spcPts val="0"/>
              </a:spcAft>
              <a:buNone/>
            </a:pPr>
            <a:r>
              <a:rPr lang="en-US" sz="1400" dirty="0">
                <a:solidFill>
                  <a:schemeClr val="accent4">
                    <a:lumMod val="40000"/>
                    <a:lumOff val="60000"/>
                  </a:schemeClr>
                </a:solidFill>
                <a:latin typeface="Consolas" panose="020B0609020204030204" pitchFamily="49" charset="0"/>
              </a:rPr>
              <a:t>// Stop navigation.</a:t>
            </a:r>
          </a:p>
          <a:p>
            <a:pPr marL="355600" indent="0" defTabSz="360000">
              <a:lnSpc>
                <a:spcPct val="100000"/>
              </a:lnSpc>
              <a:spcBef>
                <a:spcPts val="0"/>
              </a:spcBef>
              <a:spcAft>
                <a:spcPts val="0"/>
              </a:spcAft>
              <a:buNone/>
            </a:pPr>
            <a:r>
              <a:rPr lang="en-US" sz="1400" dirty="0" err="1">
                <a:latin typeface="Consolas" panose="020B0609020204030204" pitchFamily="49" charset="0"/>
              </a:rPr>
              <a:t>entity.getNavigator</a:t>
            </a:r>
            <a:r>
              <a:rPr lang="en-US" sz="1400" dirty="0">
                <a:latin typeface="Consolas" panose="020B0609020204030204" pitchFamily="49" charset="0"/>
              </a:rPr>
              <a:t>().</a:t>
            </a:r>
            <a:r>
              <a:rPr lang="en-US" sz="1400" dirty="0" err="1">
                <a:latin typeface="Consolas" panose="020B0609020204030204" pitchFamily="49" charset="0"/>
              </a:rPr>
              <a:t>clearPathEntity</a:t>
            </a:r>
            <a:r>
              <a:rPr lang="en-US" sz="1400" dirty="0">
                <a:latin typeface="Consolas" panose="020B0609020204030204" pitchFamily="49" charset="0"/>
              </a:rPr>
              <a:t>();</a:t>
            </a:r>
          </a:p>
        </p:txBody>
      </p:sp>
    </p:spTree>
    <p:extLst>
      <p:ext uri="{BB962C8B-B14F-4D97-AF65-F5344CB8AC3E}">
        <p14:creationId xmlns:p14="http://schemas.microsoft.com/office/powerpoint/2010/main" val="536942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617" y="13543"/>
            <a:ext cx="8548381" cy="964762"/>
          </a:xfrm>
        </p:spPr>
        <p:txBody>
          <a:bodyPr>
            <a:normAutofit/>
          </a:bodyPr>
          <a:lstStyle/>
          <a:p>
            <a:r>
              <a:rPr lang="en-US" dirty="0">
                <a:solidFill>
                  <a:srgbClr val="A5D028"/>
                </a:solidFill>
              </a:rPr>
              <a:t>2. Pick Up Loose Items</a:t>
            </a:r>
            <a:endParaRPr lang="en-US" sz="4000" kern="1200" cap="all" baseline="0" dirty="0">
              <a:solidFill>
                <a:srgbClr val="A5D028"/>
              </a:solidFill>
              <a:latin typeface="+mj-lt"/>
              <a:ea typeface="+mj-ea"/>
              <a:cs typeface="+mj-cs"/>
            </a:endParaRPr>
          </a:p>
        </p:txBody>
      </p:sp>
      <p:sp>
        <p:nvSpPr>
          <p:cNvPr id="3" name="Content Placeholder 2"/>
          <p:cNvSpPr>
            <a:spLocks noGrp="1"/>
          </p:cNvSpPr>
          <p:nvPr>
            <p:ph idx="1"/>
          </p:nvPr>
        </p:nvSpPr>
        <p:spPr>
          <a:xfrm>
            <a:off x="668511" y="1122218"/>
            <a:ext cx="8018289" cy="4982490"/>
          </a:xfrm>
        </p:spPr>
        <p:txBody>
          <a:bodyPr>
            <a:normAutofit/>
          </a:bodyPr>
          <a:lstStyle/>
          <a:p>
            <a:pPr marL="0" indent="0">
              <a:buNone/>
            </a:pPr>
            <a:r>
              <a:rPr lang="en-US" dirty="0"/>
              <a:t>We will need to keep track of everything that the robot has picked up. We'll also need to "pick up" an item from the world, which means that it's removed from the world.</a:t>
            </a:r>
          </a:p>
          <a:p>
            <a:pPr marL="0" indent="0">
              <a:lnSpc>
                <a:spcPct val="100000"/>
              </a:lnSpc>
              <a:spcBef>
                <a:spcPts val="2400"/>
              </a:spcBef>
              <a:buNone/>
            </a:pPr>
            <a:r>
              <a:rPr lang="en-US" dirty="0">
                <a:solidFill>
                  <a:schemeClr val="accent1">
                    <a:lumMod val="60000"/>
                    <a:lumOff val="40000"/>
                  </a:schemeClr>
                </a:solidFill>
              </a:rPr>
              <a:t>Removing an item from the world</a:t>
            </a:r>
          </a:p>
          <a:p>
            <a:pPr marL="355600" indent="0" defTabSz="360000">
              <a:lnSpc>
                <a:spcPct val="100000"/>
              </a:lnSpc>
              <a:spcBef>
                <a:spcPts val="0"/>
              </a:spcBef>
              <a:spcAft>
                <a:spcPts val="0"/>
              </a:spcAft>
              <a:buNone/>
            </a:pPr>
            <a:r>
              <a:rPr lang="en-US" sz="1400" dirty="0">
                <a:latin typeface="Consolas" panose="020B0609020204030204" pitchFamily="49" charset="0"/>
              </a:rPr>
              <a:t>void </a:t>
            </a:r>
            <a:r>
              <a:rPr lang="en-US" sz="1400" i="1" dirty="0" err="1">
                <a:latin typeface="Consolas" panose="020B0609020204030204" pitchFamily="49" charset="0"/>
              </a:rPr>
              <a:t>item</a:t>
            </a:r>
            <a:r>
              <a:rPr lang="en-US" sz="1400" dirty="0" err="1">
                <a:latin typeface="Consolas" panose="020B0609020204030204" pitchFamily="49" charset="0"/>
              </a:rPr>
              <a:t>.worldObj.removeEntity</a:t>
            </a:r>
            <a:r>
              <a:rPr lang="en-US" sz="1400" dirty="0">
                <a:latin typeface="Consolas" panose="020B0609020204030204" pitchFamily="49" charset="0"/>
              </a:rPr>
              <a:t> (</a:t>
            </a:r>
            <a:r>
              <a:rPr lang="en-US" sz="1400" dirty="0" err="1">
                <a:latin typeface="Consolas" panose="020B0609020204030204" pitchFamily="49" charset="0"/>
              </a:rPr>
              <a:t>EntityItem</a:t>
            </a:r>
            <a:r>
              <a:rPr lang="en-US" sz="1400" dirty="0">
                <a:latin typeface="Consolas" panose="020B0609020204030204" pitchFamily="49" charset="0"/>
              </a:rPr>
              <a:t> </a:t>
            </a:r>
            <a:r>
              <a:rPr lang="en-US" sz="1400" i="1" dirty="0">
                <a:latin typeface="Consolas" panose="020B0609020204030204" pitchFamily="49" charset="0"/>
              </a:rPr>
              <a:t>item</a:t>
            </a:r>
            <a:r>
              <a:rPr lang="en-US" sz="1400" dirty="0">
                <a:latin typeface="Consolas" panose="020B0609020204030204" pitchFamily="49" charset="0"/>
              </a:rPr>
              <a:t>);</a:t>
            </a:r>
          </a:p>
          <a:p>
            <a:pPr marL="0" indent="0">
              <a:lnSpc>
                <a:spcPct val="100000"/>
              </a:lnSpc>
              <a:spcBef>
                <a:spcPts val="2400"/>
              </a:spcBef>
              <a:buNone/>
            </a:pPr>
            <a:r>
              <a:rPr lang="en-US" dirty="0">
                <a:solidFill>
                  <a:schemeClr val="accent1">
                    <a:lumMod val="60000"/>
                    <a:lumOff val="40000"/>
                  </a:schemeClr>
                </a:solidFill>
              </a:rPr>
              <a:t>Items are contained in a </a:t>
            </a:r>
            <a:r>
              <a:rPr lang="en-US" i="1" dirty="0">
                <a:solidFill>
                  <a:schemeClr val="accent1">
                    <a:lumMod val="60000"/>
                    <a:lumOff val="40000"/>
                  </a:schemeClr>
                </a:solidFill>
              </a:rPr>
              <a:t>stack</a:t>
            </a:r>
            <a:r>
              <a:rPr lang="en-US" dirty="0">
                <a:solidFill>
                  <a:schemeClr val="accent1">
                    <a:lumMod val="60000"/>
                    <a:lumOff val="40000"/>
                  </a:schemeClr>
                </a:solidFill>
              </a:rPr>
              <a:t>, which holds a multiple of some item</a:t>
            </a:r>
          </a:p>
          <a:p>
            <a:pPr marL="355600" indent="0" defTabSz="360000">
              <a:lnSpc>
                <a:spcPct val="100000"/>
              </a:lnSpc>
              <a:spcBef>
                <a:spcPts val="0"/>
              </a:spcBef>
              <a:spcAft>
                <a:spcPts val="0"/>
              </a:spcAft>
              <a:buNone/>
            </a:pPr>
            <a:r>
              <a:rPr lang="en-US" sz="1400" dirty="0" err="1">
                <a:latin typeface="Consolas" panose="020B0609020204030204" pitchFamily="49" charset="0"/>
              </a:rPr>
              <a:t>ItemStack</a:t>
            </a:r>
            <a:r>
              <a:rPr lang="en-US" sz="1400" dirty="0">
                <a:latin typeface="Consolas" panose="020B0609020204030204" pitchFamily="49" charset="0"/>
              </a:rPr>
              <a:t> </a:t>
            </a:r>
            <a:r>
              <a:rPr lang="en-US" sz="1400" i="1" dirty="0" err="1">
                <a:latin typeface="Consolas" panose="020B0609020204030204" pitchFamily="49" charset="0"/>
              </a:rPr>
              <a:t>itemStack</a:t>
            </a:r>
            <a:r>
              <a:rPr lang="en-US" sz="1400" dirty="0">
                <a:latin typeface="Consolas" panose="020B0609020204030204" pitchFamily="49" charset="0"/>
              </a:rPr>
              <a:t> = </a:t>
            </a:r>
            <a:r>
              <a:rPr lang="en-US" sz="1400" dirty="0" err="1">
                <a:latin typeface="Consolas" panose="020B0609020204030204" pitchFamily="49" charset="0"/>
              </a:rPr>
              <a:t>entityItem.getEntityItem</a:t>
            </a:r>
            <a:r>
              <a:rPr lang="en-US" sz="1400" dirty="0">
                <a:latin typeface="Consolas" panose="020B0609020204030204" pitchFamily="49" charset="0"/>
              </a:rPr>
              <a:t>();</a:t>
            </a:r>
          </a:p>
          <a:p>
            <a:pPr marL="355600" indent="0" defTabSz="360000">
              <a:lnSpc>
                <a:spcPct val="100000"/>
              </a:lnSpc>
              <a:spcBef>
                <a:spcPts val="0"/>
              </a:spcBef>
              <a:spcAft>
                <a:spcPts val="0"/>
              </a:spcAft>
              <a:buNone/>
            </a:pPr>
            <a:r>
              <a:rPr lang="en-US" sz="1400" dirty="0" err="1">
                <a:latin typeface="Consolas" panose="020B0609020204030204" pitchFamily="49" charset="0"/>
              </a:rPr>
              <a:t>int</a:t>
            </a:r>
            <a:r>
              <a:rPr lang="en-US" sz="1400" dirty="0">
                <a:latin typeface="Consolas" panose="020B0609020204030204" pitchFamily="49" charset="0"/>
              </a:rPr>
              <a:t> </a:t>
            </a:r>
            <a:r>
              <a:rPr lang="en-US" sz="1400" i="1" dirty="0">
                <a:latin typeface="Consolas" panose="020B0609020204030204" pitchFamily="49" charset="0"/>
              </a:rPr>
              <a:t>count</a:t>
            </a:r>
            <a:r>
              <a:rPr lang="en-US" sz="1400" dirty="0">
                <a:latin typeface="Consolas" panose="020B0609020204030204" pitchFamily="49" charset="0"/>
              </a:rPr>
              <a:t> = </a:t>
            </a:r>
            <a:r>
              <a:rPr lang="en-US" sz="1400" dirty="0" err="1">
                <a:latin typeface="Consolas" panose="020B0609020204030204" pitchFamily="49" charset="0"/>
              </a:rPr>
              <a:t>itemStack.stackSize</a:t>
            </a:r>
            <a:r>
              <a:rPr lang="en-US" sz="1400" dirty="0">
                <a:latin typeface="Consolas" panose="020B0609020204030204" pitchFamily="49" charset="0"/>
              </a:rPr>
              <a:t>;</a:t>
            </a:r>
          </a:p>
          <a:p>
            <a:pPr marL="355600" indent="0" defTabSz="360000">
              <a:lnSpc>
                <a:spcPct val="100000"/>
              </a:lnSpc>
              <a:spcBef>
                <a:spcPts val="0"/>
              </a:spcBef>
              <a:spcAft>
                <a:spcPts val="0"/>
              </a:spcAft>
              <a:buNone/>
            </a:pPr>
            <a:r>
              <a:rPr lang="en-US" sz="1400" dirty="0">
                <a:latin typeface="Consolas" panose="020B0609020204030204" pitchFamily="49" charset="0"/>
              </a:rPr>
              <a:t>Item </a:t>
            </a:r>
            <a:r>
              <a:rPr lang="en-US" sz="1400" i="1" dirty="0">
                <a:latin typeface="Consolas" panose="020B0609020204030204" pitchFamily="49" charset="0"/>
              </a:rPr>
              <a:t>item</a:t>
            </a:r>
            <a:r>
              <a:rPr lang="en-US" sz="1400" dirty="0">
                <a:latin typeface="Consolas" panose="020B0609020204030204" pitchFamily="49" charset="0"/>
              </a:rPr>
              <a:t> = </a:t>
            </a:r>
            <a:r>
              <a:rPr lang="en-US" sz="1400" dirty="0" err="1">
                <a:latin typeface="Consolas" panose="020B0609020204030204" pitchFamily="49" charset="0"/>
              </a:rPr>
              <a:t>itemStack.getItem</a:t>
            </a:r>
            <a:r>
              <a:rPr lang="en-US" sz="1400" dirty="0">
                <a:latin typeface="Consolas" panose="020B0609020204030204" pitchFamily="49" charset="0"/>
              </a:rPr>
              <a:t>();</a:t>
            </a:r>
          </a:p>
          <a:p>
            <a:pPr marL="0" indent="0">
              <a:lnSpc>
                <a:spcPct val="100000"/>
              </a:lnSpc>
              <a:spcBef>
                <a:spcPts val="2400"/>
              </a:spcBef>
              <a:buNone/>
            </a:pPr>
            <a:r>
              <a:rPr lang="en-US" dirty="0">
                <a:solidFill>
                  <a:schemeClr val="accent1">
                    <a:lumMod val="60000"/>
                    <a:lumOff val="40000"/>
                  </a:schemeClr>
                </a:solidFill>
              </a:rPr>
              <a:t>Printing items names for debugging</a:t>
            </a:r>
          </a:p>
          <a:p>
            <a:pPr marL="355600" indent="0" defTabSz="360000">
              <a:lnSpc>
                <a:spcPct val="100000"/>
              </a:lnSpc>
              <a:spcBef>
                <a:spcPts val="0"/>
              </a:spcBef>
              <a:spcAft>
                <a:spcPts val="0"/>
              </a:spcAft>
              <a:buNone/>
            </a:pPr>
            <a:r>
              <a:rPr lang="en-US" sz="1400" dirty="0">
                <a:latin typeface="Consolas" panose="020B0609020204030204" pitchFamily="49" charset="0"/>
              </a:rPr>
              <a:t>String </a:t>
            </a:r>
            <a:r>
              <a:rPr lang="en-US" sz="1400" i="1" dirty="0" err="1">
                <a:latin typeface="Consolas" panose="020B0609020204030204" pitchFamily="49" charset="0"/>
              </a:rPr>
              <a:t>printableItemName</a:t>
            </a:r>
            <a:r>
              <a:rPr lang="en-US" sz="1400" dirty="0">
                <a:latin typeface="Consolas" panose="020B0609020204030204" pitchFamily="49" charset="0"/>
              </a:rPr>
              <a:t> = </a:t>
            </a:r>
            <a:r>
              <a:rPr lang="en-US" sz="1400" dirty="0" err="1">
                <a:latin typeface="Consolas" panose="020B0609020204030204" pitchFamily="49" charset="0"/>
              </a:rPr>
              <a:t>item.getUnlocalizedName</a:t>
            </a:r>
            <a:r>
              <a:rPr lang="en-US" sz="1400" dirty="0">
                <a:latin typeface="Consolas" panose="020B0609020204030204" pitchFamily="49" charset="0"/>
              </a:rPr>
              <a:t>();</a:t>
            </a:r>
          </a:p>
          <a:p>
            <a:pPr marL="0" indent="0">
              <a:lnSpc>
                <a:spcPct val="100000"/>
              </a:lnSpc>
              <a:spcBef>
                <a:spcPts val="2400"/>
              </a:spcBef>
              <a:buNone/>
            </a:pPr>
            <a:r>
              <a:rPr lang="en-US" dirty="0">
                <a:solidFill>
                  <a:schemeClr val="accent1">
                    <a:lumMod val="60000"/>
                    <a:lumOff val="40000"/>
                  </a:schemeClr>
                </a:solidFill>
              </a:rPr>
              <a:t>Managing the inventory of collected items — how?</a:t>
            </a:r>
          </a:p>
        </p:txBody>
      </p:sp>
    </p:spTree>
    <p:extLst>
      <p:ext uri="{BB962C8B-B14F-4D97-AF65-F5344CB8AC3E}">
        <p14:creationId xmlns:p14="http://schemas.microsoft.com/office/powerpoint/2010/main" val="2323182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617" y="13543"/>
            <a:ext cx="8548381" cy="964762"/>
          </a:xfrm>
        </p:spPr>
        <p:txBody>
          <a:bodyPr>
            <a:normAutofit/>
          </a:bodyPr>
          <a:lstStyle/>
          <a:p>
            <a:r>
              <a:rPr lang="en-US" dirty="0" err="1">
                <a:solidFill>
                  <a:srgbClr val="A5D028"/>
                </a:solidFill>
              </a:rPr>
              <a:t>HashMaps</a:t>
            </a:r>
            <a:endParaRPr lang="en-US" sz="4000" kern="1200" cap="all" baseline="0" dirty="0">
              <a:solidFill>
                <a:srgbClr val="A5D028"/>
              </a:solidFill>
              <a:latin typeface="+mj-lt"/>
              <a:ea typeface="+mj-ea"/>
              <a:cs typeface="+mj-cs"/>
            </a:endParaRPr>
          </a:p>
        </p:txBody>
      </p:sp>
      <p:sp>
        <p:nvSpPr>
          <p:cNvPr id="3" name="Content Placeholder 2"/>
          <p:cNvSpPr>
            <a:spLocks noGrp="1"/>
          </p:cNvSpPr>
          <p:nvPr>
            <p:ph idx="1"/>
          </p:nvPr>
        </p:nvSpPr>
        <p:spPr>
          <a:xfrm>
            <a:off x="668511" y="1122218"/>
            <a:ext cx="7805413" cy="5486400"/>
          </a:xfrm>
        </p:spPr>
        <p:txBody>
          <a:bodyPr>
            <a:normAutofit/>
          </a:bodyPr>
          <a:lstStyle/>
          <a:p>
            <a:pPr marL="0" indent="0">
              <a:lnSpc>
                <a:spcPct val="110000"/>
              </a:lnSpc>
              <a:spcBef>
                <a:spcPts val="2400"/>
              </a:spcBef>
              <a:buNone/>
            </a:pPr>
            <a:r>
              <a:rPr lang="en-US" dirty="0">
                <a:solidFill>
                  <a:schemeClr val="accent1">
                    <a:lumMod val="60000"/>
                    <a:lumOff val="40000"/>
                  </a:schemeClr>
                </a:solidFill>
              </a:rPr>
              <a:t>You know how arrays work. An array contains a set of values, which you reference with an integer:</a:t>
            </a:r>
          </a:p>
          <a:p>
            <a:pPr marL="355600" indent="0" defTabSz="360000">
              <a:lnSpc>
                <a:spcPct val="100000"/>
              </a:lnSpc>
              <a:spcBef>
                <a:spcPts val="0"/>
              </a:spcBef>
              <a:spcAft>
                <a:spcPts val="0"/>
              </a:spcAft>
              <a:buNone/>
            </a:pPr>
            <a:endParaRPr lang="en-US" sz="1400" dirty="0">
              <a:latin typeface="Consolas" panose="020B0609020204030204" pitchFamily="49" charset="0"/>
            </a:endParaRPr>
          </a:p>
          <a:p>
            <a:pPr marL="355600" indent="0" defTabSz="360000">
              <a:lnSpc>
                <a:spcPct val="100000"/>
              </a:lnSpc>
              <a:spcBef>
                <a:spcPts val="0"/>
              </a:spcBef>
              <a:spcAft>
                <a:spcPts val="0"/>
              </a:spcAft>
              <a:buNone/>
            </a:pPr>
            <a:r>
              <a:rPr lang="en-US" sz="1400" dirty="0" err="1">
                <a:latin typeface="Consolas" panose="020B0609020204030204" pitchFamily="49" charset="0"/>
              </a:rPr>
              <a:t>int</a:t>
            </a:r>
            <a:r>
              <a:rPr lang="en-US" sz="1400" dirty="0">
                <a:latin typeface="Consolas" panose="020B0609020204030204" pitchFamily="49" charset="0"/>
              </a:rPr>
              <a:t>[] </a:t>
            </a:r>
            <a:r>
              <a:rPr lang="en-US" sz="1400" dirty="0" err="1">
                <a:latin typeface="Consolas" panose="020B0609020204030204" pitchFamily="49" charset="0"/>
              </a:rPr>
              <a:t>someArray</a:t>
            </a:r>
            <a:r>
              <a:rPr lang="en-US" sz="1400" dirty="0">
                <a:latin typeface="Consolas" panose="020B0609020204030204" pitchFamily="49" charset="0"/>
              </a:rPr>
              <a:t>;</a:t>
            </a:r>
          </a:p>
          <a:p>
            <a:pPr marL="355600" indent="0" defTabSz="360000">
              <a:lnSpc>
                <a:spcPct val="100000"/>
              </a:lnSpc>
              <a:spcBef>
                <a:spcPts val="0"/>
              </a:spcBef>
              <a:spcAft>
                <a:spcPts val="0"/>
              </a:spcAft>
              <a:buNone/>
            </a:pPr>
            <a:r>
              <a:rPr lang="en-US" sz="1400" dirty="0" err="1">
                <a:latin typeface="Consolas" panose="020B0609020204030204" pitchFamily="49" charset="0"/>
              </a:rPr>
              <a:t>someArray</a:t>
            </a:r>
            <a:r>
              <a:rPr lang="en-US" sz="1400" dirty="0">
                <a:latin typeface="Consolas" panose="020B0609020204030204" pitchFamily="49" charset="0"/>
              </a:rPr>
              <a:t>[0] = 37;</a:t>
            </a:r>
          </a:p>
          <a:p>
            <a:pPr marL="355600" indent="0" defTabSz="360000">
              <a:lnSpc>
                <a:spcPct val="100000"/>
              </a:lnSpc>
              <a:spcBef>
                <a:spcPts val="0"/>
              </a:spcBef>
              <a:spcAft>
                <a:spcPts val="0"/>
              </a:spcAft>
              <a:buNone/>
            </a:pPr>
            <a:r>
              <a:rPr lang="en-US" sz="1400" dirty="0" err="1">
                <a:latin typeface="Consolas" panose="020B0609020204030204" pitchFamily="49" charset="0"/>
              </a:rPr>
              <a:t>someArray</a:t>
            </a:r>
            <a:r>
              <a:rPr lang="en-US" sz="1400" dirty="0">
                <a:latin typeface="Consolas" panose="020B0609020204030204" pitchFamily="49" charset="0"/>
              </a:rPr>
              <a:t>[1] = 13;</a:t>
            </a:r>
          </a:p>
          <a:p>
            <a:pPr marL="355600" indent="0" defTabSz="360000">
              <a:lnSpc>
                <a:spcPct val="100000"/>
              </a:lnSpc>
              <a:spcBef>
                <a:spcPts val="0"/>
              </a:spcBef>
              <a:spcAft>
                <a:spcPts val="0"/>
              </a:spcAft>
              <a:buNone/>
            </a:pPr>
            <a:r>
              <a:rPr lang="en-US" sz="1400" dirty="0" err="1">
                <a:latin typeface="Consolas" panose="020B0609020204030204" pitchFamily="49" charset="0"/>
              </a:rPr>
              <a:t>someArray</a:t>
            </a:r>
            <a:r>
              <a:rPr lang="en-US" sz="1400" dirty="0">
                <a:latin typeface="Consolas" panose="020B0609020204030204" pitchFamily="49" charset="0"/>
              </a:rPr>
              <a:t>[2] = 11;</a:t>
            </a:r>
          </a:p>
          <a:p>
            <a:pPr marL="355600" indent="0" defTabSz="360000">
              <a:lnSpc>
                <a:spcPct val="100000"/>
              </a:lnSpc>
              <a:spcBef>
                <a:spcPts val="0"/>
              </a:spcBef>
              <a:spcAft>
                <a:spcPts val="0"/>
              </a:spcAft>
              <a:buNone/>
            </a:pPr>
            <a:r>
              <a:rPr lang="en-US" sz="1400" dirty="0" err="1">
                <a:latin typeface="Consolas" panose="020B0609020204030204" pitchFamily="49" charset="0"/>
              </a:rPr>
              <a:t>int</a:t>
            </a:r>
            <a:r>
              <a:rPr lang="en-US" sz="1400" dirty="0">
                <a:latin typeface="Consolas" panose="020B0609020204030204" pitchFamily="49" charset="0"/>
              </a:rPr>
              <a:t> foo = </a:t>
            </a:r>
            <a:r>
              <a:rPr lang="en-US" sz="1400" dirty="0" err="1">
                <a:latin typeface="Consolas" panose="020B0609020204030204" pitchFamily="49" charset="0"/>
              </a:rPr>
              <a:t>someArray</a:t>
            </a:r>
            <a:r>
              <a:rPr lang="en-US" sz="1400" dirty="0">
                <a:latin typeface="Consolas" panose="020B0609020204030204" pitchFamily="49" charset="0"/>
              </a:rPr>
              <a:t>[1];    </a:t>
            </a:r>
            <a:r>
              <a:rPr lang="en-US" sz="1400" dirty="0">
                <a:solidFill>
                  <a:schemeClr val="accent4">
                    <a:lumMod val="40000"/>
                    <a:lumOff val="60000"/>
                  </a:schemeClr>
                </a:solidFill>
                <a:latin typeface="Consolas" panose="020B0609020204030204" pitchFamily="49" charset="0"/>
              </a:rPr>
              <a:t>// foo ← 13</a:t>
            </a:r>
          </a:p>
          <a:p>
            <a:pPr marL="0" indent="0">
              <a:lnSpc>
                <a:spcPct val="100000"/>
              </a:lnSpc>
              <a:spcBef>
                <a:spcPts val="2400"/>
              </a:spcBef>
              <a:buNone/>
            </a:pPr>
            <a:r>
              <a:rPr lang="en-US" dirty="0">
                <a:solidFill>
                  <a:schemeClr val="accent1">
                    <a:lumMod val="60000"/>
                    <a:lumOff val="40000"/>
                  </a:schemeClr>
                </a:solidFill>
              </a:rPr>
              <a:t>What if you could index an array with any value?</a:t>
            </a:r>
          </a:p>
          <a:p>
            <a:pPr marL="355600" indent="0" defTabSz="360000">
              <a:lnSpc>
                <a:spcPct val="100000"/>
              </a:lnSpc>
              <a:spcBef>
                <a:spcPts val="0"/>
              </a:spcBef>
              <a:spcAft>
                <a:spcPts val="0"/>
              </a:spcAft>
              <a:buNone/>
            </a:pPr>
            <a:endParaRPr lang="en-US" sz="1400" dirty="0">
              <a:latin typeface="Consolas" panose="020B0609020204030204" pitchFamily="49" charset="0"/>
            </a:endParaRPr>
          </a:p>
          <a:p>
            <a:pPr marL="355600" indent="0" defTabSz="360000">
              <a:lnSpc>
                <a:spcPct val="100000"/>
              </a:lnSpc>
              <a:spcBef>
                <a:spcPts val="0"/>
              </a:spcBef>
              <a:spcAft>
                <a:spcPts val="0"/>
              </a:spcAft>
              <a:buNone/>
            </a:pPr>
            <a:r>
              <a:rPr lang="en-US" sz="1400" dirty="0" err="1">
                <a:latin typeface="Consolas" panose="020B0609020204030204" pitchFamily="49" charset="0"/>
              </a:rPr>
              <a:t>HashMap</a:t>
            </a:r>
            <a:r>
              <a:rPr lang="en-US" sz="1400" dirty="0">
                <a:latin typeface="Consolas" panose="020B0609020204030204" pitchFamily="49" charset="0"/>
              </a:rPr>
              <a:t>&lt;</a:t>
            </a:r>
            <a:r>
              <a:rPr lang="en-US" sz="1400" dirty="0" err="1">
                <a:latin typeface="Consolas" panose="020B0609020204030204" pitchFamily="49" charset="0"/>
              </a:rPr>
              <a:t>String,Integer</a:t>
            </a:r>
            <a:r>
              <a:rPr lang="en-US" sz="1400" dirty="0">
                <a:latin typeface="Consolas" panose="020B0609020204030204" pitchFamily="49" charset="0"/>
              </a:rPr>
              <a:t>&gt; hash = new </a:t>
            </a:r>
            <a:r>
              <a:rPr lang="en-US" sz="1400" dirty="0" err="1">
                <a:latin typeface="Consolas" panose="020B0609020204030204" pitchFamily="49" charset="0"/>
              </a:rPr>
              <a:t>HashMap</a:t>
            </a:r>
            <a:r>
              <a:rPr lang="en-US" sz="1400" dirty="0">
                <a:latin typeface="Consolas" panose="020B0609020204030204" pitchFamily="49" charset="0"/>
              </a:rPr>
              <a:t>&lt;</a:t>
            </a:r>
            <a:r>
              <a:rPr lang="en-US" sz="1400" dirty="0" err="1">
                <a:latin typeface="Consolas" panose="020B0609020204030204" pitchFamily="49" charset="0"/>
              </a:rPr>
              <a:t>String,Integer</a:t>
            </a:r>
            <a:r>
              <a:rPr lang="en-US" sz="1400" dirty="0">
                <a:latin typeface="Consolas" panose="020B0609020204030204" pitchFamily="49" charset="0"/>
              </a:rPr>
              <a:t>&gt;();</a:t>
            </a:r>
          </a:p>
          <a:p>
            <a:pPr marL="355600" indent="0" defTabSz="360000">
              <a:lnSpc>
                <a:spcPct val="100000"/>
              </a:lnSpc>
              <a:spcBef>
                <a:spcPts val="0"/>
              </a:spcBef>
              <a:spcAft>
                <a:spcPts val="0"/>
              </a:spcAft>
              <a:buNone/>
            </a:pPr>
            <a:r>
              <a:rPr lang="en-US" sz="1400" dirty="0" err="1">
                <a:latin typeface="Consolas" panose="020B0609020204030204" pitchFamily="49" charset="0"/>
              </a:rPr>
              <a:t>hash.put</a:t>
            </a:r>
            <a:r>
              <a:rPr lang="en-US" sz="1400" dirty="0">
                <a:latin typeface="Consolas" panose="020B0609020204030204" pitchFamily="49" charset="0"/>
              </a:rPr>
              <a:t> ("Ariel", 37);           </a:t>
            </a:r>
            <a:r>
              <a:rPr lang="en-US" sz="1400" dirty="0">
                <a:solidFill>
                  <a:schemeClr val="accent4">
                    <a:lumMod val="40000"/>
                    <a:lumOff val="60000"/>
                  </a:schemeClr>
                </a:solidFill>
                <a:latin typeface="Consolas" panose="020B0609020204030204" pitchFamily="49" charset="0"/>
              </a:rPr>
              <a:t>// hash["Ariel"] ← 37</a:t>
            </a:r>
          </a:p>
          <a:p>
            <a:pPr marL="355600" indent="0" defTabSz="360000">
              <a:lnSpc>
                <a:spcPct val="100000"/>
              </a:lnSpc>
              <a:spcBef>
                <a:spcPts val="0"/>
              </a:spcBef>
              <a:spcAft>
                <a:spcPts val="0"/>
              </a:spcAft>
              <a:buNone/>
            </a:pPr>
            <a:r>
              <a:rPr lang="en-US" sz="1400" dirty="0" err="1">
                <a:latin typeface="Consolas" panose="020B0609020204030204" pitchFamily="49" charset="0"/>
              </a:rPr>
              <a:t>hash.put</a:t>
            </a:r>
            <a:r>
              <a:rPr lang="en-US" sz="1400" dirty="0">
                <a:latin typeface="Consolas" panose="020B0609020204030204" pitchFamily="49" charset="0"/>
              </a:rPr>
              <a:t> ("Bubbles", 13);         </a:t>
            </a:r>
            <a:r>
              <a:rPr lang="en-US" sz="1400" dirty="0">
                <a:solidFill>
                  <a:schemeClr val="accent4">
                    <a:lumMod val="40000"/>
                    <a:lumOff val="60000"/>
                  </a:schemeClr>
                </a:solidFill>
                <a:latin typeface="Consolas" panose="020B0609020204030204" pitchFamily="49" charset="0"/>
              </a:rPr>
              <a:t>// hash["Bubbles"] ← 13</a:t>
            </a:r>
          </a:p>
          <a:p>
            <a:pPr marL="355600" indent="0" defTabSz="360000">
              <a:lnSpc>
                <a:spcPct val="100000"/>
              </a:lnSpc>
              <a:spcBef>
                <a:spcPts val="0"/>
              </a:spcBef>
              <a:spcAft>
                <a:spcPts val="0"/>
              </a:spcAft>
              <a:buNone/>
            </a:pPr>
            <a:r>
              <a:rPr lang="en-US" sz="1400" dirty="0" err="1">
                <a:latin typeface="Consolas" panose="020B0609020204030204" pitchFamily="49" charset="0"/>
              </a:rPr>
              <a:t>hash.put</a:t>
            </a:r>
            <a:r>
              <a:rPr lang="en-US" sz="1400" dirty="0">
                <a:latin typeface="Consolas" panose="020B0609020204030204" pitchFamily="49" charset="0"/>
              </a:rPr>
              <a:t> ("Calisto", 11);         </a:t>
            </a:r>
            <a:r>
              <a:rPr lang="en-US" sz="1400" dirty="0">
                <a:solidFill>
                  <a:schemeClr val="accent4">
                    <a:lumMod val="40000"/>
                    <a:lumOff val="60000"/>
                  </a:schemeClr>
                </a:solidFill>
                <a:latin typeface="Consolas" panose="020B0609020204030204" pitchFamily="49" charset="0"/>
              </a:rPr>
              <a:t>// hash["Calisto"] ← 11</a:t>
            </a:r>
          </a:p>
          <a:p>
            <a:pPr marL="355600" indent="0" defTabSz="360000">
              <a:lnSpc>
                <a:spcPct val="100000"/>
              </a:lnSpc>
              <a:spcBef>
                <a:spcPts val="0"/>
              </a:spcBef>
              <a:spcAft>
                <a:spcPts val="0"/>
              </a:spcAft>
              <a:buNone/>
            </a:pPr>
            <a:r>
              <a:rPr lang="en-US" sz="1400" dirty="0" err="1">
                <a:latin typeface="Consolas" panose="020B0609020204030204" pitchFamily="49" charset="0"/>
              </a:rPr>
              <a:t>int</a:t>
            </a:r>
            <a:r>
              <a:rPr lang="en-US" sz="1400" dirty="0">
                <a:latin typeface="Consolas" panose="020B0609020204030204" pitchFamily="49" charset="0"/>
              </a:rPr>
              <a:t> foo = </a:t>
            </a:r>
            <a:r>
              <a:rPr lang="en-US" sz="1400" dirty="0" err="1">
                <a:latin typeface="Consolas" panose="020B0609020204030204" pitchFamily="49" charset="0"/>
              </a:rPr>
              <a:t>hash.get</a:t>
            </a:r>
            <a:r>
              <a:rPr lang="en-US" sz="1400" dirty="0">
                <a:latin typeface="Consolas" panose="020B0609020204030204" pitchFamily="49" charset="0"/>
              </a:rPr>
              <a:t> ("Bubbles");   </a:t>
            </a:r>
            <a:r>
              <a:rPr lang="en-US" sz="1400" dirty="0">
                <a:solidFill>
                  <a:schemeClr val="accent4">
                    <a:lumMod val="40000"/>
                    <a:lumOff val="60000"/>
                  </a:schemeClr>
                </a:solidFill>
                <a:latin typeface="Consolas" panose="020B0609020204030204" pitchFamily="49" charset="0"/>
              </a:rPr>
              <a:t>// foo ← hash["Bubbles"]</a:t>
            </a:r>
          </a:p>
          <a:p>
            <a:pPr marL="355600" indent="0" defTabSz="360000">
              <a:lnSpc>
                <a:spcPct val="100000"/>
              </a:lnSpc>
              <a:spcBef>
                <a:spcPts val="0"/>
              </a:spcBef>
              <a:spcAft>
                <a:spcPts val="0"/>
              </a:spcAft>
              <a:buNone/>
            </a:pPr>
            <a:r>
              <a:rPr lang="en-US" sz="1400" dirty="0" err="1">
                <a:latin typeface="Consolas" panose="020B0609020204030204" pitchFamily="49" charset="0"/>
              </a:rPr>
              <a:t>hash.remove</a:t>
            </a:r>
            <a:r>
              <a:rPr lang="en-US" sz="1400" dirty="0">
                <a:latin typeface="Consolas" panose="020B0609020204030204" pitchFamily="49" charset="0"/>
              </a:rPr>
              <a:t> ("Ariel");            </a:t>
            </a:r>
            <a:r>
              <a:rPr lang="en-US" sz="1400" dirty="0">
                <a:solidFill>
                  <a:schemeClr val="accent4">
                    <a:lumMod val="40000"/>
                    <a:lumOff val="60000"/>
                  </a:schemeClr>
                </a:solidFill>
                <a:latin typeface="Consolas" panose="020B0609020204030204" pitchFamily="49" charset="0"/>
              </a:rPr>
              <a:t>// Delete hash["Ariel"]</a:t>
            </a:r>
          </a:p>
          <a:p>
            <a:pPr marL="355600" indent="0" defTabSz="360000">
              <a:lnSpc>
                <a:spcPct val="100000"/>
              </a:lnSpc>
              <a:spcBef>
                <a:spcPts val="0"/>
              </a:spcBef>
              <a:spcAft>
                <a:spcPts val="0"/>
              </a:spcAft>
              <a:buNone/>
            </a:pPr>
            <a:endParaRPr lang="en-US" dirty="0"/>
          </a:p>
          <a:p>
            <a:pPr marL="0" indent="0">
              <a:lnSpc>
                <a:spcPct val="100000"/>
              </a:lnSpc>
              <a:spcBef>
                <a:spcPts val="2400"/>
              </a:spcBef>
              <a:buNone/>
            </a:pPr>
            <a:r>
              <a:rPr lang="en-US" dirty="0">
                <a:solidFill>
                  <a:schemeClr val="accent1">
                    <a:lumMod val="60000"/>
                    <a:lumOff val="40000"/>
                  </a:schemeClr>
                </a:solidFill>
              </a:rPr>
              <a:t>That's a hash map.</a:t>
            </a:r>
          </a:p>
        </p:txBody>
      </p:sp>
    </p:spTree>
    <p:extLst>
      <p:ext uri="{BB962C8B-B14F-4D97-AF65-F5344CB8AC3E}">
        <p14:creationId xmlns:p14="http://schemas.microsoft.com/office/powerpoint/2010/main" val="968888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617" y="13543"/>
            <a:ext cx="8548381" cy="964762"/>
          </a:xfrm>
        </p:spPr>
        <p:txBody>
          <a:bodyPr>
            <a:normAutofit/>
          </a:bodyPr>
          <a:lstStyle/>
          <a:p>
            <a:r>
              <a:rPr lang="en-US" dirty="0" err="1">
                <a:solidFill>
                  <a:srgbClr val="A5D028"/>
                </a:solidFill>
              </a:rPr>
              <a:t>HashMaps</a:t>
            </a:r>
            <a:endParaRPr lang="en-US" sz="4000" kern="1200" cap="all" baseline="0" dirty="0">
              <a:solidFill>
                <a:srgbClr val="A5D028"/>
              </a:solidFill>
              <a:latin typeface="+mj-lt"/>
              <a:ea typeface="+mj-ea"/>
              <a:cs typeface="+mj-cs"/>
            </a:endParaRPr>
          </a:p>
        </p:txBody>
      </p:sp>
      <p:sp>
        <p:nvSpPr>
          <p:cNvPr id="3" name="Content Placeholder 2"/>
          <p:cNvSpPr>
            <a:spLocks noGrp="1"/>
          </p:cNvSpPr>
          <p:nvPr>
            <p:ph idx="1"/>
          </p:nvPr>
        </p:nvSpPr>
        <p:spPr>
          <a:xfrm>
            <a:off x="668511" y="1122218"/>
            <a:ext cx="7805413" cy="5735782"/>
          </a:xfrm>
        </p:spPr>
        <p:txBody>
          <a:bodyPr>
            <a:normAutofit/>
          </a:bodyPr>
          <a:lstStyle/>
          <a:p>
            <a:pPr marL="355600" indent="0" defTabSz="360000">
              <a:lnSpc>
                <a:spcPct val="100000"/>
              </a:lnSpc>
              <a:spcBef>
                <a:spcPts val="0"/>
              </a:spcBef>
              <a:spcAft>
                <a:spcPts val="0"/>
              </a:spcAft>
              <a:buNone/>
            </a:pPr>
            <a:r>
              <a:rPr lang="en-US" sz="1400" dirty="0" err="1">
                <a:latin typeface="Consolas" panose="020B0609020204030204" pitchFamily="49" charset="0"/>
              </a:rPr>
              <a:t>HashMap</a:t>
            </a:r>
            <a:r>
              <a:rPr lang="en-US" sz="1400" dirty="0">
                <a:latin typeface="Consolas" panose="020B0609020204030204" pitchFamily="49" charset="0"/>
              </a:rPr>
              <a:t>&lt;</a:t>
            </a:r>
            <a:r>
              <a:rPr lang="en-US" sz="1400" dirty="0" err="1">
                <a:latin typeface="Consolas" panose="020B0609020204030204" pitchFamily="49" charset="0"/>
              </a:rPr>
              <a:t>String,Integer</a:t>
            </a:r>
            <a:r>
              <a:rPr lang="en-US" sz="1400" dirty="0">
                <a:latin typeface="Consolas" panose="020B0609020204030204" pitchFamily="49" charset="0"/>
              </a:rPr>
              <a:t>&gt; hash = new </a:t>
            </a:r>
            <a:r>
              <a:rPr lang="en-US" sz="1400" dirty="0" err="1">
                <a:latin typeface="Consolas" panose="020B0609020204030204" pitchFamily="49" charset="0"/>
              </a:rPr>
              <a:t>HashMap</a:t>
            </a:r>
            <a:r>
              <a:rPr lang="en-US" sz="1400" dirty="0">
                <a:latin typeface="Consolas" panose="020B0609020204030204" pitchFamily="49" charset="0"/>
              </a:rPr>
              <a:t>&lt;</a:t>
            </a:r>
            <a:r>
              <a:rPr lang="en-US" sz="1400" dirty="0" err="1">
                <a:latin typeface="Consolas" panose="020B0609020204030204" pitchFamily="49" charset="0"/>
              </a:rPr>
              <a:t>String,Integer</a:t>
            </a:r>
            <a:r>
              <a:rPr lang="en-US" sz="1400" dirty="0">
                <a:latin typeface="Consolas" panose="020B0609020204030204" pitchFamily="49" charset="0"/>
              </a:rPr>
              <a:t>&gt;();</a:t>
            </a:r>
          </a:p>
          <a:p>
            <a:pPr marL="355600" indent="0" defTabSz="360000">
              <a:lnSpc>
                <a:spcPct val="100000"/>
              </a:lnSpc>
              <a:spcBef>
                <a:spcPts val="0"/>
              </a:spcBef>
              <a:spcAft>
                <a:spcPts val="0"/>
              </a:spcAft>
              <a:buNone/>
            </a:pPr>
            <a:r>
              <a:rPr lang="en-US" sz="1400" dirty="0" err="1">
                <a:latin typeface="Consolas" panose="020B0609020204030204" pitchFamily="49" charset="0"/>
              </a:rPr>
              <a:t>hash.put</a:t>
            </a:r>
            <a:r>
              <a:rPr lang="en-US" sz="1400" dirty="0">
                <a:latin typeface="Consolas" panose="020B0609020204030204" pitchFamily="49" charset="0"/>
              </a:rPr>
              <a:t> ("Ariel", 37);           </a:t>
            </a:r>
            <a:r>
              <a:rPr lang="en-US" sz="1400" dirty="0">
                <a:solidFill>
                  <a:schemeClr val="accent4">
                    <a:lumMod val="40000"/>
                    <a:lumOff val="60000"/>
                  </a:schemeClr>
                </a:solidFill>
                <a:latin typeface="Consolas" panose="020B0609020204030204" pitchFamily="49" charset="0"/>
              </a:rPr>
              <a:t>// hash["Ariel"] ← 37</a:t>
            </a:r>
          </a:p>
          <a:p>
            <a:pPr marL="355600" indent="0" defTabSz="360000">
              <a:lnSpc>
                <a:spcPct val="100000"/>
              </a:lnSpc>
              <a:spcBef>
                <a:spcPts val="0"/>
              </a:spcBef>
              <a:spcAft>
                <a:spcPts val="0"/>
              </a:spcAft>
              <a:buNone/>
            </a:pPr>
            <a:r>
              <a:rPr lang="en-US" sz="1400" dirty="0" err="1">
                <a:latin typeface="Consolas" panose="020B0609020204030204" pitchFamily="49" charset="0"/>
              </a:rPr>
              <a:t>hash.put</a:t>
            </a:r>
            <a:r>
              <a:rPr lang="en-US" sz="1400" dirty="0">
                <a:latin typeface="Consolas" panose="020B0609020204030204" pitchFamily="49" charset="0"/>
              </a:rPr>
              <a:t> ("Bubbles", 13);         </a:t>
            </a:r>
            <a:r>
              <a:rPr lang="en-US" sz="1400" dirty="0">
                <a:solidFill>
                  <a:schemeClr val="accent4">
                    <a:lumMod val="40000"/>
                    <a:lumOff val="60000"/>
                  </a:schemeClr>
                </a:solidFill>
                <a:latin typeface="Consolas" panose="020B0609020204030204" pitchFamily="49" charset="0"/>
              </a:rPr>
              <a:t>// hash["Bubbles"] ← 13</a:t>
            </a:r>
          </a:p>
          <a:p>
            <a:pPr marL="355600" indent="0" defTabSz="360000">
              <a:lnSpc>
                <a:spcPct val="100000"/>
              </a:lnSpc>
              <a:spcBef>
                <a:spcPts val="0"/>
              </a:spcBef>
              <a:spcAft>
                <a:spcPts val="0"/>
              </a:spcAft>
              <a:buNone/>
            </a:pPr>
            <a:r>
              <a:rPr lang="en-US" sz="1400" dirty="0" err="1">
                <a:latin typeface="Consolas" panose="020B0609020204030204" pitchFamily="49" charset="0"/>
              </a:rPr>
              <a:t>hash.put</a:t>
            </a:r>
            <a:r>
              <a:rPr lang="en-US" sz="1400" dirty="0">
                <a:latin typeface="Consolas" panose="020B0609020204030204" pitchFamily="49" charset="0"/>
              </a:rPr>
              <a:t> ("Calisto", 11);         </a:t>
            </a:r>
            <a:r>
              <a:rPr lang="en-US" sz="1400" dirty="0">
                <a:solidFill>
                  <a:schemeClr val="accent4">
                    <a:lumMod val="40000"/>
                    <a:lumOff val="60000"/>
                  </a:schemeClr>
                </a:solidFill>
                <a:latin typeface="Consolas" panose="020B0609020204030204" pitchFamily="49" charset="0"/>
              </a:rPr>
              <a:t>// hash["Calisto"] ← 11</a:t>
            </a:r>
          </a:p>
          <a:p>
            <a:pPr marL="355600" indent="0" defTabSz="360000">
              <a:lnSpc>
                <a:spcPct val="100000"/>
              </a:lnSpc>
              <a:spcBef>
                <a:spcPts val="0"/>
              </a:spcBef>
              <a:spcAft>
                <a:spcPts val="0"/>
              </a:spcAft>
              <a:buNone/>
            </a:pPr>
            <a:r>
              <a:rPr lang="en-US" sz="1400" dirty="0" err="1">
                <a:latin typeface="Consolas" panose="020B0609020204030204" pitchFamily="49" charset="0"/>
              </a:rPr>
              <a:t>int</a:t>
            </a:r>
            <a:r>
              <a:rPr lang="en-US" sz="1400" dirty="0">
                <a:latin typeface="Consolas" panose="020B0609020204030204" pitchFamily="49" charset="0"/>
              </a:rPr>
              <a:t> foo = </a:t>
            </a:r>
            <a:r>
              <a:rPr lang="en-US" sz="1400" dirty="0" err="1">
                <a:latin typeface="Consolas" panose="020B0609020204030204" pitchFamily="49" charset="0"/>
              </a:rPr>
              <a:t>hash.get</a:t>
            </a:r>
            <a:r>
              <a:rPr lang="en-US" sz="1400" dirty="0">
                <a:latin typeface="Consolas" panose="020B0609020204030204" pitchFamily="49" charset="0"/>
              </a:rPr>
              <a:t> ("Bubbles");   </a:t>
            </a:r>
            <a:r>
              <a:rPr lang="en-US" sz="1400" dirty="0">
                <a:solidFill>
                  <a:schemeClr val="accent4">
                    <a:lumMod val="40000"/>
                    <a:lumOff val="60000"/>
                  </a:schemeClr>
                </a:solidFill>
                <a:latin typeface="Consolas" panose="020B0609020204030204" pitchFamily="49" charset="0"/>
              </a:rPr>
              <a:t>// foo ← hash["Bubbles"]</a:t>
            </a:r>
          </a:p>
          <a:p>
            <a:pPr marL="355600" indent="0" defTabSz="360000">
              <a:lnSpc>
                <a:spcPct val="100000"/>
              </a:lnSpc>
              <a:spcBef>
                <a:spcPts val="0"/>
              </a:spcBef>
              <a:spcAft>
                <a:spcPts val="0"/>
              </a:spcAft>
              <a:buNone/>
            </a:pPr>
            <a:r>
              <a:rPr lang="en-US" sz="1400" dirty="0" err="1">
                <a:latin typeface="Consolas" panose="020B0609020204030204" pitchFamily="49" charset="0"/>
              </a:rPr>
              <a:t>hash.remove</a:t>
            </a:r>
            <a:r>
              <a:rPr lang="en-US" sz="1400" dirty="0">
                <a:latin typeface="Consolas" panose="020B0609020204030204" pitchFamily="49" charset="0"/>
              </a:rPr>
              <a:t> ("Ariel");            </a:t>
            </a:r>
            <a:r>
              <a:rPr lang="en-US" sz="1400" dirty="0">
                <a:solidFill>
                  <a:schemeClr val="accent4">
                    <a:lumMod val="40000"/>
                    <a:lumOff val="60000"/>
                  </a:schemeClr>
                </a:solidFill>
                <a:latin typeface="Consolas" panose="020B0609020204030204" pitchFamily="49" charset="0"/>
              </a:rPr>
              <a:t>// Delete hash["Ariel"]</a:t>
            </a:r>
          </a:p>
          <a:p>
            <a:pPr marL="355600" indent="0" defTabSz="360000">
              <a:lnSpc>
                <a:spcPct val="100000"/>
              </a:lnSpc>
              <a:spcBef>
                <a:spcPts val="0"/>
              </a:spcBef>
              <a:spcAft>
                <a:spcPts val="0"/>
              </a:spcAft>
              <a:buNone/>
            </a:pPr>
            <a:endParaRPr lang="en-US" dirty="0"/>
          </a:p>
          <a:p>
            <a:pPr marL="0" indent="0">
              <a:lnSpc>
                <a:spcPct val="100000"/>
              </a:lnSpc>
              <a:spcBef>
                <a:spcPts val="2400"/>
              </a:spcBef>
              <a:buNone/>
            </a:pPr>
            <a:r>
              <a:rPr lang="en-US" dirty="0">
                <a:solidFill>
                  <a:schemeClr val="accent1">
                    <a:lumMod val="60000"/>
                    <a:lumOff val="40000"/>
                  </a:schemeClr>
                </a:solidFill>
              </a:rPr>
              <a:t>Enumerating </a:t>
            </a:r>
            <a:r>
              <a:rPr lang="en-US" dirty="0" err="1">
                <a:solidFill>
                  <a:schemeClr val="accent1">
                    <a:lumMod val="60000"/>
                    <a:lumOff val="40000"/>
                  </a:schemeClr>
                </a:solidFill>
              </a:rPr>
              <a:t>HashMaps</a:t>
            </a:r>
            <a:endParaRPr lang="en-US" dirty="0">
              <a:solidFill>
                <a:schemeClr val="accent1">
                  <a:lumMod val="60000"/>
                  <a:lumOff val="40000"/>
                </a:schemeClr>
              </a:solidFill>
            </a:endParaRPr>
          </a:p>
          <a:p>
            <a:pPr marL="355600" indent="0" defTabSz="360000">
              <a:lnSpc>
                <a:spcPct val="100000"/>
              </a:lnSpc>
              <a:spcBef>
                <a:spcPts val="0"/>
              </a:spcBef>
              <a:spcAft>
                <a:spcPts val="0"/>
              </a:spcAft>
              <a:buNone/>
            </a:pPr>
            <a:endParaRPr lang="en-US" sz="1400" dirty="0">
              <a:latin typeface="Consolas" panose="020B0609020204030204" pitchFamily="49" charset="0"/>
            </a:endParaRPr>
          </a:p>
          <a:p>
            <a:pPr marL="355600" indent="0" defTabSz="360000">
              <a:lnSpc>
                <a:spcPct val="100000"/>
              </a:lnSpc>
              <a:spcBef>
                <a:spcPts val="0"/>
              </a:spcBef>
              <a:spcAft>
                <a:spcPts val="0"/>
              </a:spcAft>
              <a:buNone/>
            </a:pPr>
            <a:r>
              <a:rPr lang="en-US" sz="1400" dirty="0">
                <a:latin typeface="Consolas" panose="020B0609020204030204" pitchFamily="49" charset="0"/>
              </a:rPr>
              <a:t>Set&lt;</a:t>
            </a:r>
            <a:r>
              <a:rPr lang="en-US" sz="1400" dirty="0" err="1">
                <a:latin typeface="Consolas" panose="020B0609020204030204" pitchFamily="49" charset="0"/>
              </a:rPr>
              <a:t>KeyType</a:t>
            </a:r>
            <a:r>
              <a:rPr lang="en-US" sz="1400" dirty="0">
                <a:latin typeface="Consolas" panose="020B0609020204030204" pitchFamily="49" charset="0"/>
              </a:rPr>
              <a:t>&gt; keyset = </a:t>
            </a:r>
            <a:r>
              <a:rPr lang="en-US" sz="1400" dirty="0" err="1">
                <a:latin typeface="Consolas" panose="020B0609020204030204" pitchFamily="49" charset="0"/>
              </a:rPr>
              <a:t>hash.keySet</a:t>
            </a:r>
            <a:r>
              <a:rPr lang="en-US" sz="1400" dirty="0">
                <a:latin typeface="Consolas" panose="020B0609020204030204" pitchFamily="49" charset="0"/>
              </a:rPr>
              <a:t>();   </a:t>
            </a:r>
            <a:r>
              <a:rPr lang="en-US" sz="1400" dirty="0">
                <a:solidFill>
                  <a:schemeClr val="accent4">
                    <a:lumMod val="40000"/>
                    <a:lumOff val="60000"/>
                  </a:schemeClr>
                </a:solidFill>
                <a:latin typeface="Consolas" panose="020B0609020204030204" pitchFamily="49" charset="0"/>
              </a:rPr>
              <a:t>// Get set of all hash keys</a:t>
            </a:r>
          </a:p>
          <a:p>
            <a:pPr marL="355600" indent="0" defTabSz="360000">
              <a:lnSpc>
                <a:spcPct val="100000"/>
              </a:lnSpc>
              <a:spcBef>
                <a:spcPts val="0"/>
              </a:spcBef>
              <a:spcAft>
                <a:spcPts val="0"/>
              </a:spcAft>
              <a:buNone/>
            </a:pPr>
            <a:endParaRPr lang="en-US" sz="1400" dirty="0">
              <a:latin typeface="Consolas" panose="020B0609020204030204" pitchFamily="49" charset="0"/>
            </a:endParaRPr>
          </a:p>
          <a:p>
            <a:pPr marL="355600" indent="0" defTabSz="360000">
              <a:lnSpc>
                <a:spcPct val="100000"/>
              </a:lnSpc>
              <a:spcBef>
                <a:spcPts val="0"/>
              </a:spcBef>
              <a:spcAft>
                <a:spcPts val="0"/>
              </a:spcAft>
              <a:buNone/>
            </a:pPr>
            <a:r>
              <a:rPr lang="en-US" sz="1400" dirty="0">
                <a:solidFill>
                  <a:schemeClr val="accent4">
                    <a:lumMod val="40000"/>
                    <a:lumOff val="60000"/>
                  </a:schemeClr>
                </a:solidFill>
                <a:latin typeface="Consolas" panose="020B0609020204030204" pitchFamily="49" charset="0"/>
              </a:rPr>
              <a:t>// Print the contents of a hash map</a:t>
            </a:r>
          </a:p>
          <a:p>
            <a:pPr marL="355600" indent="0" defTabSz="360000">
              <a:lnSpc>
                <a:spcPct val="100000"/>
              </a:lnSpc>
              <a:spcBef>
                <a:spcPts val="0"/>
              </a:spcBef>
              <a:spcAft>
                <a:spcPts val="0"/>
              </a:spcAft>
              <a:buNone/>
            </a:pPr>
            <a:r>
              <a:rPr lang="en-US" sz="1400" dirty="0">
                <a:latin typeface="Consolas" panose="020B0609020204030204" pitchFamily="49" charset="0"/>
              </a:rPr>
              <a:t>for (</a:t>
            </a:r>
            <a:r>
              <a:rPr lang="en-US" sz="1400" dirty="0" err="1">
                <a:latin typeface="Consolas" panose="020B0609020204030204" pitchFamily="49" charset="0"/>
              </a:rPr>
              <a:t>KeyType</a:t>
            </a:r>
            <a:r>
              <a:rPr lang="en-US" sz="1400" dirty="0">
                <a:latin typeface="Consolas" panose="020B0609020204030204" pitchFamily="49" charset="0"/>
              </a:rPr>
              <a:t> key : </a:t>
            </a:r>
            <a:r>
              <a:rPr lang="en-US" sz="1400" dirty="0" err="1">
                <a:latin typeface="Consolas" panose="020B0609020204030204" pitchFamily="49" charset="0"/>
              </a:rPr>
              <a:t>hash.keySet</a:t>
            </a:r>
            <a:r>
              <a:rPr lang="en-US" sz="1400" dirty="0">
                <a:latin typeface="Consolas" panose="020B0609020204030204" pitchFamily="49" charset="0"/>
              </a:rPr>
              <a:t>()) {</a:t>
            </a:r>
          </a:p>
          <a:p>
            <a:pPr marL="355600" indent="0" defTabSz="360000">
              <a:lnSpc>
                <a:spcPct val="100000"/>
              </a:lnSpc>
              <a:spcBef>
                <a:spcPts val="0"/>
              </a:spcBef>
              <a:spcAft>
                <a:spcPts val="0"/>
              </a:spcAft>
              <a:buNone/>
            </a:pPr>
            <a:r>
              <a:rPr lang="en-US" sz="1400" dirty="0">
                <a:latin typeface="Consolas" panose="020B0609020204030204" pitchFamily="49" charset="0"/>
              </a:rPr>
              <a:t>		</a:t>
            </a:r>
            <a:r>
              <a:rPr lang="en-US" sz="1400" dirty="0" err="1">
                <a:latin typeface="Consolas" panose="020B0609020204030204" pitchFamily="49" charset="0"/>
              </a:rPr>
              <a:t>valueType</a:t>
            </a:r>
            <a:r>
              <a:rPr lang="en-US" sz="1400" dirty="0">
                <a:latin typeface="Consolas" panose="020B0609020204030204" pitchFamily="49" charset="0"/>
              </a:rPr>
              <a:t> value = </a:t>
            </a:r>
            <a:r>
              <a:rPr lang="en-US" sz="1400" dirty="0" err="1">
                <a:latin typeface="Consolas" panose="020B0609020204030204" pitchFamily="49" charset="0"/>
              </a:rPr>
              <a:t>hash.get</a:t>
            </a:r>
            <a:r>
              <a:rPr lang="en-US" sz="1400" dirty="0">
                <a:latin typeface="Consolas" panose="020B0609020204030204" pitchFamily="49" charset="0"/>
              </a:rPr>
              <a:t>(key);</a:t>
            </a:r>
          </a:p>
          <a:p>
            <a:pPr marL="355600" indent="0" defTabSz="360000">
              <a:lnSpc>
                <a:spcPct val="100000"/>
              </a:lnSpc>
              <a:spcBef>
                <a:spcPts val="0"/>
              </a:spcBef>
              <a:spcAft>
                <a:spcPts val="0"/>
              </a:spcAft>
              <a:buNone/>
            </a:pPr>
            <a:r>
              <a:rPr lang="en-US" sz="1400" dirty="0">
                <a:latin typeface="Consolas" panose="020B0609020204030204" pitchFamily="49" charset="0"/>
              </a:rPr>
              <a:t>}</a:t>
            </a:r>
          </a:p>
          <a:p>
            <a:pPr marL="355600" indent="0" defTabSz="360000">
              <a:lnSpc>
                <a:spcPct val="100000"/>
              </a:lnSpc>
              <a:spcBef>
                <a:spcPts val="0"/>
              </a:spcBef>
              <a:spcAft>
                <a:spcPts val="0"/>
              </a:spcAft>
              <a:buNone/>
            </a:pPr>
            <a:endParaRPr lang="en-US" sz="1400" dirty="0">
              <a:latin typeface="Consolas" panose="020B0609020204030204" pitchFamily="49" charset="0"/>
            </a:endParaRPr>
          </a:p>
          <a:p>
            <a:pPr marL="355600" indent="0" defTabSz="360000">
              <a:lnSpc>
                <a:spcPct val="100000"/>
              </a:lnSpc>
              <a:spcBef>
                <a:spcPts val="0"/>
              </a:spcBef>
              <a:spcAft>
                <a:spcPts val="0"/>
              </a:spcAft>
              <a:buNone/>
            </a:pPr>
            <a:r>
              <a:rPr lang="en-US" sz="1400" dirty="0">
                <a:solidFill>
                  <a:schemeClr val="accent4">
                    <a:lumMod val="40000"/>
                    <a:lumOff val="60000"/>
                  </a:schemeClr>
                </a:solidFill>
                <a:latin typeface="Consolas" panose="020B0609020204030204" pitchFamily="49" charset="0"/>
              </a:rPr>
              <a:t>// or</a:t>
            </a:r>
          </a:p>
          <a:p>
            <a:pPr marL="355600" indent="0" defTabSz="360000">
              <a:lnSpc>
                <a:spcPct val="100000"/>
              </a:lnSpc>
              <a:spcBef>
                <a:spcPts val="0"/>
              </a:spcBef>
              <a:spcAft>
                <a:spcPts val="0"/>
              </a:spcAft>
              <a:buNone/>
            </a:pPr>
            <a:endParaRPr lang="en-US" sz="1400" dirty="0">
              <a:latin typeface="Consolas" panose="020B0609020204030204" pitchFamily="49" charset="0"/>
            </a:endParaRPr>
          </a:p>
          <a:p>
            <a:pPr marL="355600" indent="0" defTabSz="360000">
              <a:lnSpc>
                <a:spcPct val="100000"/>
              </a:lnSpc>
              <a:spcBef>
                <a:spcPts val="0"/>
              </a:spcBef>
              <a:spcAft>
                <a:spcPts val="0"/>
              </a:spcAft>
              <a:buNone/>
            </a:pPr>
            <a:r>
              <a:rPr lang="en-US" sz="1400" dirty="0">
                <a:latin typeface="Consolas" panose="020B0609020204030204" pitchFamily="49" charset="0"/>
              </a:rPr>
              <a:t>for (Item item : </a:t>
            </a:r>
            <a:r>
              <a:rPr lang="en-US" sz="1400" dirty="0" err="1">
                <a:latin typeface="Consolas" panose="020B0609020204030204" pitchFamily="49" charset="0"/>
              </a:rPr>
              <a:t>inventory.keySet</a:t>
            </a:r>
            <a:r>
              <a:rPr lang="en-US" sz="1400" dirty="0">
                <a:latin typeface="Consolas" panose="020B0609020204030204" pitchFamily="49" charset="0"/>
              </a:rPr>
              <a:t>()) {</a:t>
            </a:r>
          </a:p>
          <a:p>
            <a:pPr marL="355600" indent="0" defTabSz="360000">
              <a:lnSpc>
                <a:spcPct val="100000"/>
              </a:lnSpc>
              <a:spcBef>
                <a:spcPts val="0"/>
              </a:spcBef>
              <a:spcAft>
                <a:spcPts val="0"/>
              </a:spcAft>
              <a:buNone/>
            </a:pPr>
            <a:r>
              <a:rPr lang="en-US" sz="1400" dirty="0">
                <a:latin typeface="Consolas" panose="020B0609020204030204" pitchFamily="49" charset="0"/>
              </a:rPr>
              <a:t>		Integer count = </a:t>
            </a:r>
            <a:r>
              <a:rPr lang="en-US" sz="1400" dirty="0" err="1">
                <a:latin typeface="Consolas" panose="020B0609020204030204" pitchFamily="49" charset="0"/>
              </a:rPr>
              <a:t>inventory.get</a:t>
            </a:r>
            <a:r>
              <a:rPr lang="en-US" sz="1400" dirty="0">
                <a:latin typeface="Consolas" panose="020B0609020204030204" pitchFamily="49" charset="0"/>
              </a:rPr>
              <a:t>(item);</a:t>
            </a:r>
          </a:p>
          <a:p>
            <a:pPr marL="355600" indent="0" defTabSz="360000">
              <a:lnSpc>
                <a:spcPct val="100000"/>
              </a:lnSpc>
              <a:spcBef>
                <a:spcPts val="0"/>
              </a:spcBef>
              <a:spcAft>
                <a:spcPts val="0"/>
              </a:spcAft>
              <a:buNone/>
            </a:pPr>
            <a:r>
              <a:rPr lang="en-US" sz="1400" dirty="0">
                <a:latin typeface="Consolas" panose="020B0609020204030204" pitchFamily="49" charset="0"/>
              </a:rPr>
              <a:t>}</a:t>
            </a:r>
          </a:p>
        </p:txBody>
      </p:sp>
    </p:spTree>
    <p:extLst>
      <p:ext uri="{BB962C8B-B14F-4D97-AF65-F5344CB8AC3E}">
        <p14:creationId xmlns:p14="http://schemas.microsoft.com/office/powerpoint/2010/main" val="1557019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511" y="13543"/>
            <a:ext cx="8475487" cy="964762"/>
          </a:xfrm>
        </p:spPr>
        <p:txBody>
          <a:bodyPr>
            <a:normAutofit/>
          </a:bodyPr>
          <a:lstStyle/>
          <a:p>
            <a:r>
              <a:rPr lang="en-US" sz="3100" dirty="0">
                <a:solidFill>
                  <a:srgbClr val="A5D028"/>
                </a:solidFill>
              </a:rPr>
              <a:t>3. On damage, Stunned Robot Drops Items</a:t>
            </a:r>
            <a:endParaRPr lang="en-US" dirty="0">
              <a:solidFill>
                <a:srgbClr val="A5D028"/>
              </a:solidFill>
            </a:endParaRPr>
          </a:p>
        </p:txBody>
      </p:sp>
      <p:sp>
        <p:nvSpPr>
          <p:cNvPr id="3" name="Content Placeholder 2"/>
          <p:cNvSpPr>
            <a:spLocks noGrp="1"/>
          </p:cNvSpPr>
          <p:nvPr>
            <p:ph idx="1"/>
          </p:nvPr>
        </p:nvSpPr>
        <p:spPr>
          <a:xfrm>
            <a:off x="668511" y="978305"/>
            <a:ext cx="7805413" cy="5879695"/>
          </a:xfrm>
        </p:spPr>
        <p:txBody>
          <a:bodyPr>
            <a:normAutofit/>
          </a:bodyPr>
          <a:lstStyle/>
          <a:p>
            <a:pPr marL="0" indent="0">
              <a:buNone/>
            </a:pPr>
            <a:r>
              <a:rPr lang="en-US" sz="1800" dirty="0"/>
              <a:t>When the robot experiences damage of any kind, it drops all of its items and wanders around stunned for twenty seconds.</a:t>
            </a:r>
          </a:p>
          <a:p>
            <a:pPr marL="0" indent="0">
              <a:lnSpc>
                <a:spcPct val="100000"/>
              </a:lnSpc>
              <a:spcBef>
                <a:spcPts val="2400"/>
              </a:spcBef>
              <a:buNone/>
            </a:pPr>
            <a:r>
              <a:rPr lang="en-US" sz="1800" dirty="0">
                <a:solidFill>
                  <a:schemeClr val="accent1">
                    <a:lumMod val="60000"/>
                    <a:lumOff val="40000"/>
                  </a:schemeClr>
                </a:solidFill>
              </a:rPr>
              <a:t>Handle Robot Damage Events</a:t>
            </a:r>
          </a:p>
          <a:p>
            <a:pPr marL="355600" indent="0" defTabSz="360000">
              <a:lnSpc>
                <a:spcPct val="100000"/>
              </a:lnSpc>
              <a:spcBef>
                <a:spcPts val="0"/>
              </a:spcBef>
              <a:spcAft>
                <a:spcPts val="0"/>
              </a:spcAft>
              <a:buNone/>
            </a:pPr>
            <a:r>
              <a:rPr lang="en-US" sz="1500" dirty="0">
                <a:solidFill>
                  <a:schemeClr val="accent4">
                    <a:lumMod val="40000"/>
                    <a:lumOff val="60000"/>
                  </a:schemeClr>
                </a:solidFill>
                <a:latin typeface="Consolas" panose="020B0609020204030204" pitchFamily="49" charset="0"/>
              </a:rPr>
              <a:t>// This Robot method will be called whenever our collector bot receives // any kind of damage.</a:t>
            </a:r>
          </a:p>
          <a:p>
            <a:pPr marL="355600" indent="0" defTabSz="360000">
              <a:lnSpc>
                <a:spcPct val="100000"/>
              </a:lnSpc>
              <a:spcBef>
                <a:spcPts val="0"/>
              </a:spcBef>
              <a:spcAft>
                <a:spcPts val="0"/>
              </a:spcAft>
              <a:buNone/>
            </a:pPr>
            <a:r>
              <a:rPr lang="en-US" sz="1500" dirty="0">
                <a:latin typeface="Consolas" panose="020B0609020204030204" pitchFamily="49" charset="0"/>
              </a:rPr>
              <a:t>public void </a:t>
            </a:r>
            <a:r>
              <a:rPr lang="en-US" sz="1500" dirty="0" err="1">
                <a:latin typeface="Consolas" panose="020B0609020204030204" pitchFamily="49" charset="0"/>
              </a:rPr>
              <a:t>Robot.onEntityDamage</a:t>
            </a:r>
            <a:r>
              <a:rPr lang="en-US" sz="1500" dirty="0">
                <a:latin typeface="Consolas" panose="020B0609020204030204" pitchFamily="49" charset="0"/>
              </a:rPr>
              <a:t> (</a:t>
            </a:r>
            <a:r>
              <a:rPr lang="en-US" sz="1500" dirty="0" err="1">
                <a:latin typeface="Consolas" panose="020B0609020204030204" pitchFamily="49" charset="0"/>
              </a:rPr>
              <a:t>DamageSource</a:t>
            </a:r>
            <a:r>
              <a:rPr lang="en-US" sz="1500" dirty="0">
                <a:latin typeface="Consolas" panose="020B0609020204030204" pitchFamily="49" charset="0"/>
              </a:rPr>
              <a:t> </a:t>
            </a:r>
            <a:r>
              <a:rPr lang="en-US" sz="1500" i="1" dirty="0">
                <a:latin typeface="Consolas" panose="020B0609020204030204" pitchFamily="49" charset="0"/>
              </a:rPr>
              <a:t>source</a:t>
            </a:r>
            <a:r>
              <a:rPr lang="en-US" sz="1500" dirty="0">
                <a:latin typeface="Consolas" panose="020B0609020204030204" pitchFamily="49" charset="0"/>
              </a:rPr>
              <a:t>, float </a:t>
            </a:r>
            <a:r>
              <a:rPr lang="en-US" sz="1500" i="1" dirty="0">
                <a:latin typeface="Consolas" panose="020B0609020204030204" pitchFamily="49" charset="0"/>
              </a:rPr>
              <a:t>amount</a:t>
            </a:r>
            <a:r>
              <a:rPr lang="en-US" sz="1500" dirty="0">
                <a:latin typeface="Consolas" panose="020B0609020204030204" pitchFamily="49" charset="0"/>
              </a:rPr>
              <a:t>);</a:t>
            </a:r>
          </a:p>
          <a:p>
            <a:pPr marL="0" indent="0">
              <a:lnSpc>
                <a:spcPct val="100000"/>
              </a:lnSpc>
              <a:spcBef>
                <a:spcPts val="2400"/>
              </a:spcBef>
              <a:buNone/>
            </a:pPr>
            <a:r>
              <a:rPr lang="en-US" sz="1800" dirty="0">
                <a:solidFill>
                  <a:schemeClr val="accent1">
                    <a:lumMod val="60000"/>
                    <a:lumOff val="40000"/>
                  </a:schemeClr>
                </a:solidFill>
              </a:rPr>
              <a:t>Drop All Items In the Robot's Inventory</a:t>
            </a:r>
          </a:p>
          <a:p>
            <a:pPr marL="355600" indent="0" defTabSz="360000">
              <a:lnSpc>
                <a:spcPct val="100000"/>
              </a:lnSpc>
              <a:spcBef>
                <a:spcPts val="0"/>
              </a:spcBef>
              <a:spcAft>
                <a:spcPts val="0"/>
              </a:spcAft>
              <a:buNone/>
            </a:pPr>
            <a:r>
              <a:rPr lang="en-US" sz="1500" dirty="0">
                <a:solidFill>
                  <a:schemeClr val="accent4">
                    <a:lumMod val="40000"/>
                    <a:lumOff val="60000"/>
                  </a:schemeClr>
                </a:solidFill>
                <a:latin typeface="Consolas" panose="020B0609020204030204" pitchFamily="49" charset="0"/>
              </a:rPr>
              <a:t>// Do this for each item in the robot's inventory</a:t>
            </a:r>
          </a:p>
          <a:p>
            <a:pPr marL="355600" indent="0" defTabSz="360000">
              <a:lnSpc>
                <a:spcPct val="100000"/>
              </a:lnSpc>
              <a:spcBef>
                <a:spcPts val="0"/>
              </a:spcBef>
              <a:spcAft>
                <a:spcPts val="0"/>
              </a:spcAft>
              <a:buNone/>
            </a:pPr>
            <a:r>
              <a:rPr lang="en-US" sz="1500" dirty="0">
                <a:latin typeface="Consolas" panose="020B0609020204030204" pitchFamily="49" charset="0"/>
              </a:rPr>
              <a:t>void </a:t>
            </a:r>
            <a:r>
              <a:rPr lang="en-US" sz="1500" dirty="0" err="1">
                <a:latin typeface="Consolas" panose="020B0609020204030204" pitchFamily="49" charset="0"/>
              </a:rPr>
              <a:t>dropItem</a:t>
            </a:r>
            <a:r>
              <a:rPr lang="en-US" sz="1500" dirty="0">
                <a:latin typeface="Consolas" panose="020B0609020204030204" pitchFamily="49" charset="0"/>
              </a:rPr>
              <a:t> (Item </a:t>
            </a:r>
            <a:r>
              <a:rPr lang="en-US" sz="1500" i="1" dirty="0">
                <a:latin typeface="Consolas" panose="020B0609020204030204" pitchFamily="49" charset="0"/>
              </a:rPr>
              <a:t>item</a:t>
            </a:r>
            <a:r>
              <a:rPr lang="en-US" sz="1500" dirty="0">
                <a:latin typeface="Consolas" panose="020B0609020204030204" pitchFamily="49" charset="0"/>
              </a:rPr>
              <a:t>, </a:t>
            </a:r>
            <a:r>
              <a:rPr lang="en-US" sz="1500" dirty="0" err="1">
                <a:latin typeface="Consolas" panose="020B0609020204030204" pitchFamily="49" charset="0"/>
              </a:rPr>
              <a:t>int</a:t>
            </a:r>
            <a:r>
              <a:rPr lang="en-US" sz="1500" dirty="0">
                <a:latin typeface="Consolas" panose="020B0609020204030204" pitchFamily="49" charset="0"/>
              </a:rPr>
              <a:t> </a:t>
            </a:r>
            <a:r>
              <a:rPr lang="en-US" sz="1500" i="1" dirty="0">
                <a:latin typeface="Consolas" panose="020B0609020204030204" pitchFamily="49" charset="0"/>
              </a:rPr>
              <a:t>count</a:t>
            </a:r>
            <a:r>
              <a:rPr lang="en-US" sz="1500" dirty="0">
                <a:latin typeface="Consolas" panose="020B0609020204030204" pitchFamily="49" charset="0"/>
              </a:rPr>
              <a:t>);</a:t>
            </a:r>
          </a:p>
          <a:p>
            <a:pPr marL="0" indent="0">
              <a:lnSpc>
                <a:spcPct val="100000"/>
              </a:lnSpc>
              <a:spcBef>
                <a:spcPts val="2400"/>
              </a:spcBef>
              <a:buNone/>
            </a:pPr>
            <a:endParaRPr lang="en-US" sz="2000" i="1" dirty="0">
              <a:solidFill>
                <a:schemeClr val="accent3">
                  <a:lumMod val="60000"/>
                  <a:lumOff val="40000"/>
                </a:schemeClr>
              </a:solidFill>
            </a:endParaRPr>
          </a:p>
        </p:txBody>
      </p:sp>
    </p:spTree>
    <p:extLst>
      <p:ext uri="{BB962C8B-B14F-4D97-AF65-F5344CB8AC3E}">
        <p14:creationId xmlns:p14="http://schemas.microsoft.com/office/powerpoint/2010/main" val="1738127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511" y="13543"/>
            <a:ext cx="8475487" cy="964762"/>
          </a:xfrm>
        </p:spPr>
        <p:txBody>
          <a:bodyPr>
            <a:normAutofit/>
          </a:bodyPr>
          <a:lstStyle/>
          <a:p>
            <a:r>
              <a:rPr lang="en-US" sz="3100" dirty="0">
                <a:solidFill>
                  <a:srgbClr val="A5D028"/>
                </a:solidFill>
              </a:rPr>
              <a:t>3. On damage, Stunned Robot Drops Items</a:t>
            </a:r>
            <a:endParaRPr lang="en-US" dirty="0">
              <a:solidFill>
                <a:srgbClr val="A5D028"/>
              </a:solidFill>
            </a:endParaRPr>
          </a:p>
        </p:txBody>
      </p:sp>
      <p:sp>
        <p:nvSpPr>
          <p:cNvPr id="3" name="Content Placeholder 2"/>
          <p:cNvSpPr>
            <a:spLocks noGrp="1"/>
          </p:cNvSpPr>
          <p:nvPr>
            <p:ph idx="1"/>
          </p:nvPr>
        </p:nvSpPr>
        <p:spPr>
          <a:xfrm>
            <a:off x="668511" y="1158239"/>
            <a:ext cx="7805413" cy="4946469"/>
          </a:xfrm>
        </p:spPr>
        <p:txBody>
          <a:bodyPr>
            <a:normAutofit/>
          </a:bodyPr>
          <a:lstStyle/>
          <a:p>
            <a:pPr marL="0" indent="0">
              <a:buNone/>
            </a:pPr>
            <a:r>
              <a:rPr lang="en-US" sz="1800" dirty="0"/>
              <a:t>The final piece of wandering around stunned for 20 seconds is that we need to suppress the robot's item-collection task.</a:t>
            </a:r>
          </a:p>
          <a:p>
            <a:pPr marL="0" indent="0">
              <a:buNone/>
            </a:pPr>
            <a:r>
              <a:rPr lang="en-US" sz="1800" dirty="0"/>
              <a:t>Remember these </a:t>
            </a:r>
            <a:r>
              <a:rPr lang="en-US" sz="1800" dirty="0" err="1"/>
              <a:t>EntityAIBase</a:t>
            </a:r>
            <a:r>
              <a:rPr lang="en-US" sz="1800" dirty="0"/>
              <a:t> methods?</a:t>
            </a:r>
          </a:p>
          <a:p>
            <a:pPr marL="355600" indent="0" defTabSz="360000">
              <a:lnSpc>
                <a:spcPct val="100000"/>
              </a:lnSpc>
              <a:spcBef>
                <a:spcPts val="0"/>
              </a:spcBef>
              <a:spcAft>
                <a:spcPts val="0"/>
              </a:spcAft>
              <a:buNone/>
            </a:pPr>
            <a:endParaRPr lang="en-US" sz="1100" dirty="0">
              <a:solidFill>
                <a:schemeClr val="accent4">
                  <a:lumMod val="40000"/>
                  <a:lumOff val="60000"/>
                </a:schemeClr>
              </a:solidFill>
              <a:latin typeface="Consolas" panose="020B0609020204030204" pitchFamily="49" charset="0"/>
            </a:endParaRPr>
          </a:p>
          <a:p>
            <a:pPr marL="355600" indent="0" defTabSz="360000">
              <a:lnSpc>
                <a:spcPct val="100000"/>
              </a:lnSpc>
              <a:spcBef>
                <a:spcPts val="0"/>
              </a:spcBef>
              <a:spcAft>
                <a:spcPts val="0"/>
              </a:spcAft>
              <a:buNone/>
            </a:pPr>
            <a:r>
              <a:rPr lang="en-US" sz="1100" dirty="0">
                <a:solidFill>
                  <a:schemeClr val="accent4">
                    <a:lumMod val="40000"/>
                    <a:lumOff val="60000"/>
                  </a:schemeClr>
                </a:solidFill>
                <a:latin typeface="Consolas" panose="020B0609020204030204" pitchFamily="49" charset="0"/>
              </a:rPr>
              <a:t>// Indicate whether the task (collection task in this case) should execute</a:t>
            </a:r>
          </a:p>
          <a:p>
            <a:pPr marL="355600" indent="0" defTabSz="360000">
              <a:lnSpc>
                <a:spcPct val="100000"/>
              </a:lnSpc>
              <a:spcBef>
                <a:spcPts val="0"/>
              </a:spcBef>
              <a:spcAft>
                <a:spcPts val="0"/>
              </a:spcAft>
              <a:buNone/>
            </a:pPr>
            <a:r>
              <a:rPr lang="en-US" sz="1100" dirty="0">
                <a:latin typeface="Consolas" panose="020B0609020204030204" pitchFamily="49" charset="0"/>
              </a:rPr>
              <a:t>public </a:t>
            </a:r>
            <a:r>
              <a:rPr lang="en-US" sz="1100" dirty="0" err="1">
                <a:latin typeface="Consolas" panose="020B0609020204030204" pitchFamily="49" charset="0"/>
              </a:rPr>
              <a:t>boolean</a:t>
            </a:r>
            <a:r>
              <a:rPr lang="en-US" sz="1100" dirty="0">
                <a:latin typeface="Consolas" panose="020B0609020204030204" pitchFamily="49" charset="0"/>
              </a:rPr>
              <a:t> </a:t>
            </a:r>
            <a:r>
              <a:rPr lang="en-US" sz="1100" dirty="0" err="1">
                <a:latin typeface="Consolas" panose="020B0609020204030204" pitchFamily="49" charset="0"/>
              </a:rPr>
              <a:t>shouldExecute</a:t>
            </a:r>
            <a:r>
              <a:rPr lang="en-US" sz="1100" dirty="0">
                <a:latin typeface="Consolas" panose="020B0609020204030204" pitchFamily="49" charset="0"/>
              </a:rPr>
              <a:t>();</a:t>
            </a:r>
          </a:p>
          <a:p>
            <a:pPr marL="355600" indent="0" defTabSz="360000">
              <a:lnSpc>
                <a:spcPct val="100000"/>
              </a:lnSpc>
              <a:spcBef>
                <a:spcPts val="0"/>
              </a:spcBef>
              <a:spcAft>
                <a:spcPts val="0"/>
              </a:spcAft>
              <a:buNone/>
            </a:pPr>
            <a:endParaRPr lang="en-US" sz="1100" dirty="0">
              <a:latin typeface="Consolas" panose="020B0609020204030204" pitchFamily="49" charset="0"/>
            </a:endParaRPr>
          </a:p>
          <a:p>
            <a:pPr marL="355600" indent="0" defTabSz="360000">
              <a:lnSpc>
                <a:spcPct val="100000"/>
              </a:lnSpc>
              <a:spcBef>
                <a:spcPts val="0"/>
              </a:spcBef>
              <a:spcAft>
                <a:spcPts val="0"/>
              </a:spcAft>
              <a:buNone/>
            </a:pPr>
            <a:r>
              <a:rPr lang="en-US" sz="1100" dirty="0">
                <a:latin typeface="Consolas" panose="020B0609020204030204" pitchFamily="49" charset="0"/>
              </a:rPr>
              <a:t>// Indicate whether the task (collection task) should continue executing</a:t>
            </a:r>
          </a:p>
          <a:p>
            <a:pPr marL="355600" indent="0" defTabSz="360000">
              <a:lnSpc>
                <a:spcPct val="100000"/>
              </a:lnSpc>
              <a:spcBef>
                <a:spcPts val="0"/>
              </a:spcBef>
              <a:spcAft>
                <a:spcPts val="0"/>
              </a:spcAft>
              <a:buNone/>
            </a:pPr>
            <a:r>
              <a:rPr lang="en-US" sz="1100" dirty="0">
                <a:latin typeface="Consolas" panose="020B0609020204030204" pitchFamily="49" charset="0"/>
              </a:rPr>
              <a:t>public </a:t>
            </a:r>
            <a:r>
              <a:rPr lang="en-US" sz="1100" dirty="0" err="1">
                <a:latin typeface="Consolas" panose="020B0609020204030204" pitchFamily="49" charset="0"/>
              </a:rPr>
              <a:t>boolean</a:t>
            </a:r>
            <a:r>
              <a:rPr lang="en-US" sz="1100" dirty="0">
                <a:latin typeface="Consolas" panose="020B0609020204030204" pitchFamily="49" charset="0"/>
              </a:rPr>
              <a:t> </a:t>
            </a:r>
            <a:r>
              <a:rPr lang="en-US" sz="1100" dirty="0" err="1">
                <a:latin typeface="Consolas" panose="020B0609020204030204" pitchFamily="49" charset="0"/>
              </a:rPr>
              <a:t>continueExecuting</a:t>
            </a:r>
            <a:r>
              <a:rPr lang="en-US" sz="1100" dirty="0">
                <a:latin typeface="Consolas" panose="020B0609020204030204" pitchFamily="49" charset="0"/>
              </a:rPr>
              <a:t>();</a:t>
            </a:r>
          </a:p>
          <a:p>
            <a:pPr marL="355600" indent="0" defTabSz="360000">
              <a:lnSpc>
                <a:spcPct val="100000"/>
              </a:lnSpc>
              <a:spcBef>
                <a:spcPts val="0"/>
              </a:spcBef>
              <a:spcAft>
                <a:spcPts val="0"/>
              </a:spcAft>
              <a:buNone/>
            </a:pPr>
            <a:endParaRPr lang="en-US" sz="1100" dirty="0">
              <a:latin typeface="Consolas" panose="020B0609020204030204" pitchFamily="49" charset="0"/>
            </a:endParaRPr>
          </a:p>
          <a:p>
            <a:pPr marL="0" indent="0">
              <a:lnSpc>
                <a:spcPct val="100000"/>
              </a:lnSpc>
              <a:spcBef>
                <a:spcPts val="600"/>
              </a:spcBef>
              <a:buNone/>
            </a:pPr>
            <a:r>
              <a:rPr lang="en-US" sz="1600" dirty="0"/>
              <a:t>When we're stunned (when the robot is damaged in any way), then </a:t>
            </a:r>
            <a:r>
              <a:rPr lang="en-US" sz="1600" dirty="0" err="1"/>
              <a:t>continueExecuting</a:t>
            </a:r>
            <a:r>
              <a:rPr lang="en-US" sz="1600" dirty="0"/>
              <a:t>() will return false. Using the System time, we'll always return false from </a:t>
            </a:r>
            <a:r>
              <a:rPr lang="en-US" sz="1600" dirty="0" err="1"/>
              <a:t>shouldExecute</a:t>
            </a:r>
            <a:r>
              <a:rPr lang="en-US" sz="1600" dirty="0"/>
              <a:t>() as long as we're in "stun time".</a:t>
            </a:r>
          </a:p>
        </p:txBody>
      </p:sp>
    </p:spTree>
    <p:extLst>
      <p:ext uri="{BB962C8B-B14F-4D97-AF65-F5344CB8AC3E}">
        <p14:creationId xmlns:p14="http://schemas.microsoft.com/office/powerpoint/2010/main" val="1151936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66750" y="-1"/>
            <a:ext cx="8477250" cy="1175657"/>
          </a:xfrm>
        </p:spPr>
        <p:txBody>
          <a:bodyPr tIns="360000" bIns="0" anchor="t" anchorCtr="0">
            <a:normAutofit/>
          </a:bodyPr>
          <a:lstStyle/>
          <a:p>
            <a:r>
              <a:rPr lang="en-US">
                <a:solidFill>
                  <a:srgbClr val="A5D028"/>
                </a:solidFill>
              </a:rPr>
              <a:t>Lab 9: </a:t>
            </a:r>
            <a:r>
              <a:rPr lang="en-US" dirty="0">
                <a:solidFill>
                  <a:srgbClr val="A5D028"/>
                </a:solidFill>
              </a:rPr>
              <a:t>Collector Robot</a:t>
            </a:r>
          </a:p>
        </p:txBody>
      </p:sp>
      <p:sp>
        <p:nvSpPr>
          <p:cNvPr id="4" name="Content Placeholder 3"/>
          <p:cNvSpPr>
            <a:spLocks noGrp="1"/>
          </p:cNvSpPr>
          <p:nvPr>
            <p:ph idx="1"/>
          </p:nvPr>
        </p:nvSpPr>
        <p:spPr>
          <a:xfrm>
            <a:off x="666750" y="2154803"/>
            <a:ext cx="7848600" cy="4372377"/>
          </a:xfrm>
        </p:spPr>
        <p:txBody>
          <a:bodyPr>
            <a:normAutofit/>
          </a:bodyPr>
          <a:lstStyle/>
          <a:p>
            <a:pPr marL="0" indent="0">
              <a:buNone/>
            </a:pPr>
            <a:r>
              <a:rPr lang="en-US" dirty="0"/>
              <a:t>At this point you should have everything you need to implement the collector robot. Remember to references the notes section, as this will have all of the details you need to complete this lab.</a:t>
            </a:r>
          </a:p>
        </p:txBody>
      </p:sp>
    </p:spTree>
    <p:extLst>
      <p:ext uri="{BB962C8B-B14F-4D97-AF65-F5344CB8AC3E}">
        <p14:creationId xmlns:p14="http://schemas.microsoft.com/office/powerpoint/2010/main" val="17819481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606060"/>
      </a:dk2>
      <a:lt2>
        <a:srgbClr val="EDEDED"/>
      </a:lt2>
      <a:accent1>
        <a:srgbClr val="FFC000"/>
      </a:accent1>
      <a:accent2>
        <a:srgbClr val="A5D028"/>
      </a:accent2>
      <a:accent3>
        <a:srgbClr val="0CC978"/>
      </a:accent3>
      <a:accent4>
        <a:srgbClr val="099BDD"/>
      </a:accent4>
      <a:accent5>
        <a:srgbClr val="47BFCD"/>
      </a:accent5>
      <a:accent6>
        <a:srgbClr val="DD7C15"/>
      </a:accent6>
      <a:hlink>
        <a:srgbClr val="FF9933"/>
      </a:hlink>
      <a:folHlink>
        <a:srgbClr val="B2B2B2"/>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B1D2DA32-AC8B-4194-BF85-FF4A5B40EB5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2406</TotalTime>
  <Words>921</Words>
  <Application>Microsoft Office PowerPoint</Application>
  <PresentationFormat>On-screen Show (4:3)</PresentationFormat>
  <Paragraphs>109</Paragraphs>
  <Slides>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vt:lpstr>
      <vt:lpstr>Consolas</vt:lpstr>
      <vt:lpstr>Corbel</vt:lpstr>
      <vt:lpstr>Wingdings</vt:lpstr>
      <vt:lpstr>Banded</vt:lpstr>
      <vt:lpstr>PowerPoint Presentation</vt:lpstr>
      <vt:lpstr>Overview</vt:lpstr>
      <vt:lpstr>1. Seeks out Loose items</vt:lpstr>
      <vt:lpstr>2. Pick Up Loose Items</vt:lpstr>
      <vt:lpstr>HashMaps</vt:lpstr>
      <vt:lpstr>HashMaps</vt:lpstr>
      <vt:lpstr>3. On damage, Stunned Robot Drops Items</vt:lpstr>
      <vt:lpstr>3. On damage, Stunned Robot Drops Items</vt:lpstr>
      <vt:lpstr>Lab 9: Collector Robot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TEALS Minecraft Project</dc:title>
  <dc:creator>Steve Hollasch</dc:creator>
  <cp:lastModifiedBy>Steve Hollasch</cp:lastModifiedBy>
  <cp:revision>133</cp:revision>
  <dcterms:created xsi:type="dcterms:W3CDTF">2015-05-11T21:09:18Z</dcterms:created>
  <dcterms:modified xsi:type="dcterms:W3CDTF">2016-05-16T10:19:52Z</dcterms:modified>
</cp:coreProperties>
</file>