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5" r:id="rId3"/>
    <p:sldId id="258" r:id="rId4"/>
    <p:sldId id="264" r:id="rId5"/>
    <p:sldId id="273" r:id="rId6"/>
    <p:sldId id="274" r:id="rId7"/>
    <p:sldId id="275" r:id="rId8"/>
    <p:sldId id="276" r:id="rId9"/>
    <p:sldId id="269" r:id="rId10"/>
    <p:sldId id="266" r:id="rId11"/>
    <p:sldId id="267" r:id="rId12"/>
    <p:sldId id="270" r:id="rId13"/>
    <p:sldId id="271" r:id="rId14"/>
    <p:sldId id="272" r:id="rId15"/>
    <p:sldId id="259" r:id="rId16"/>
    <p:sldId id="260" r:id="rId17"/>
    <p:sldId id="261" r:id="rId18"/>
    <p:sldId id="262" r:id="rId19"/>
    <p:sldId id="263" r:id="rId20"/>
    <p:sldId id="268"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7EC035 PRISHITA KAPOOR" initials="1PK" lastIdx="1" clrIdx="0">
    <p:extLst>
      <p:ext uri="{19B8F6BF-5375-455C-9EA6-DF929625EA0E}">
        <p15:presenceInfo xmlns:p15="http://schemas.microsoft.com/office/powerpoint/2012/main" userId="17EC035 PRISHITA KAPO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28T19:41:56.035"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F47FB60-909E-4FFE-B41B-7B9BD14C1A20}" type="datetimeFigureOut">
              <a:rPr lang="en-IN" smtClean="0"/>
              <a:t>29-10-2020</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4C5983FE-8979-475E-88AA-D38949C3B7B2}" type="slidenum">
              <a:rPr lang="en-IN" smtClean="0"/>
              <a:t>‹#›</a:t>
            </a:fld>
            <a:endParaRPr lang="en-IN"/>
          </a:p>
        </p:txBody>
      </p:sp>
    </p:spTree>
    <p:extLst>
      <p:ext uri="{BB962C8B-B14F-4D97-AF65-F5344CB8AC3E}">
        <p14:creationId xmlns:p14="http://schemas.microsoft.com/office/powerpoint/2010/main" val="705623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7FB60-909E-4FFE-B41B-7B9BD14C1A20}" type="datetimeFigureOut">
              <a:rPr lang="en-IN" smtClean="0"/>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5983FE-8979-475E-88AA-D38949C3B7B2}" type="slidenum">
              <a:rPr lang="en-IN" smtClean="0"/>
              <a:t>‹#›</a:t>
            </a:fld>
            <a:endParaRPr lang="en-IN"/>
          </a:p>
        </p:txBody>
      </p:sp>
    </p:spTree>
    <p:extLst>
      <p:ext uri="{BB962C8B-B14F-4D97-AF65-F5344CB8AC3E}">
        <p14:creationId xmlns:p14="http://schemas.microsoft.com/office/powerpoint/2010/main" val="999140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7FB60-909E-4FFE-B41B-7B9BD14C1A20}" type="datetimeFigureOut">
              <a:rPr lang="en-IN" smtClean="0"/>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5983FE-8979-475E-88AA-D38949C3B7B2}" type="slidenum">
              <a:rPr lang="en-IN" smtClean="0"/>
              <a:t>‹#›</a:t>
            </a:fld>
            <a:endParaRPr lang="en-IN"/>
          </a:p>
        </p:txBody>
      </p:sp>
    </p:spTree>
    <p:extLst>
      <p:ext uri="{BB962C8B-B14F-4D97-AF65-F5344CB8AC3E}">
        <p14:creationId xmlns:p14="http://schemas.microsoft.com/office/powerpoint/2010/main" val="3777863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7FB60-909E-4FFE-B41B-7B9BD14C1A20}" type="datetimeFigureOut">
              <a:rPr lang="en-IN" smtClean="0"/>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5983FE-8979-475E-88AA-D38949C3B7B2}"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33950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7FB60-909E-4FFE-B41B-7B9BD14C1A20}" type="datetimeFigureOut">
              <a:rPr lang="en-IN" smtClean="0"/>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5983FE-8979-475E-88AA-D38949C3B7B2}" type="slidenum">
              <a:rPr lang="en-IN" smtClean="0"/>
              <a:t>‹#›</a:t>
            </a:fld>
            <a:endParaRPr lang="en-IN"/>
          </a:p>
        </p:txBody>
      </p:sp>
    </p:spTree>
    <p:extLst>
      <p:ext uri="{BB962C8B-B14F-4D97-AF65-F5344CB8AC3E}">
        <p14:creationId xmlns:p14="http://schemas.microsoft.com/office/powerpoint/2010/main" val="1025089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F47FB60-909E-4FFE-B41B-7B9BD14C1A20}" type="datetimeFigureOut">
              <a:rPr lang="en-IN" smtClean="0"/>
              <a:t>29-10-2020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5983FE-8979-475E-88AA-D38949C3B7B2}" type="slidenum">
              <a:rPr lang="en-IN" smtClean="0"/>
              <a:t>‹#›</a:t>
            </a:fld>
            <a:endParaRPr lang="en-IN"/>
          </a:p>
        </p:txBody>
      </p:sp>
    </p:spTree>
    <p:extLst>
      <p:ext uri="{BB962C8B-B14F-4D97-AF65-F5344CB8AC3E}">
        <p14:creationId xmlns:p14="http://schemas.microsoft.com/office/powerpoint/2010/main" val="2682315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F47FB60-909E-4FFE-B41B-7B9BD14C1A20}" type="datetimeFigureOut">
              <a:rPr lang="en-IN" smtClean="0"/>
              <a:t>29-10-2020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5983FE-8979-475E-88AA-D38949C3B7B2}" type="slidenum">
              <a:rPr lang="en-IN" smtClean="0"/>
              <a:t>‹#›</a:t>
            </a:fld>
            <a:endParaRPr lang="en-IN"/>
          </a:p>
        </p:txBody>
      </p:sp>
    </p:spTree>
    <p:extLst>
      <p:ext uri="{BB962C8B-B14F-4D97-AF65-F5344CB8AC3E}">
        <p14:creationId xmlns:p14="http://schemas.microsoft.com/office/powerpoint/2010/main" val="4284807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7FB60-909E-4FFE-B41B-7B9BD14C1A20}" type="datetimeFigureOut">
              <a:rPr lang="en-IN" smtClean="0"/>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983FE-8979-475E-88AA-D38949C3B7B2}" type="slidenum">
              <a:rPr lang="en-IN" smtClean="0"/>
              <a:t>‹#›</a:t>
            </a:fld>
            <a:endParaRPr lang="en-IN"/>
          </a:p>
        </p:txBody>
      </p:sp>
    </p:spTree>
    <p:extLst>
      <p:ext uri="{BB962C8B-B14F-4D97-AF65-F5344CB8AC3E}">
        <p14:creationId xmlns:p14="http://schemas.microsoft.com/office/powerpoint/2010/main" val="1866179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7FB60-909E-4FFE-B41B-7B9BD14C1A20}" type="datetimeFigureOut">
              <a:rPr lang="en-IN" smtClean="0"/>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983FE-8979-475E-88AA-D38949C3B7B2}" type="slidenum">
              <a:rPr lang="en-IN" smtClean="0"/>
              <a:t>‹#›</a:t>
            </a:fld>
            <a:endParaRPr lang="en-IN"/>
          </a:p>
        </p:txBody>
      </p:sp>
    </p:spTree>
    <p:extLst>
      <p:ext uri="{BB962C8B-B14F-4D97-AF65-F5344CB8AC3E}">
        <p14:creationId xmlns:p14="http://schemas.microsoft.com/office/powerpoint/2010/main" val="183015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7FB60-909E-4FFE-B41B-7B9BD14C1A20}" type="datetimeFigureOut">
              <a:rPr lang="en-IN" smtClean="0"/>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983FE-8979-475E-88AA-D38949C3B7B2}" type="slidenum">
              <a:rPr lang="en-IN" smtClean="0"/>
              <a:t>‹#›</a:t>
            </a:fld>
            <a:endParaRPr lang="en-IN"/>
          </a:p>
        </p:txBody>
      </p:sp>
    </p:spTree>
    <p:extLst>
      <p:ext uri="{BB962C8B-B14F-4D97-AF65-F5344CB8AC3E}">
        <p14:creationId xmlns:p14="http://schemas.microsoft.com/office/powerpoint/2010/main" val="4091208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47FB60-909E-4FFE-B41B-7B9BD14C1A20}" type="datetimeFigureOut">
              <a:rPr lang="en-IN" smtClean="0"/>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983FE-8979-475E-88AA-D38949C3B7B2}" type="slidenum">
              <a:rPr lang="en-IN" smtClean="0"/>
              <a:t>‹#›</a:t>
            </a:fld>
            <a:endParaRPr lang="en-IN"/>
          </a:p>
        </p:txBody>
      </p:sp>
    </p:spTree>
    <p:extLst>
      <p:ext uri="{BB962C8B-B14F-4D97-AF65-F5344CB8AC3E}">
        <p14:creationId xmlns:p14="http://schemas.microsoft.com/office/powerpoint/2010/main" val="2429882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47FB60-909E-4FFE-B41B-7B9BD14C1A20}" type="datetimeFigureOut">
              <a:rPr lang="en-IN" smtClean="0"/>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5983FE-8979-475E-88AA-D38949C3B7B2}" type="slidenum">
              <a:rPr lang="en-IN" smtClean="0"/>
              <a:t>‹#›</a:t>
            </a:fld>
            <a:endParaRPr lang="en-IN"/>
          </a:p>
        </p:txBody>
      </p:sp>
    </p:spTree>
    <p:extLst>
      <p:ext uri="{BB962C8B-B14F-4D97-AF65-F5344CB8AC3E}">
        <p14:creationId xmlns:p14="http://schemas.microsoft.com/office/powerpoint/2010/main" val="4035451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47FB60-909E-4FFE-B41B-7B9BD14C1A20}" type="datetimeFigureOut">
              <a:rPr lang="en-IN" smtClean="0"/>
              <a:t>29-10-2020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5983FE-8979-475E-88AA-D38949C3B7B2}" type="slidenum">
              <a:rPr lang="en-IN" smtClean="0"/>
              <a:t>‹#›</a:t>
            </a:fld>
            <a:endParaRPr lang="en-IN"/>
          </a:p>
        </p:txBody>
      </p:sp>
    </p:spTree>
    <p:extLst>
      <p:ext uri="{BB962C8B-B14F-4D97-AF65-F5344CB8AC3E}">
        <p14:creationId xmlns:p14="http://schemas.microsoft.com/office/powerpoint/2010/main" val="17381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47FB60-909E-4FFE-B41B-7B9BD14C1A20}" type="datetimeFigureOut">
              <a:rPr lang="en-IN" smtClean="0"/>
              <a:t>29-10-2020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5983FE-8979-475E-88AA-D38949C3B7B2}" type="slidenum">
              <a:rPr lang="en-IN" smtClean="0"/>
              <a:t>‹#›</a:t>
            </a:fld>
            <a:endParaRPr lang="en-IN"/>
          </a:p>
        </p:txBody>
      </p:sp>
    </p:spTree>
    <p:extLst>
      <p:ext uri="{BB962C8B-B14F-4D97-AF65-F5344CB8AC3E}">
        <p14:creationId xmlns:p14="http://schemas.microsoft.com/office/powerpoint/2010/main" val="3005469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7FB60-909E-4FFE-B41B-7B9BD14C1A20}" type="datetimeFigureOut">
              <a:rPr lang="en-IN" smtClean="0"/>
              <a:t>29-10-2020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5983FE-8979-475E-88AA-D38949C3B7B2}" type="slidenum">
              <a:rPr lang="en-IN" smtClean="0"/>
              <a:t>‹#›</a:t>
            </a:fld>
            <a:endParaRPr lang="en-IN"/>
          </a:p>
        </p:txBody>
      </p:sp>
    </p:spTree>
    <p:extLst>
      <p:ext uri="{BB962C8B-B14F-4D97-AF65-F5344CB8AC3E}">
        <p14:creationId xmlns:p14="http://schemas.microsoft.com/office/powerpoint/2010/main" val="2936226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7FB60-909E-4FFE-B41B-7B9BD14C1A20}" type="datetimeFigureOut">
              <a:rPr lang="en-IN" smtClean="0"/>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5983FE-8979-475E-88AA-D38949C3B7B2}" type="slidenum">
              <a:rPr lang="en-IN" smtClean="0"/>
              <a:t>‹#›</a:t>
            </a:fld>
            <a:endParaRPr lang="en-IN"/>
          </a:p>
        </p:txBody>
      </p:sp>
    </p:spTree>
    <p:extLst>
      <p:ext uri="{BB962C8B-B14F-4D97-AF65-F5344CB8AC3E}">
        <p14:creationId xmlns:p14="http://schemas.microsoft.com/office/powerpoint/2010/main" val="2254656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7FB60-909E-4FFE-B41B-7B9BD14C1A20}" type="datetimeFigureOut">
              <a:rPr lang="en-IN" smtClean="0"/>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5983FE-8979-475E-88AA-D38949C3B7B2}" type="slidenum">
              <a:rPr lang="en-IN" smtClean="0"/>
              <a:t>‹#›</a:t>
            </a:fld>
            <a:endParaRPr lang="en-IN"/>
          </a:p>
        </p:txBody>
      </p:sp>
    </p:spTree>
    <p:extLst>
      <p:ext uri="{BB962C8B-B14F-4D97-AF65-F5344CB8AC3E}">
        <p14:creationId xmlns:p14="http://schemas.microsoft.com/office/powerpoint/2010/main" val="1940733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F47FB60-909E-4FFE-B41B-7B9BD14C1A20}" type="datetimeFigureOut">
              <a:rPr lang="en-IN" smtClean="0"/>
              <a:t>29-10-2020</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C5983FE-8979-475E-88AA-D38949C3B7B2}" type="slidenum">
              <a:rPr lang="en-IN" smtClean="0"/>
              <a:t>‹#›</a:t>
            </a:fld>
            <a:endParaRPr lang="en-IN"/>
          </a:p>
        </p:txBody>
      </p:sp>
    </p:spTree>
    <p:extLst>
      <p:ext uri="{BB962C8B-B14F-4D97-AF65-F5344CB8AC3E}">
        <p14:creationId xmlns:p14="http://schemas.microsoft.com/office/powerpoint/2010/main" val="15679440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294FD-E270-4A6A-810E-59FBC0237C61}"/>
              </a:ext>
            </a:extLst>
          </p:cNvPr>
          <p:cNvSpPr>
            <a:spLocks noGrp="1"/>
          </p:cNvSpPr>
          <p:nvPr>
            <p:ph type="title"/>
          </p:nvPr>
        </p:nvSpPr>
        <p:spPr>
          <a:xfrm>
            <a:off x="1141412" y="318052"/>
            <a:ext cx="9844639" cy="1351722"/>
          </a:xfrm>
        </p:spPr>
        <p:txBody>
          <a:bodyPr/>
          <a:lstStyle/>
          <a:p>
            <a:r>
              <a:rPr lang="en-IN" sz="3600" b="1" dirty="0">
                <a:solidFill>
                  <a:schemeClr val="bg1"/>
                </a:solidFill>
                <a:latin typeface="Times New Roman" panose="02020603050405020304" pitchFamily="18" charset="0"/>
                <a:cs typeface="Times New Roman" panose="02020603050405020304" pitchFamily="18" charset="0"/>
              </a:rPr>
              <a:t>          </a:t>
            </a:r>
            <a:r>
              <a:rPr lang="en-IN" sz="4400" b="1" dirty="0">
                <a:solidFill>
                  <a:schemeClr val="bg1"/>
                </a:solidFill>
                <a:latin typeface="Times New Roman" panose="02020603050405020304" pitchFamily="18" charset="0"/>
                <a:cs typeface="Times New Roman" panose="02020603050405020304" pitchFamily="18" charset="0"/>
              </a:rPr>
              <a:t>EC 445 – Group Project III </a:t>
            </a:r>
            <a:br>
              <a:rPr lang="en-IN" sz="3600" b="1" dirty="0">
                <a:solidFill>
                  <a:schemeClr val="bg1"/>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BB4275C-66FC-452C-AFE5-C4C7D1FCF8DE}"/>
              </a:ext>
            </a:extLst>
          </p:cNvPr>
          <p:cNvSpPr>
            <a:spLocks noGrp="1"/>
          </p:cNvSpPr>
          <p:nvPr>
            <p:ph idx="1"/>
          </p:nvPr>
        </p:nvSpPr>
        <p:spPr>
          <a:xfrm>
            <a:off x="1141412" y="2623930"/>
            <a:ext cx="10600013" cy="805069"/>
          </a:xfrm>
        </p:spPr>
        <p:txBody>
          <a:bodyPr>
            <a:normAutofit/>
          </a:bodyPr>
          <a:lstStyle/>
          <a:p>
            <a:pPr marL="0" indent="0">
              <a:buNone/>
            </a:pPr>
            <a:r>
              <a:rPr lang="en-US" sz="4000" b="1" dirty="0">
                <a:solidFill>
                  <a:schemeClr val="bg1"/>
                </a:solidFill>
                <a:latin typeface="Times New Roman" panose="02020603050405020304" pitchFamily="18" charset="0"/>
                <a:cs typeface="Times New Roman" panose="02020603050405020304" pitchFamily="18" charset="0"/>
              </a:rPr>
              <a:t>         Tittle: Face Mask Detection Model</a:t>
            </a:r>
            <a:endParaRPr lang="en-IN" sz="4000" dirty="0"/>
          </a:p>
        </p:txBody>
      </p:sp>
      <p:sp>
        <p:nvSpPr>
          <p:cNvPr id="4" name="TextBox 3">
            <a:extLst>
              <a:ext uri="{FF2B5EF4-FFF2-40B4-BE49-F238E27FC236}">
                <a16:creationId xmlns:a16="http://schemas.microsoft.com/office/drawing/2014/main" id="{F53986CD-E5AA-43F0-B0A7-C2592B9B878D}"/>
              </a:ext>
            </a:extLst>
          </p:cNvPr>
          <p:cNvSpPr txBox="1"/>
          <p:nvPr/>
        </p:nvSpPr>
        <p:spPr>
          <a:xfrm>
            <a:off x="2160104" y="4945027"/>
            <a:ext cx="8375375" cy="1231106"/>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 Made By: </a:t>
            </a:r>
            <a:r>
              <a:rPr lang="en-IN" sz="2800" b="1" dirty="0" err="1">
                <a:solidFill>
                  <a:schemeClr val="bg1"/>
                </a:solidFill>
                <a:latin typeface="Times New Roman" panose="02020603050405020304" pitchFamily="18" charset="0"/>
                <a:cs typeface="Times New Roman" panose="02020603050405020304" pitchFamily="18" charset="0"/>
              </a:rPr>
              <a:t>Prishita</a:t>
            </a:r>
            <a:r>
              <a:rPr lang="en-IN" sz="2800" b="1" dirty="0">
                <a:solidFill>
                  <a:schemeClr val="bg1"/>
                </a:solidFill>
                <a:latin typeface="Times New Roman" panose="02020603050405020304" pitchFamily="18" charset="0"/>
                <a:cs typeface="Times New Roman" panose="02020603050405020304" pitchFamily="18" charset="0"/>
              </a:rPr>
              <a:t> Kapoor (17EC035)</a:t>
            </a:r>
          </a:p>
          <a:p>
            <a:r>
              <a:rPr lang="en-US" sz="2800" b="1" dirty="0">
                <a:solidFill>
                  <a:schemeClr val="bg1"/>
                </a:solidFill>
                <a:latin typeface="Times New Roman" panose="02020603050405020304" pitchFamily="18" charset="0"/>
                <a:cs typeface="Times New Roman" panose="02020603050405020304" pitchFamily="18" charset="0"/>
              </a:rPr>
              <a:t> Guided by: Prof. </a:t>
            </a:r>
            <a:r>
              <a:rPr lang="en-US" sz="2800" b="1" dirty="0" err="1">
                <a:solidFill>
                  <a:schemeClr val="bg1"/>
                </a:solidFill>
                <a:latin typeface="Times New Roman" panose="02020603050405020304" pitchFamily="18" charset="0"/>
                <a:cs typeface="Times New Roman" panose="02020603050405020304" pitchFamily="18" charset="0"/>
              </a:rPr>
              <a:t>Jagrat</a:t>
            </a:r>
            <a:r>
              <a:rPr lang="en-US" sz="2800" b="1" dirty="0">
                <a:solidFill>
                  <a:schemeClr val="bg1"/>
                </a:solidFill>
                <a:latin typeface="Times New Roman" panose="02020603050405020304" pitchFamily="18" charset="0"/>
                <a:cs typeface="Times New Roman" panose="02020603050405020304" pitchFamily="18" charset="0"/>
              </a:rPr>
              <a:t> Mehta</a:t>
            </a:r>
            <a:endParaRPr lang="en-IN" sz="2800" b="1" dirty="0">
              <a:solidFill>
                <a:schemeClr val="bg1"/>
              </a:solidFill>
              <a:latin typeface="Times New Roman" panose="02020603050405020304" pitchFamily="18"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565B5355-1299-48FF-8D44-946644B30171}"/>
              </a:ext>
            </a:extLst>
          </p:cNvPr>
          <p:cNvSpPr txBox="1"/>
          <p:nvPr/>
        </p:nvSpPr>
        <p:spPr>
          <a:xfrm>
            <a:off x="4929809" y="3273287"/>
            <a:ext cx="5287617" cy="400110"/>
          </a:xfrm>
          <a:prstGeom prst="rect">
            <a:avLst/>
          </a:prstGeom>
          <a:noFill/>
        </p:spPr>
        <p:txBody>
          <a:bodyPr wrap="square" rtlCol="0">
            <a:spAutoFit/>
          </a:bodyPr>
          <a:lstStyle/>
          <a:p>
            <a:r>
              <a:rPr lang="en-US" sz="2000" b="1" dirty="0">
                <a:solidFill>
                  <a:srgbClr val="FF0000"/>
                </a:solidFill>
              </a:rPr>
              <a:t>A mask can make a difference!</a:t>
            </a:r>
            <a:endParaRPr lang="en-IN" sz="2000" b="1" dirty="0">
              <a:solidFill>
                <a:srgbClr val="FF0000"/>
              </a:solidFill>
            </a:endParaRPr>
          </a:p>
        </p:txBody>
      </p:sp>
    </p:spTree>
    <p:extLst>
      <p:ext uri="{BB962C8B-B14F-4D97-AF65-F5344CB8AC3E}">
        <p14:creationId xmlns:p14="http://schemas.microsoft.com/office/powerpoint/2010/main" val="1322538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7F9D-2C8A-4A12-B18B-46BE2D8212AE}"/>
              </a:ext>
            </a:extLst>
          </p:cNvPr>
          <p:cNvSpPr>
            <a:spLocks noGrp="1"/>
          </p:cNvSpPr>
          <p:nvPr>
            <p:ph type="title"/>
          </p:nvPr>
        </p:nvSpPr>
        <p:spPr>
          <a:xfrm>
            <a:off x="2743199" y="257361"/>
            <a:ext cx="8304211" cy="1478570"/>
          </a:xfrm>
        </p:spPr>
        <p:txBody>
          <a:bodyPr/>
          <a:lstStyle/>
          <a:p>
            <a:r>
              <a:rPr lang="en-IN" b="1" i="0" dirty="0">
                <a:solidFill>
                  <a:srgbClr val="5A5A5A"/>
                </a:solidFill>
                <a:effectLst/>
                <a:latin typeface="Times New Roman" panose="02020603050405020304" pitchFamily="18" charset="0"/>
                <a:cs typeface="Times New Roman" panose="02020603050405020304" pitchFamily="18" charset="0"/>
              </a:rPr>
              <a:t>Supervised Learning</a:t>
            </a:r>
            <a:r>
              <a:rPr lang="en-IN" b="0" i="0" dirty="0">
                <a:solidFill>
                  <a:srgbClr val="5A5A5A"/>
                </a:solidFill>
                <a:effectLst/>
                <a:latin typeface="Open Sans" panose="020B0606030504020204" pitchFamily="34" charset="0"/>
              </a:rPr>
              <a:t>:</a:t>
            </a:r>
            <a:endParaRPr lang="en-IN" dirty="0"/>
          </a:p>
        </p:txBody>
      </p:sp>
      <p:sp>
        <p:nvSpPr>
          <p:cNvPr id="3" name="Content Placeholder 2">
            <a:extLst>
              <a:ext uri="{FF2B5EF4-FFF2-40B4-BE49-F238E27FC236}">
                <a16:creationId xmlns:a16="http://schemas.microsoft.com/office/drawing/2014/main" id="{60044407-4CE8-4CCB-943D-A3B95AD5E96D}"/>
              </a:ext>
            </a:extLst>
          </p:cNvPr>
          <p:cNvSpPr>
            <a:spLocks noGrp="1"/>
          </p:cNvSpPr>
          <p:nvPr>
            <p:ph idx="1"/>
          </p:nvPr>
        </p:nvSpPr>
        <p:spPr>
          <a:xfrm>
            <a:off x="1144590" y="1616765"/>
            <a:ext cx="9902821" cy="3087757"/>
          </a:xfrm>
        </p:spPr>
        <p:txBody>
          <a:bodyPr>
            <a:normAutofit/>
          </a:bodyPr>
          <a:lstStyle/>
          <a:p>
            <a:r>
              <a:rPr lang="en-US" b="0" i="0" dirty="0">
                <a:solidFill>
                  <a:schemeClr val="bg1"/>
                </a:solidFill>
                <a:effectLst/>
                <a:latin typeface="Times New Roman" panose="02020603050405020304" pitchFamily="18" charset="0"/>
                <a:cs typeface="Times New Roman" panose="02020603050405020304" pitchFamily="18" charset="0"/>
              </a:rPr>
              <a:t>In Supervised Learning, every training example has a corresponding label. The algorithm identifies the label and classifies the image accordingly. This model first identifies a Region of Interest (</a:t>
            </a:r>
            <a:r>
              <a:rPr lang="en-US" b="0" i="0" dirty="0" err="1">
                <a:solidFill>
                  <a:schemeClr val="bg1"/>
                </a:solidFill>
                <a:effectLst/>
                <a:latin typeface="Times New Roman" panose="02020603050405020304" pitchFamily="18" charset="0"/>
                <a:cs typeface="Times New Roman" panose="02020603050405020304" pitchFamily="18" charset="0"/>
              </a:rPr>
              <a:t>RoI</a:t>
            </a:r>
            <a:r>
              <a:rPr lang="en-US" b="0" i="0" dirty="0">
                <a:solidFill>
                  <a:schemeClr val="bg1"/>
                </a:solidFill>
                <a:effectLst/>
                <a:latin typeface="Times New Roman" panose="02020603050405020304" pitchFamily="18" charset="0"/>
                <a:cs typeface="Times New Roman" panose="02020603050405020304" pitchFamily="18" charset="0"/>
              </a:rPr>
              <a:t>) which in this case is a face.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AutoShape 2" descr="See the source image">
            <a:extLst>
              <a:ext uri="{FF2B5EF4-FFF2-40B4-BE49-F238E27FC236}">
                <a16:creationId xmlns:a16="http://schemas.microsoft.com/office/drawing/2014/main" id="{F11EF372-9724-46AC-8B65-651987CE681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See the source image">
            <a:extLst>
              <a:ext uri="{FF2B5EF4-FFF2-40B4-BE49-F238E27FC236}">
                <a16:creationId xmlns:a16="http://schemas.microsoft.com/office/drawing/2014/main" id="{FDFA415E-A877-4896-AA32-2890E0FBBE2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See the source image">
            <a:extLst>
              <a:ext uri="{FF2B5EF4-FFF2-40B4-BE49-F238E27FC236}">
                <a16:creationId xmlns:a16="http://schemas.microsoft.com/office/drawing/2014/main" id="{03439184-D789-41F0-B653-AD2EFDB1CC9B}"/>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2921996A-E0DB-46E7-B7FB-D43BBBB98426}"/>
              </a:ext>
            </a:extLst>
          </p:cNvPr>
          <p:cNvPicPr>
            <a:picLocks noChangeAspect="1"/>
          </p:cNvPicPr>
          <p:nvPr/>
        </p:nvPicPr>
        <p:blipFill>
          <a:blip r:embed="rId2"/>
          <a:stretch>
            <a:fillRect/>
          </a:stretch>
        </p:blipFill>
        <p:spPr>
          <a:xfrm>
            <a:off x="1895060" y="3692966"/>
            <a:ext cx="7381461" cy="2450660"/>
          </a:xfrm>
          <a:prstGeom prst="rect">
            <a:avLst/>
          </a:prstGeom>
        </p:spPr>
      </p:pic>
    </p:spTree>
    <p:extLst>
      <p:ext uri="{BB962C8B-B14F-4D97-AF65-F5344CB8AC3E}">
        <p14:creationId xmlns:p14="http://schemas.microsoft.com/office/powerpoint/2010/main" val="3922343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D24D6-E763-4218-8F55-6979F3BECC8B}"/>
              </a:ext>
            </a:extLst>
          </p:cNvPr>
          <p:cNvSpPr>
            <a:spLocks noGrp="1"/>
          </p:cNvSpPr>
          <p:nvPr>
            <p:ph type="title"/>
          </p:nvPr>
        </p:nvSpPr>
        <p:spPr/>
        <p:txBody>
          <a:bodyPr/>
          <a:lstStyle/>
          <a:p>
            <a:r>
              <a:rPr lang="en-US" b="1" i="0" dirty="0">
                <a:solidFill>
                  <a:srgbClr val="5A5A5A"/>
                </a:solidFill>
                <a:effectLst/>
                <a:latin typeface="Times New Roman" panose="02020603050405020304" pitchFamily="18" charset="0"/>
                <a:cs typeface="Times New Roman" panose="02020603050405020304" pitchFamily="18" charset="0"/>
              </a:rPr>
              <a:t>the model works correctly to identify three classes: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529D3B-0A00-460F-9E3F-AF65382D38B4}"/>
              </a:ext>
            </a:extLst>
          </p:cNvPr>
          <p:cNvSpPr>
            <a:spLocks noGrp="1"/>
          </p:cNvSpPr>
          <p:nvPr>
            <p:ph idx="1"/>
          </p:nvPr>
        </p:nvSpPr>
        <p:spPr/>
        <p:txBody>
          <a:bodyPr>
            <a:normAutofit/>
          </a:bodyPr>
          <a:lstStyle/>
          <a:p>
            <a:pPr marL="0" indent="0">
              <a:buNone/>
            </a:pPr>
            <a:r>
              <a:rPr lang="en-US" b="0" i="0" dirty="0">
                <a:solidFill>
                  <a:srgbClr val="5A5A5A"/>
                </a:solidFill>
                <a:effectLst/>
                <a:latin typeface="Times New Roman" panose="02020603050405020304" pitchFamily="18" charset="0"/>
                <a:cs typeface="Times New Roman" panose="02020603050405020304" pitchFamily="18" charset="0"/>
              </a:rPr>
              <a:t>1. With Mask: The person is wearing a mask and it is covering his nose and mouth.</a:t>
            </a:r>
            <a:br>
              <a:rPr lang="en-US" dirty="0">
                <a:latin typeface="Times New Roman" panose="02020603050405020304" pitchFamily="18" charset="0"/>
                <a:cs typeface="Times New Roman" panose="02020603050405020304" pitchFamily="18" charset="0"/>
              </a:rPr>
            </a:br>
            <a:r>
              <a:rPr lang="en-US" b="0" i="0" dirty="0">
                <a:solidFill>
                  <a:srgbClr val="5A5A5A"/>
                </a:solidFill>
                <a:effectLst/>
                <a:latin typeface="Times New Roman" panose="02020603050405020304" pitchFamily="18" charset="0"/>
                <a:cs typeface="Times New Roman" panose="02020603050405020304" pitchFamily="18" charset="0"/>
              </a:rPr>
              <a:t>2. Mask Worn Incorrect: The person is wearing a mask but it is not covering his nose or mouth.</a:t>
            </a:r>
            <a:br>
              <a:rPr lang="en-US" dirty="0">
                <a:latin typeface="Times New Roman" panose="02020603050405020304" pitchFamily="18" charset="0"/>
                <a:cs typeface="Times New Roman" panose="02020603050405020304" pitchFamily="18" charset="0"/>
              </a:rPr>
            </a:br>
            <a:r>
              <a:rPr lang="en-US" b="0" i="0" dirty="0">
                <a:solidFill>
                  <a:srgbClr val="5A5A5A"/>
                </a:solidFill>
                <a:effectLst/>
                <a:latin typeface="Times New Roman" panose="02020603050405020304" pitchFamily="18" charset="0"/>
                <a:cs typeface="Times New Roman" panose="02020603050405020304" pitchFamily="18" charset="0"/>
              </a:rPr>
              <a:t>3. Without Mask: The person is not wearing a mask.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4585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0E66212-493B-4C76-B017-816D8011A4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0052" y="389858"/>
            <a:ext cx="2861845" cy="28761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663461-ADCA-455D-87F1-1DBD2E841F9C}"/>
              </a:ext>
            </a:extLst>
          </p:cNvPr>
          <p:cNvSpPr txBox="1"/>
          <p:nvPr/>
        </p:nvSpPr>
        <p:spPr>
          <a:xfrm>
            <a:off x="4214192" y="1444486"/>
            <a:ext cx="5804451" cy="369332"/>
          </a:xfrm>
          <a:prstGeom prst="rect">
            <a:avLst/>
          </a:prstGeom>
          <a:noFill/>
        </p:spPr>
        <p:txBody>
          <a:bodyPr wrap="square" rtlCol="0">
            <a:spAutoFit/>
          </a:bodyPr>
          <a:lstStyle/>
          <a:p>
            <a:r>
              <a:rPr lang="en-US" b="1" dirty="0">
                <a:solidFill>
                  <a:schemeClr val="bg1"/>
                </a:solidFill>
                <a:latin typeface="proxima-nova"/>
              </a:rPr>
              <a:t>F</a:t>
            </a:r>
            <a:r>
              <a:rPr lang="en-US" b="1" i="0" dirty="0">
                <a:solidFill>
                  <a:schemeClr val="bg1"/>
                </a:solidFill>
                <a:effectLst/>
                <a:latin typeface="proxima-nova"/>
              </a:rPr>
              <a:t>irst with an image of a person </a:t>
            </a:r>
            <a:r>
              <a:rPr lang="en-US" b="1" i="1" dirty="0">
                <a:solidFill>
                  <a:schemeClr val="bg1"/>
                </a:solidFill>
                <a:effectLst/>
                <a:latin typeface="proxima-nova"/>
              </a:rPr>
              <a:t>not</a:t>
            </a:r>
            <a:r>
              <a:rPr lang="en-US" b="1" i="0" dirty="0">
                <a:solidFill>
                  <a:schemeClr val="bg1"/>
                </a:solidFill>
                <a:effectLst/>
                <a:latin typeface="proxima-nova"/>
              </a:rPr>
              <a:t> wearing a face mask</a:t>
            </a:r>
            <a:r>
              <a:rPr lang="en-US" b="0" i="0" dirty="0">
                <a:solidFill>
                  <a:schemeClr val="bg1"/>
                </a:solidFill>
                <a:effectLst/>
                <a:latin typeface="proxima-nova"/>
              </a:rPr>
              <a:t>.</a:t>
            </a:r>
            <a:endParaRPr lang="en-IN" dirty="0">
              <a:solidFill>
                <a:schemeClr val="bg1"/>
              </a:solidFill>
            </a:endParaRPr>
          </a:p>
        </p:txBody>
      </p:sp>
      <p:sp>
        <p:nvSpPr>
          <p:cNvPr id="5" name="TextBox 4">
            <a:extLst>
              <a:ext uri="{FF2B5EF4-FFF2-40B4-BE49-F238E27FC236}">
                <a16:creationId xmlns:a16="http://schemas.microsoft.com/office/drawing/2014/main" id="{3A9FD5E3-972C-442D-9966-9ACB56F34DCA}"/>
              </a:ext>
            </a:extLst>
          </p:cNvPr>
          <p:cNvSpPr txBox="1"/>
          <p:nvPr/>
        </p:nvSpPr>
        <p:spPr>
          <a:xfrm>
            <a:off x="4214192" y="4426226"/>
            <a:ext cx="7328451" cy="646331"/>
          </a:xfrm>
          <a:prstGeom prst="rect">
            <a:avLst/>
          </a:prstGeom>
          <a:noFill/>
        </p:spPr>
        <p:txBody>
          <a:bodyPr wrap="square" rtlCol="0">
            <a:spAutoFit/>
          </a:bodyPr>
          <a:lstStyle/>
          <a:p>
            <a:r>
              <a:rPr lang="en-US" b="1" dirty="0">
                <a:solidFill>
                  <a:schemeClr val="bg1"/>
                </a:solidFill>
                <a:latin typeface="proxima-nova"/>
              </a:rPr>
              <a:t>W</a:t>
            </a:r>
            <a:r>
              <a:rPr lang="en-US" b="1" i="0" dirty="0">
                <a:solidFill>
                  <a:schemeClr val="bg1"/>
                </a:solidFill>
                <a:effectLst/>
                <a:latin typeface="proxima-nova"/>
              </a:rPr>
              <a:t>e apply face detection to compute the bounding box location of the face in the image</a:t>
            </a:r>
            <a:r>
              <a:rPr lang="en-US" b="1" i="0" dirty="0">
                <a:solidFill>
                  <a:srgbClr val="051E50"/>
                </a:solidFill>
                <a:effectLst/>
                <a:latin typeface="proxima-nova"/>
              </a:rPr>
              <a:t>.</a:t>
            </a:r>
            <a:endParaRPr lang="en-IN" b="1" dirty="0"/>
          </a:p>
        </p:txBody>
      </p:sp>
      <p:pic>
        <p:nvPicPr>
          <p:cNvPr id="2052" name="Picture 4">
            <a:extLst>
              <a:ext uri="{FF2B5EF4-FFF2-40B4-BE49-F238E27FC236}">
                <a16:creationId xmlns:a16="http://schemas.microsoft.com/office/drawing/2014/main" id="{C8B50353-E13A-405B-840E-97BED2641D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053" y="3452838"/>
            <a:ext cx="2861845" cy="287615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10F78F9-04B2-4112-B542-22FB30DE4E30}"/>
              </a:ext>
            </a:extLst>
          </p:cNvPr>
          <p:cNvSpPr txBox="1"/>
          <p:nvPr/>
        </p:nvSpPr>
        <p:spPr>
          <a:xfrm>
            <a:off x="3409122" y="3247646"/>
            <a:ext cx="6844746" cy="369332"/>
          </a:xfrm>
          <a:prstGeom prst="rect">
            <a:avLst/>
          </a:prstGeom>
          <a:noFill/>
        </p:spPr>
        <p:txBody>
          <a:bodyPr wrap="square">
            <a:spAutoFit/>
          </a:bodyPr>
          <a:lstStyle/>
          <a:p>
            <a:r>
              <a:rPr lang="en-US" b="0" i="0" dirty="0">
                <a:solidFill>
                  <a:srgbClr val="051E50"/>
                </a:solidFill>
                <a:effectLst/>
                <a:latin typeface="proxima-nova"/>
              </a:rPr>
              <a:t>t</a:t>
            </a:r>
            <a:endParaRPr lang="en-IN" dirty="0"/>
          </a:p>
        </p:txBody>
      </p:sp>
      <p:sp>
        <p:nvSpPr>
          <p:cNvPr id="2" name="TextBox 1">
            <a:extLst>
              <a:ext uri="{FF2B5EF4-FFF2-40B4-BE49-F238E27FC236}">
                <a16:creationId xmlns:a16="http://schemas.microsoft.com/office/drawing/2014/main" id="{7127E214-52F1-4A19-9990-940D43F1DFCF}"/>
              </a:ext>
            </a:extLst>
          </p:cNvPr>
          <p:cNvSpPr txBox="1"/>
          <p:nvPr/>
        </p:nvSpPr>
        <p:spPr>
          <a:xfrm>
            <a:off x="5910470" y="128248"/>
            <a:ext cx="4823790" cy="707886"/>
          </a:xfrm>
          <a:prstGeom prst="rect">
            <a:avLst/>
          </a:prstGeom>
          <a:noFill/>
        </p:spPr>
        <p:txBody>
          <a:bodyPr wrap="square" rtlCol="0">
            <a:spAutoFit/>
          </a:bodyPr>
          <a:lstStyle/>
          <a:p>
            <a:r>
              <a:rPr lang="en-US" sz="4000" b="1" dirty="0">
                <a:solidFill>
                  <a:srgbClr val="FF0000"/>
                </a:solidFill>
                <a:latin typeface="Times New Roman" panose="02020603050405020304" pitchFamily="18" charset="0"/>
                <a:cs typeface="Times New Roman" panose="02020603050405020304" pitchFamily="18" charset="0"/>
              </a:rPr>
              <a:t>Training of model:</a:t>
            </a:r>
            <a:r>
              <a:rPr lang="en-US" sz="4000" dirty="0"/>
              <a:t>:</a:t>
            </a:r>
            <a:endParaRPr lang="en-IN" sz="4000" dirty="0"/>
          </a:p>
        </p:txBody>
      </p:sp>
    </p:spTree>
    <p:extLst>
      <p:ext uri="{BB962C8B-B14F-4D97-AF65-F5344CB8AC3E}">
        <p14:creationId xmlns:p14="http://schemas.microsoft.com/office/powerpoint/2010/main" val="265695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1AEC13-4534-477E-B3EA-A68C55FADB4A}"/>
              </a:ext>
            </a:extLst>
          </p:cNvPr>
          <p:cNvSpPr txBox="1"/>
          <p:nvPr/>
        </p:nvSpPr>
        <p:spPr>
          <a:xfrm>
            <a:off x="4002157" y="887895"/>
            <a:ext cx="5592417" cy="923330"/>
          </a:xfrm>
          <a:prstGeom prst="rect">
            <a:avLst/>
          </a:prstGeom>
          <a:noFill/>
        </p:spPr>
        <p:txBody>
          <a:bodyPr wrap="square" rtlCol="0">
            <a:spAutoFit/>
          </a:bodyPr>
          <a:lstStyle/>
          <a:p>
            <a:pPr algn="just"/>
            <a:r>
              <a:rPr lang="en-US" b="1" i="0" dirty="0">
                <a:solidFill>
                  <a:schemeClr val="bg1"/>
                </a:solidFill>
                <a:effectLst/>
                <a:latin typeface="proxima-nova"/>
              </a:rPr>
              <a:t>Once we know </a:t>
            </a:r>
            <a:r>
              <a:rPr lang="en-US" b="1" i="1" dirty="0">
                <a:solidFill>
                  <a:schemeClr val="bg1"/>
                </a:solidFill>
                <a:effectLst/>
                <a:latin typeface="proxima-nova"/>
              </a:rPr>
              <a:t>where</a:t>
            </a:r>
            <a:r>
              <a:rPr lang="en-US" b="1" i="0" dirty="0">
                <a:solidFill>
                  <a:schemeClr val="bg1"/>
                </a:solidFill>
                <a:effectLst/>
                <a:latin typeface="proxima-nova"/>
              </a:rPr>
              <a:t> in the image the face is, we can extract the face Region of Interest (ROI) with OpenCV and NumPy slicing.</a:t>
            </a:r>
            <a:endParaRPr lang="en-IN" b="1" dirty="0">
              <a:solidFill>
                <a:schemeClr val="bg1"/>
              </a:solidFill>
            </a:endParaRPr>
          </a:p>
        </p:txBody>
      </p:sp>
      <p:pic>
        <p:nvPicPr>
          <p:cNvPr id="3074" name="Picture 2">
            <a:extLst>
              <a:ext uri="{FF2B5EF4-FFF2-40B4-BE49-F238E27FC236}">
                <a16:creationId xmlns:a16="http://schemas.microsoft.com/office/drawing/2014/main" id="{29F81025-2F90-4CDF-B41D-619E17450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731" y="172278"/>
            <a:ext cx="2226364" cy="2755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9236EFE-75D4-4AA4-9E1D-72CA9E6B92A2}"/>
              </a:ext>
            </a:extLst>
          </p:cNvPr>
          <p:cNvSpPr txBox="1"/>
          <p:nvPr/>
        </p:nvSpPr>
        <p:spPr>
          <a:xfrm>
            <a:off x="4253948" y="4055165"/>
            <a:ext cx="5194852" cy="1200329"/>
          </a:xfrm>
          <a:prstGeom prst="rect">
            <a:avLst/>
          </a:prstGeom>
          <a:noFill/>
        </p:spPr>
        <p:txBody>
          <a:bodyPr wrap="square" rtlCol="0">
            <a:spAutoFit/>
          </a:bodyPr>
          <a:lstStyle/>
          <a:p>
            <a:pPr algn="just"/>
            <a:r>
              <a:rPr lang="en-US" b="1" dirty="0">
                <a:solidFill>
                  <a:schemeClr val="bg1"/>
                </a:solidFill>
                <a:latin typeface="proxima-nova"/>
              </a:rPr>
              <a:t>W</a:t>
            </a:r>
            <a:r>
              <a:rPr lang="en-US" b="1" i="0" dirty="0">
                <a:solidFill>
                  <a:schemeClr val="bg1"/>
                </a:solidFill>
                <a:effectLst/>
                <a:latin typeface="proxima-nova"/>
              </a:rPr>
              <a:t>e apply facial landmarks, allowing us to localize the eyes, nose, mouth, etc.</a:t>
            </a:r>
            <a:r>
              <a:rPr lang="en-US" b="0" i="0" dirty="0">
                <a:solidFill>
                  <a:schemeClr val="bg1"/>
                </a:solidFill>
                <a:effectLst/>
                <a:latin typeface="proxima-nova"/>
              </a:rPr>
              <a:t> </a:t>
            </a:r>
            <a:r>
              <a:rPr lang="en-US" b="1" i="0" dirty="0">
                <a:solidFill>
                  <a:schemeClr val="bg1"/>
                </a:solidFill>
                <a:effectLst/>
                <a:latin typeface="proxima-nova"/>
              </a:rPr>
              <a:t>we detects facial landmarks using </a:t>
            </a:r>
            <a:r>
              <a:rPr lang="en-US" b="1" i="0" dirty="0" err="1">
                <a:solidFill>
                  <a:schemeClr val="bg1"/>
                </a:solidFill>
                <a:effectLst/>
                <a:latin typeface="proxima-nova"/>
              </a:rPr>
              <a:t>dlib</a:t>
            </a:r>
            <a:r>
              <a:rPr lang="en-US" b="1" i="0" dirty="0">
                <a:solidFill>
                  <a:schemeClr val="bg1"/>
                </a:solidFill>
                <a:effectLst/>
                <a:latin typeface="proxima-nova"/>
              </a:rPr>
              <a:t> so that we know where to place a mask on the face.</a:t>
            </a:r>
            <a:endParaRPr lang="en-IN" b="1" dirty="0">
              <a:solidFill>
                <a:schemeClr val="bg1"/>
              </a:solidFill>
            </a:endParaRPr>
          </a:p>
        </p:txBody>
      </p:sp>
      <p:pic>
        <p:nvPicPr>
          <p:cNvPr id="7" name="Picture 6">
            <a:extLst>
              <a:ext uri="{FF2B5EF4-FFF2-40B4-BE49-F238E27FC236}">
                <a16:creationId xmlns:a16="http://schemas.microsoft.com/office/drawing/2014/main" id="{741A1963-5D68-4558-8FAD-6F60C2D9A71D}"/>
              </a:ext>
            </a:extLst>
          </p:cNvPr>
          <p:cNvPicPr>
            <a:picLocks noChangeAspect="1"/>
          </p:cNvPicPr>
          <p:nvPr/>
        </p:nvPicPr>
        <p:blipFill>
          <a:blip r:embed="rId3"/>
          <a:stretch>
            <a:fillRect/>
          </a:stretch>
        </p:blipFill>
        <p:spPr>
          <a:xfrm>
            <a:off x="1404731" y="3389788"/>
            <a:ext cx="2226363" cy="2531082"/>
          </a:xfrm>
          <a:prstGeom prst="rect">
            <a:avLst/>
          </a:prstGeom>
        </p:spPr>
      </p:pic>
    </p:spTree>
    <p:extLst>
      <p:ext uri="{BB962C8B-B14F-4D97-AF65-F5344CB8AC3E}">
        <p14:creationId xmlns:p14="http://schemas.microsoft.com/office/powerpoint/2010/main" val="1417098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705405-64B2-407B-B482-7BF4A366F999}"/>
              </a:ext>
            </a:extLst>
          </p:cNvPr>
          <p:cNvSpPr txBox="1"/>
          <p:nvPr/>
        </p:nvSpPr>
        <p:spPr>
          <a:xfrm>
            <a:off x="5592418" y="1179443"/>
            <a:ext cx="5367130" cy="382585"/>
          </a:xfrm>
          <a:prstGeom prst="rect">
            <a:avLst/>
          </a:prstGeom>
          <a:noFill/>
        </p:spPr>
        <p:txBody>
          <a:bodyPr wrap="square" rtlCol="0">
            <a:spAutoFit/>
          </a:bodyPr>
          <a:lstStyle/>
          <a:p>
            <a:r>
              <a:rPr lang="en-US" b="1" dirty="0">
                <a:solidFill>
                  <a:schemeClr val="bg1"/>
                </a:solidFill>
                <a:latin typeface="proxima-nova"/>
              </a:rPr>
              <a:t>W</a:t>
            </a:r>
            <a:r>
              <a:rPr lang="en-US" b="1" i="0" dirty="0">
                <a:solidFill>
                  <a:schemeClr val="bg1"/>
                </a:solidFill>
                <a:effectLst/>
                <a:latin typeface="proxima-nova"/>
              </a:rPr>
              <a:t>e need an image of a mask </a:t>
            </a:r>
            <a:endParaRPr lang="en-IN" b="1" dirty="0">
              <a:solidFill>
                <a:schemeClr val="bg1"/>
              </a:solidFill>
            </a:endParaRPr>
          </a:p>
        </p:txBody>
      </p:sp>
      <p:pic>
        <p:nvPicPr>
          <p:cNvPr id="4098" name="Picture 2">
            <a:extLst>
              <a:ext uri="{FF2B5EF4-FFF2-40B4-BE49-F238E27FC236}">
                <a16:creationId xmlns:a16="http://schemas.microsoft.com/office/drawing/2014/main" id="{A9F9B877-1821-4C99-819D-782FEA727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983" y="403108"/>
            <a:ext cx="3420303" cy="213403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8214AF2-AB3C-4C05-BB19-7403C6292E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983" y="2978251"/>
            <a:ext cx="3596722" cy="36147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63C8A08-235C-4E88-90D6-F080BA63D5A0}"/>
              </a:ext>
            </a:extLst>
          </p:cNvPr>
          <p:cNvSpPr txBox="1"/>
          <p:nvPr/>
        </p:nvSpPr>
        <p:spPr>
          <a:xfrm>
            <a:off x="5592418" y="4081670"/>
            <a:ext cx="6042992" cy="923330"/>
          </a:xfrm>
          <a:prstGeom prst="rect">
            <a:avLst/>
          </a:prstGeom>
          <a:noFill/>
        </p:spPr>
        <p:txBody>
          <a:bodyPr wrap="square" rtlCol="0">
            <a:spAutoFit/>
          </a:bodyPr>
          <a:lstStyle/>
          <a:p>
            <a:r>
              <a:rPr lang="en-US" b="1" dirty="0">
                <a:solidFill>
                  <a:schemeClr val="bg1"/>
                </a:solidFill>
                <a:latin typeface="proxima-nova"/>
              </a:rPr>
              <a:t>T</a:t>
            </a:r>
            <a:r>
              <a:rPr lang="en-US" b="1" i="0" dirty="0">
                <a:solidFill>
                  <a:schemeClr val="bg1"/>
                </a:solidFill>
                <a:effectLst/>
                <a:latin typeface="proxima-nova"/>
              </a:rPr>
              <a:t>he face mask is placed on the person’s face in the original frame. </a:t>
            </a:r>
            <a:r>
              <a:rPr lang="en-US" b="1" dirty="0">
                <a:solidFill>
                  <a:schemeClr val="bg1"/>
                </a:solidFill>
                <a:latin typeface="proxima-nova"/>
              </a:rPr>
              <a:t>The </a:t>
            </a:r>
            <a:r>
              <a:rPr lang="en-US" b="1" i="0" dirty="0">
                <a:solidFill>
                  <a:schemeClr val="bg1"/>
                </a:solidFill>
                <a:effectLst/>
                <a:latin typeface="proxima-nova"/>
              </a:rPr>
              <a:t>mask has been applied with computer vision by way of OpenCV and </a:t>
            </a:r>
            <a:r>
              <a:rPr lang="en-US" b="1" i="0" dirty="0" err="1">
                <a:solidFill>
                  <a:schemeClr val="bg1"/>
                </a:solidFill>
                <a:effectLst/>
                <a:latin typeface="proxima-nova"/>
              </a:rPr>
              <a:t>dlib</a:t>
            </a:r>
            <a:r>
              <a:rPr lang="en-US" b="1" i="0" dirty="0">
                <a:solidFill>
                  <a:schemeClr val="bg1"/>
                </a:solidFill>
                <a:effectLst/>
                <a:latin typeface="proxima-nova"/>
              </a:rPr>
              <a:t> face landmarks.</a:t>
            </a:r>
            <a:endParaRPr lang="en-IN" b="1" dirty="0">
              <a:solidFill>
                <a:schemeClr val="bg1"/>
              </a:solidFill>
            </a:endParaRPr>
          </a:p>
        </p:txBody>
      </p:sp>
    </p:spTree>
    <p:extLst>
      <p:ext uri="{BB962C8B-B14F-4D97-AF65-F5344CB8AC3E}">
        <p14:creationId xmlns:p14="http://schemas.microsoft.com/office/powerpoint/2010/main" val="3772515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2556-ECB2-42EE-85AB-2411B3909C4C}"/>
              </a:ext>
            </a:extLst>
          </p:cNvPr>
          <p:cNvSpPr>
            <a:spLocks noGrp="1"/>
          </p:cNvSpPr>
          <p:nvPr>
            <p:ph type="title"/>
          </p:nvPr>
        </p:nvSpPr>
        <p:spPr/>
        <p:txBody>
          <a:bodyPr/>
          <a:lstStyle/>
          <a:p>
            <a:r>
              <a:rPr lang="en-US" dirty="0">
                <a:solidFill>
                  <a:schemeClr val="bg1"/>
                </a:solidFill>
              </a:rPr>
              <a:t>                                DATASET:</a:t>
            </a:r>
            <a:endParaRPr lang="en-IN" dirty="0"/>
          </a:p>
        </p:txBody>
      </p:sp>
      <p:pic>
        <p:nvPicPr>
          <p:cNvPr id="5" name="Content Placeholder 4">
            <a:extLst>
              <a:ext uri="{FF2B5EF4-FFF2-40B4-BE49-F238E27FC236}">
                <a16:creationId xmlns:a16="http://schemas.microsoft.com/office/drawing/2014/main" id="{18F91396-ED55-4E23-B5AA-4F50C4E81668}"/>
              </a:ext>
            </a:extLst>
          </p:cNvPr>
          <p:cNvPicPr>
            <a:picLocks noGrp="1" noChangeAspect="1"/>
          </p:cNvPicPr>
          <p:nvPr>
            <p:ph idx="1"/>
          </p:nvPr>
        </p:nvPicPr>
        <p:blipFill>
          <a:blip r:embed="rId2"/>
          <a:stretch>
            <a:fillRect/>
          </a:stretch>
        </p:blipFill>
        <p:spPr>
          <a:xfrm>
            <a:off x="274126" y="2276860"/>
            <a:ext cx="5278536" cy="3065456"/>
          </a:xfrm>
        </p:spPr>
      </p:pic>
      <p:pic>
        <p:nvPicPr>
          <p:cNvPr id="7" name="Picture 6">
            <a:extLst>
              <a:ext uri="{FF2B5EF4-FFF2-40B4-BE49-F238E27FC236}">
                <a16:creationId xmlns:a16="http://schemas.microsoft.com/office/drawing/2014/main" id="{BDC07FF8-15E3-47FF-A8B0-26D5366119B2}"/>
              </a:ext>
            </a:extLst>
          </p:cNvPr>
          <p:cNvPicPr>
            <a:picLocks noChangeAspect="1"/>
          </p:cNvPicPr>
          <p:nvPr/>
        </p:nvPicPr>
        <p:blipFill>
          <a:blip r:embed="rId3"/>
          <a:stretch>
            <a:fillRect/>
          </a:stretch>
        </p:blipFill>
        <p:spPr>
          <a:xfrm>
            <a:off x="5936973" y="2276860"/>
            <a:ext cx="5857461" cy="3065455"/>
          </a:xfrm>
          <a:prstGeom prst="rect">
            <a:avLst/>
          </a:prstGeom>
        </p:spPr>
      </p:pic>
      <p:sp>
        <p:nvSpPr>
          <p:cNvPr id="8" name="TextBox 7">
            <a:extLst>
              <a:ext uri="{FF2B5EF4-FFF2-40B4-BE49-F238E27FC236}">
                <a16:creationId xmlns:a16="http://schemas.microsoft.com/office/drawing/2014/main" id="{66918B6B-871A-4D2D-A9AF-2D90A97D794A}"/>
              </a:ext>
            </a:extLst>
          </p:cNvPr>
          <p:cNvSpPr txBox="1"/>
          <p:nvPr/>
        </p:nvSpPr>
        <p:spPr>
          <a:xfrm>
            <a:off x="1340773" y="5632174"/>
            <a:ext cx="3204723" cy="707886"/>
          </a:xfrm>
          <a:prstGeom prst="rect">
            <a:avLst/>
          </a:prstGeom>
          <a:noFill/>
        </p:spPr>
        <p:txBody>
          <a:bodyPr wrap="square" rtlCol="0">
            <a:spAutoFit/>
          </a:bodyPr>
          <a:lstStyle/>
          <a:p>
            <a:r>
              <a:rPr lang="en-IN" sz="4000" b="1" dirty="0" err="1">
                <a:solidFill>
                  <a:schemeClr val="bg1"/>
                </a:solidFill>
              </a:rPr>
              <a:t>with_mask</a:t>
            </a:r>
            <a:endParaRPr lang="en-IN" sz="4000" b="1" dirty="0">
              <a:solidFill>
                <a:schemeClr val="bg1"/>
              </a:solidFill>
            </a:endParaRPr>
          </a:p>
        </p:txBody>
      </p:sp>
      <p:sp>
        <p:nvSpPr>
          <p:cNvPr id="9" name="TextBox 8">
            <a:extLst>
              <a:ext uri="{FF2B5EF4-FFF2-40B4-BE49-F238E27FC236}">
                <a16:creationId xmlns:a16="http://schemas.microsoft.com/office/drawing/2014/main" id="{DAD33867-9603-4E09-97D9-E0E7B70F37BC}"/>
              </a:ext>
            </a:extLst>
          </p:cNvPr>
          <p:cNvSpPr txBox="1"/>
          <p:nvPr/>
        </p:nvSpPr>
        <p:spPr>
          <a:xfrm>
            <a:off x="7089913" y="5632174"/>
            <a:ext cx="3469767" cy="707886"/>
          </a:xfrm>
          <a:prstGeom prst="rect">
            <a:avLst/>
          </a:prstGeom>
          <a:noFill/>
        </p:spPr>
        <p:txBody>
          <a:bodyPr wrap="square" rtlCol="0">
            <a:spAutoFit/>
          </a:bodyPr>
          <a:lstStyle/>
          <a:p>
            <a:r>
              <a:rPr lang="en-IN" sz="4000" b="1" dirty="0" err="1">
                <a:solidFill>
                  <a:schemeClr val="bg1"/>
                </a:solidFill>
              </a:rPr>
              <a:t>without_mask</a:t>
            </a:r>
            <a:endParaRPr lang="en-IN" sz="4000" b="1" dirty="0">
              <a:solidFill>
                <a:schemeClr val="bg1"/>
              </a:solidFill>
            </a:endParaRPr>
          </a:p>
        </p:txBody>
      </p:sp>
    </p:spTree>
    <p:extLst>
      <p:ext uri="{BB962C8B-B14F-4D97-AF65-F5344CB8AC3E}">
        <p14:creationId xmlns:p14="http://schemas.microsoft.com/office/powerpoint/2010/main" val="1528291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99296-310A-4DC1-9CAC-1053FD9E21D2}"/>
              </a:ext>
            </a:extLst>
          </p:cNvPr>
          <p:cNvSpPr>
            <a:spLocks noGrp="1"/>
          </p:cNvSpPr>
          <p:nvPr>
            <p:ph type="title"/>
          </p:nvPr>
        </p:nvSpPr>
        <p:spPr>
          <a:xfrm>
            <a:off x="2637183" y="106017"/>
            <a:ext cx="8410228" cy="1272209"/>
          </a:xfrm>
        </p:spPr>
        <p:txBody>
          <a:bodyPr/>
          <a:lstStyle/>
          <a:p>
            <a:r>
              <a:rPr lang="en-US" dirty="0">
                <a:solidFill>
                  <a:schemeClr val="bg1"/>
                </a:solidFill>
              </a:rPr>
              <a:t>DATA PREPROCESSING:</a:t>
            </a:r>
            <a:endParaRPr lang="en-IN" dirty="0">
              <a:solidFill>
                <a:schemeClr val="bg1"/>
              </a:solidFill>
            </a:endParaRPr>
          </a:p>
        </p:txBody>
      </p:sp>
      <p:pic>
        <p:nvPicPr>
          <p:cNvPr id="4" name="Content Placeholder 3">
            <a:extLst>
              <a:ext uri="{FF2B5EF4-FFF2-40B4-BE49-F238E27FC236}">
                <a16:creationId xmlns:a16="http://schemas.microsoft.com/office/drawing/2014/main" id="{93D2C04F-F033-4E2B-8F8B-18D0E08B5043}"/>
              </a:ext>
            </a:extLst>
          </p:cNvPr>
          <p:cNvPicPr>
            <a:picLocks noGrp="1" noChangeAspect="1"/>
          </p:cNvPicPr>
          <p:nvPr>
            <p:ph idx="1"/>
          </p:nvPr>
        </p:nvPicPr>
        <p:blipFill>
          <a:blip r:embed="rId2"/>
          <a:stretch>
            <a:fillRect/>
          </a:stretch>
        </p:blipFill>
        <p:spPr>
          <a:xfrm>
            <a:off x="529506" y="1020418"/>
            <a:ext cx="11198667" cy="5731566"/>
          </a:xfrm>
          <a:prstGeom prst="rect">
            <a:avLst/>
          </a:prstGeom>
        </p:spPr>
      </p:pic>
    </p:spTree>
    <p:extLst>
      <p:ext uri="{BB962C8B-B14F-4D97-AF65-F5344CB8AC3E}">
        <p14:creationId xmlns:p14="http://schemas.microsoft.com/office/powerpoint/2010/main" val="704152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431C943-4924-4B55-8266-1D52AF412DEC}"/>
              </a:ext>
            </a:extLst>
          </p:cNvPr>
          <p:cNvPicPr>
            <a:picLocks noGrp="1" noChangeAspect="1"/>
          </p:cNvPicPr>
          <p:nvPr>
            <p:ph idx="1"/>
          </p:nvPr>
        </p:nvPicPr>
        <p:blipFill>
          <a:blip r:embed="rId2"/>
          <a:stretch>
            <a:fillRect/>
          </a:stretch>
        </p:blipFill>
        <p:spPr>
          <a:xfrm>
            <a:off x="1033670" y="265044"/>
            <a:ext cx="9849600" cy="5966146"/>
          </a:xfrm>
          <a:prstGeom prst="rect">
            <a:avLst/>
          </a:prstGeom>
        </p:spPr>
      </p:pic>
    </p:spTree>
    <p:extLst>
      <p:ext uri="{BB962C8B-B14F-4D97-AF65-F5344CB8AC3E}">
        <p14:creationId xmlns:p14="http://schemas.microsoft.com/office/powerpoint/2010/main" val="311055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1329-505F-4968-8CB1-2CF949E00F16}"/>
              </a:ext>
            </a:extLst>
          </p:cNvPr>
          <p:cNvSpPr>
            <a:spLocks noGrp="1"/>
          </p:cNvSpPr>
          <p:nvPr>
            <p:ph type="title"/>
          </p:nvPr>
        </p:nvSpPr>
        <p:spPr>
          <a:xfrm>
            <a:off x="4370040" y="233075"/>
            <a:ext cx="6995422" cy="1470991"/>
          </a:xfrm>
        </p:spPr>
        <p:txBody>
          <a:bodyPr/>
          <a:lstStyle/>
          <a:p>
            <a:r>
              <a:rPr lang="en-US" dirty="0">
                <a:solidFill>
                  <a:schemeClr val="bg1"/>
                </a:solidFill>
              </a:rPr>
              <a:t>Output:</a:t>
            </a:r>
            <a:endParaRPr lang="en-IN" dirty="0">
              <a:solidFill>
                <a:schemeClr val="bg1"/>
              </a:solidFill>
            </a:endParaRPr>
          </a:p>
        </p:txBody>
      </p:sp>
      <p:pic>
        <p:nvPicPr>
          <p:cNvPr id="4" name="Content Placeholder 3">
            <a:extLst>
              <a:ext uri="{FF2B5EF4-FFF2-40B4-BE49-F238E27FC236}">
                <a16:creationId xmlns:a16="http://schemas.microsoft.com/office/drawing/2014/main" id="{42D5ECA3-A958-4C4F-81B0-613DB202E5CC}"/>
              </a:ext>
            </a:extLst>
          </p:cNvPr>
          <p:cNvPicPr>
            <a:picLocks noGrp="1" noChangeAspect="1"/>
          </p:cNvPicPr>
          <p:nvPr>
            <p:ph idx="1"/>
          </p:nvPr>
        </p:nvPicPr>
        <p:blipFill>
          <a:blip r:embed="rId2"/>
          <a:stretch>
            <a:fillRect/>
          </a:stretch>
        </p:blipFill>
        <p:spPr>
          <a:xfrm>
            <a:off x="131066" y="1872829"/>
            <a:ext cx="5427012" cy="3430746"/>
          </a:xfrm>
          <a:prstGeom prst="rect">
            <a:avLst/>
          </a:prstGeom>
        </p:spPr>
      </p:pic>
      <p:pic>
        <p:nvPicPr>
          <p:cNvPr id="6" name="Picture 5">
            <a:extLst>
              <a:ext uri="{FF2B5EF4-FFF2-40B4-BE49-F238E27FC236}">
                <a16:creationId xmlns:a16="http://schemas.microsoft.com/office/drawing/2014/main" id="{BCAC71B6-6D25-45E5-9F81-31147149237D}"/>
              </a:ext>
            </a:extLst>
          </p:cNvPr>
          <p:cNvPicPr>
            <a:picLocks noChangeAspect="1"/>
          </p:cNvPicPr>
          <p:nvPr/>
        </p:nvPicPr>
        <p:blipFill>
          <a:blip r:embed="rId3"/>
          <a:stretch>
            <a:fillRect/>
          </a:stretch>
        </p:blipFill>
        <p:spPr>
          <a:xfrm>
            <a:off x="5854280" y="1872829"/>
            <a:ext cx="6102082" cy="3430746"/>
          </a:xfrm>
          <a:prstGeom prst="rect">
            <a:avLst/>
          </a:prstGeom>
        </p:spPr>
      </p:pic>
    </p:spTree>
    <p:extLst>
      <p:ext uri="{BB962C8B-B14F-4D97-AF65-F5344CB8AC3E}">
        <p14:creationId xmlns:p14="http://schemas.microsoft.com/office/powerpoint/2010/main" val="2672944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38228A3-0C31-4C94-B2EA-F776B848670E}"/>
              </a:ext>
            </a:extLst>
          </p:cNvPr>
          <p:cNvPicPr>
            <a:picLocks noGrp="1" noChangeAspect="1"/>
          </p:cNvPicPr>
          <p:nvPr>
            <p:ph idx="1"/>
          </p:nvPr>
        </p:nvPicPr>
        <p:blipFill>
          <a:blip r:embed="rId2"/>
          <a:stretch>
            <a:fillRect/>
          </a:stretch>
        </p:blipFill>
        <p:spPr>
          <a:xfrm>
            <a:off x="219030" y="242857"/>
            <a:ext cx="4777040" cy="2685774"/>
          </a:xfrm>
          <a:prstGeom prst="rect">
            <a:avLst/>
          </a:prstGeom>
        </p:spPr>
      </p:pic>
      <p:pic>
        <p:nvPicPr>
          <p:cNvPr id="5" name="Picture 4">
            <a:extLst>
              <a:ext uri="{FF2B5EF4-FFF2-40B4-BE49-F238E27FC236}">
                <a16:creationId xmlns:a16="http://schemas.microsoft.com/office/drawing/2014/main" id="{9815F9D0-4219-40D1-8A13-5507E1340730}"/>
              </a:ext>
            </a:extLst>
          </p:cNvPr>
          <p:cNvPicPr>
            <a:picLocks noChangeAspect="1"/>
          </p:cNvPicPr>
          <p:nvPr/>
        </p:nvPicPr>
        <p:blipFill>
          <a:blip r:embed="rId3"/>
          <a:stretch>
            <a:fillRect/>
          </a:stretch>
        </p:blipFill>
        <p:spPr>
          <a:xfrm>
            <a:off x="2054087" y="1258957"/>
            <a:ext cx="9753601" cy="5483722"/>
          </a:xfrm>
          <a:prstGeom prst="rect">
            <a:avLst/>
          </a:prstGeom>
        </p:spPr>
      </p:pic>
    </p:spTree>
    <p:extLst>
      <p:ext uri="{BB962C8B-B14F-4D97-AF65-F5344CB8AC3E}">
        <p14:creationId xmlns:p14="http://schemas.microsoft.com/office/powerpoint/2010/main" val="2657493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6C727-026B-4C1E-B76C-D25B3FBAA393}"/>
              </a:ext>
            </a:extLst>
          </p:cNvPr>
          <p:cNvSpPr>
            <a:spLocks noGrp="1"/>
          </p:cNvSpPr>
          <p:nvPr>
            <p:ph type="title"/>
          </p:nvPr>
        </p:nvSpPr>
        <p:spPr>
          <a:xfrm>
            <a:off x="1378225" y="212035"/>
            <a:ext cx="9669185" cy="1885053"/>
          </a:xfrm>
        </p:spPr>
        <p:txBody>
          <a:bodyPr/>
          <a:lstStyle/>
          <a:p>
            <a:r>
              <a:rPr lang="en-US" b="1" i="0" dirty="0">
                <a:solidFill>
                  <a:srgbClr val="5A5A5A"/>
                </a:solidFill>
                <a:effectLst/>
                <a:latin typeface="Times New Roman" panose="02020603050405020304" pitchFamily="18" charset="0"/>
                <a:cs typeface="Times New Roman" panose="02020603050405020304" pitchFamily="18" charset="0"/>
              </a:rPr>
              <a:t>Why a face mask detection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125A09-9B17-4167-8341-75A7CC41909A}"/>
              </a:ext>
            </a:extLst>
          </p:cNvPr>
          <p:cNvSpPr>
            <a:spLocks noGrp="1"/>
          </p:cNvSpPr>
          <p:nvPr>
            <p:ph idx="1"/>
          </p:nvPr>
        </p:nvSpPr>
        <p:spPr/>
        <p:txBody>
          <a:bodyPr>
            <a:normAutofit/>
          </a:bodyPr>
          <a:lstStyle/>
          <a:p>
            <a:r>
              <a:rPr lang="en-US" i="0" dirty="0">
                <a:solidFill>
                  <a:srgbClr val="5A5A5A"/>
                </a:solidFill>
                <a:effectLst/>
                <a:latin typeface="Times New Roman" panose="02020603050405020304" pitchFamily="18" charset="0"/>
                <a:cs typeface="Times New Roman" panose="02020603050405020304" pitchFamily="18" charset="0"/>
              </a:rPr>
              <a:t>The Face Mask Detection system is built on the stems of technology like </a:t>
            </a:r>
            <a:r>
              <a:rPr lang="en-US" i="0" dirty="0" err="1">
                <a:solidFill>
                  <a:srgbClr val="5A5A5A"/>
                </a:solidFill>
                <a:effectLst/>
                <a:latin typeface="Times New Roman" panose="02020603050405020304" pitchFamily="18" charset="0"/>
                <a:cs typeface="Times New Roman" panose="02020603050405020304" pitchFamily="18" charset="0"/>
              </a:rPr>
              <a:t>Tensorflow</a:t>
            </a:r>
            <a:r>
              <a:rPr lang="en-US" i="0" dirty="0">
                <a:solidFill>
                  <a:srgbClr val="5A5A5A"/>
                </a:solidFill>
                <a:effectLst/>
                <a:latin typeface="Times New Roman" panose="02020603050405020304" pitchFamily="18" charset="0"/>
                <a:cs typeface="Times New Roman" panose="02020603050405020304" pitchFamily="18" charset="0"/>
              </a:rPr>
              <a:t> , OpenCV, and Machine Learning. It can automatically authenticate the access of the person by a video/camera feed.</a:t>
            </a:r>
          </a:p>
          <a:p>
            <a:r>
              <a:rPr lang="en-US" i="0" dirty="0">
                <a:solidFill>
                  <a:srgbClr val="5A5A5A"/>
                </a:solidFill>
                <a:effectLst/>
                <a:latin typeface="Times New Roman" panose="02020603050405020304" pitchFamily="18" charset="0"/>
                <a:cs typeface="Times New Roman" panose="02020603050405020304" pitchFamily="18" charset="0"/>
              </a:rPr>
              <a:t>The live feed from the camera and the algorithm running in the background will automatically detect if the person is wearing the mask correctly and whether he should be given permission to enter the place.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1765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0DBC-A0F3-4FC1-AAA4-9AA2612AD559}"/>
              </a:ext>
            </a:extLst>
          </p:cNvPr>
          <p:cNvSpPr>
            <a:spLocks noGrp="1"/>
          </p:cNvSpPr>
          <p:nvPr>
            <p:ph type="title"/>
          </p:nvPr>
        </p:nvSpPr>
        <p:spPr>
          <a:xfrm>
            <a:off x="2968487" y="552258"/>
            <a:ext cx="7495828" cy="1478570"/>
          </a:xfrm>
        </p:spPr>
        <p:txBody>
          <a:bodyPr/>
          <a:lstStyle/>
          <a:p>
            <a:r>
              <a:rPr lang="en-US" b="1" dirty="0">
                <a:solidFill>
                  <a:schemeClr val="bg1"/>
                </a:solidFill>
              </a:rPr>
              <a:t>       APPLICATION:</a:t>
            </a:r>
            <a:endParaRPr lang="en-IN" b="1" dirty="0"/>
          </a:p>
        </p:txBody>
      </p:sp>
      <p:sp>
        <p:nvSpPr>
          <p:cNvPr id="3" name="Content Placeholder 2">
            <a:extLst>
              <a:ext uri="{FF2B5EF4-FFF2-40B4-BE49-F238E27FC236}">
                <a16:creationId xmlns:a16="http://schemas.microsoft.com/office/drawing/2014/main" id="{0DD39BCC-0978-4A38-B1BD-8B782AE1A09C}"/>
              </a:ext>
            </a:extLst>
          </p:cNvPr>
          <p:cNvSpPr>
            <a:spLocks noGrp="1"/>
          </p:cNvSpPr>
          <p:nvPr>
            <p:ph idx="1"/>
          </p:nvPr>
        </p:nvSpPr>
        <p:spPr/>
        <p:txBody>
          <a:bodyPr/>
          <a:lstStyle/>
          <a:p>
            <a:r>
              <a:rPr lang="en-US" b="0" i="0" dirty="0">
                <a:solidFill>
                  <a:srgbClr val="5A5A5A"/>
                </a:solidFill>
                <a:effectLst/>
                <a:latin typeface="Open Sans" panose="020B0606030504020204" pitchFamily="34" charset="0"/>
              </a:rPr>
              <a:t>It can be deployed in office spaces, shops, restaurants, airports, and even homes. </a:t>
            </a:r>
            <a:endParaRPr lang="en-IN" dirty="0"/>
          </a:p>
        </p:txBody>
      </p:sp>
    </p:spTree>
    <p:extLst>
      <p:ext uri="{BB962C8B-B14F-4D97-AF65-F5344CB8AC3E}">
        <p14:creationId xmlns:p14="http://schemas.microsoft.com/office/powerpoint/2010/main" val="917415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49D55F-7342-47FC-B9CD-0823D9FC924D}"/>
              </a:ext>
            </a:extLst>
          </p:cNvPr>
          <p:cNvPicPr>
            <a:picLocks noChangeAspect="1"/>
          </p:cNvPicPr>
          <p:nvPr/>
        </p:nvPicPr>
        <p:blipFill>
          <a:blip r:embed="rId2"/>
          <a:stretch>
            <a:fillRect/>
          </a:stretch>
        </p:blipFill>
        <p:spPr>
          <a:xfrm>
            <a:off x="3564835" y="1898230"/>
            <a:ext cx="4592308" cy="3061539"/>
          </a:xfrm>
          <a:prstGeom prst="rect">
            <a:avLst/>
          </a:prstGeom>
        </p:spPr>
      </p:pic>
    </p:spTree>
    <p:extLst>
      <p:ext uri="{BB962C8B-B14F-4D97-AF65-F5344CB8AC3E}">
        <p14:creationId xmlns:p14="http://schemas.microsoft.com/office/powerpoint/2010/main" val="428305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86AB2-2200-414B-9621-9F3152284B3D}"/>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INSTALLATION OF THE DEPENDANCIES:</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F54D6F-3F3B-4C8F-90B6-EE8B7743D72E}"/>
              </a:ext>
            </a:extLst>
          </p:cNvPr>
          <p:cNvSpPr>
            <a:spLocks noGrp="1"/>
          </p:cNvSpPr>
          <p:nvPr>
            <p:ph idx="1"/>
          </p:nvPr>
        </p:nvSpPr>
        <p:spPr>
          <a:xfrm>
            <a:off x="1141412" y="2249486"/>
            <a:ext cx="9905999" cy="3989995"/>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TENSORFLOW/KERAS</a:t>
            </a:r>
          </a:p>
          <a:p>
            <a:r>
              <a:rPr lang="en-US" dirty="0">
                <a:solidFill>
                  <a:schemeClr val="bg1"/>
                </a:solidFill>
                <a:latin typeface="Times New Roman" panose="02020603050405020304" pitchFamily="18" charset="0"/>
                <a:cs typeface="Times New Roman" panose="02020603050405020304" pitchFamily="18" charset="0"/>
              </a:rPr>
              <a:t>IMUTILS</a:t>
            </a:r>
          </a:p>
          <a:p>
            <a:r>
              <a:rPr lang="en-US" dirty="0">
                <a:solidFill>
                  <a:schemeClr val="bg1"/>
                </a:solidFill>
                <a:latin typeface="Times New Roman" panose="02020603050405020304" pitchFamily="18" charset="0"/>
                <a:cs typeface="Times New Roman" panose="02020603050405020304" pitchFamily="18" charset="0"/>
              </a:rPr>
              <a:t>NUMPY</a:t>
            </a:r>
          </a:p>
          <a:p>
            <a:r>
              <a:rPr lang="en-US" dirty="0">
                <a:solidFill>
                  <a:schemeClr val="bg1"/>
                </a:solidFill>
                <a:latin typeface="Times New Roman" panose="02020603050405020304" pitchFamily="18" charset="0"/>
                <a:cs typeface="Times New Roman" panose="02020603050405020304" pitchFamily="18" charset="0"/>
              </a:rPr>
              <a:t>OPENCV</a:t>
            </a:r>
          </a:p>
          <a:p>
            <a:r>
              <a:rPr lang="en-US" dirty="0">
                <a:solidFill>
                  <a:schemeClr val="bg1"/>
                </a:solidFill>
                <a:latin typeface="Times New Roman" panose="02020603050405020304" pitchFamily="18" charset="0"/>
                <a:cs typeface="Times New Roman" panose="02020603050405020304" pitchFamily="18" charset="0"/>
              </a:rPr>
              <a:t>MATPLOTLIB</a:t>
            </a:r>
          </a:p>
          <a:p>
            <a:r>
              <a:rPr lang="en-US" dirty="0">
                <a:solidFill>
                  <a:schemeClr val="bg1"/>
                </a:solidFill>
                <a:latin typeface="Times New Roman" panose="02020603050405020304" pitchFamily="18" charset="0"/>
                <a:cs typeface="Times New Roman" panose="02020603050405020304" pitchFamily="18" charset="0"/>
              </a:rPr>
              <a:t>ARGPARSE</a:t>
            </a:r>
          </a:p>
          <a:p>
            <a:r>
              <a:rPr lang="en-US" dirty="0">
                <a:solidFill>
                  <a:schemeClr val="bg1"/>
                </a:solidFill>
                <a:latin typeface="Times New Roman" panose="02020603050405020304" pitchFamily="18" charset="0"/>
                <a:cs typeface="Times New Roman" panose="02020603050405020304" pitchFamily="18" charset="0"/>
              </a:rPr>
              <a:t>SCIPY</a:t>
            </a:r>
          </a:p>
        </p:txBody>
      </p:sp>
    </p:spTree>
    <p:extLst>
      <p:ext uri="{BB962C8B-B14F-4D97-AF65-F5344CB8AC3E}">
        <p14:creationId xmlns:p14="http://schemas.microsoft.com/office/powerpoint/2010/main" val="1607799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594FC-59D4-4DE0-AF3C-C9DC3C34B5B9}"/>
              </a:ext>
            </a:extLst>
          </p:cNvPr>
          <p:cNvSpPr>
            <a:spLocks noGrp="1"/>
          </p:cNvSpPr>
          <p:nvPr>
            <p:ph type="title"/>
          </p:nvPr>
        </p:nvSpPr>
        <p:spPr>
          <a:xfrm>
            <a:off x="2557670" y="0"/>
            <a:ext cx="8163340" cy="1722783"/>
          </a:xfrm>
        </p:spPr>
        <p:txBody>
          <a:bodyPr/>
          <a:lstStyle/>
          <a:p>
            <a:r>
              <a:rPr lang="en-US" b="1" dirty="0">
                <a:solidFill>
                  <a:schemeClr val="bg1"/>
                </a:solidFill>
                <a:latin typeface="Times New Roman" panose="02020603050405020304" pitchFamily="18" charset="0"/>
                <a:cs typeface="Times New Roman" panose="02020603050405020304" pitchFamily="18" charset="0"/>
              </a:rPr>
              <a:t>TENSORFLOW/KERAS:</a:t>
            </a:r>
            <a:endParaRPr lang="en-IN" dirty="0"/>
          </a:p>
        </p:txBody>
      </p:sp>
      <p:sp>
        <p:nvSpPr>
          <p:cNvPr id="3" name="Content Placeholder 2">
            <a:extLst>
              <a:ext uri="{FF2B5EF4-FFF2-40B4-BE49-F238E27FC236}">
                <a16:creationId xmlns:a16="http://schemas.microsoft.com/office/drawing/2014/main" id="{2AC8D587-177F-4692-A399-3DA3CB6C2E57}"/>
              </a:ext>
            </a:extLst>
          </p:cNvPr>
          <p:cNvSpPr>
            <a:spLocks noGrp="1"/>
          </p:cNvSpPr>
          <p:nvPr>
            <p:ph idx="1"/>
          </p:nvPr>
        </p:nvSpPr>
        <p:spPr>
          <a:xfrm>
            <a:off x="874644" y="1722783"/>
            <a:ext cx="10172768" cy="4068418"/>
          </a:xfrm>
        </p:spPr>
        <p:txBody>
          <a:bodyPr>
            <a:normAutofit/>
          </a:bodyPr>
          <a:lstStyle/>
          <a:p>
            <a:r>
              <a:rPr lang="en-US" sz="2800" i="0" dirty="0">
                <a:solidFill>
                  <a:schemeClr val="bg1"/>
                </a:solidFill>
                <a:effectLst/>
                <a:latin typeface="Times New Roman" panose="02020603050405020304" pitchFamily="18" charset="0"/>
                <a:cs typeface="Times New Roman" panose="02020603050405020304" pitchFamily="18" charset="0"/>
              </a:rPr>
              <a:t>TensorFlow</a:t>
            </a:r>
            <a:r>
              <a:rPr lang="en-US" sz="2800" b="0" i="0" dirty="0">
                <a:solidFill>
                  <a:schemeClr val="bg1"/>
                </a:solidFill>
                <a:effectLst/>
                <a:latin typeface="Times New Roman" panose="02020603050405020304" pitchFamily="18" charset="0"/>
                <a:cs typeface="Times New Roman" panose="02020603050405020304" pitchFamily="18" charset="0"/>
              </a:rPr>
              <a:t> is a framework of </a:t>
            </a:r>
            <a:r>
              <a:rPr lang="en-US" sz="2800" i="0" dirty="0">
                <a:solidFill>
                  <a:schemeClr val="bg1"/>
                </a:solidFill>
                <a:effectLst/>
                <a:latin typeface="Times New Roman" panose="02020603050405020304" pitchFamily="18" charset="0"/>
                <a:cs typeface="Times New Roman" panose="02020603050405020304" pitchFamily="18" charset="0"/>
              </a:rPr>
              <a:t>machine learning </a:t>
            </a:r>
            <a:r>
              <a:rPr lang="en-US" sz="2800" b="0" i="0" dirty="0">
                <a:solidFill>
                  <a:schemeClr val="bg1"/>
                </a:solidFill>
                <a:effectLst/>
                <a:latin typeface="Times New Roman" panose="02020603050405020304" pitchFamily="18" charset="0"/>
                <a:cs typeface="Times New Roman" panose="02020603050405020304" pitchFamily="18" charset="0"/>
              </a:rPr>
              <a:t>and </a:t>
            </a:r>
            <a:r>
              <a:rPr lang="en-US" sz="2800" i="0" dirty="0">
                <a:solidFill>
                  <a:schemeClr val="bg1"/>
                </a:solidFill>
                <a:effectLst/>
                <a:latin typeface="Times New Roman" panose="02020603050405020304" pitchFamily="18" charset="0"/>
                <a:cs typeface="Times New Roman" panose="02020603050405020304" pitchFamily="18" charset="0"/>
              </a:rPr>
              <a:t>deep</a:t>
            </a:r>
            <a:r>
              <a:rPr lang="en-US" sz="2800" b="1" i="0" dirty="0">
                <a:solidFill>
                  <a:schemeClr val="bg1"/>
                </a:solidFill>
                <a:effectLst/>
                <a:latin typeface="Times New Roman" panose="02020603050405020304" pitchFamily="18" charset="0"/>
                <a:cs typeface="Times New Roman" panose="02020603050405020304" pitchFamily="18" charset="0"/>
              </a:rPr>
              <a:t> </a:t>
            </a:r>
            <a:r>
              <a:rPr lang="en-US" sz="2800" i="0" dirty="0">
                <a:solidFill>
                  <a:schemeClr val="bg1"/>
                </a:solidFill>
                <a:effectLst/>
                <a:latin typeface="Times New Roman" panose="02020603050405020304" pitchFamily="18" charset="0"/>
                <a:cs typeface="Times New Roman" panose="02020603050405020304" pitchFamily="18" charset="0"/>
              </a:rPr>
              <a:t>learning. </a:t>
            </a:r>
          </a:p>
          <a:p>
            <a:r>
              <a:rPr lang="en-US" sz="2800" b="0" i="0" dirty="0">
                <a:solidFill>
                  <a:schemeClr val="bg1"/>
                </a:solidFill>
                <a:effectLst/>
                <a:latin typeface="Times New Roman" panose="02020603050405020304" pitchFamily="18" charset="0"/>
                <a:cs typeface="Times New Roman" panose="02020603050405020304" pitchFamily="18" charset="0"/>
              </a:rPr>
              <a:t>It is </a:t>
            </a:r>
            <a:r>
              <a:rPr lang="en-US" sz="2800" i="0" dirty="0">
                <a:solidFill>
                  <a:schemeClr val="bg1"/>
                </a:solidFill>
                <a:effectLst/>
                <a:latin typeface="Times New Roman" panose="02020603050405020304" pitchFamily="18" charset="0"/>
                <a:cs typeface="Times New Roman" panose="02020603050405020304" pitchFamily="18" charset="0"/>
              </a:rPr>
              <a:t>a free </a:t>
            </a:r>
            <a:r>
              <a:rPr lang="en-US" sz="2800" b="0" i="0" dirty="0">
                <a:solidFill>
                  <a:schemeClr val="bg1"/>
                </a:solidFill>
                <a:effectLst/>
                <a:latin typeface="Times New Roman" panose="02020603050405020304" pitchFamily="18" charset="0"/>
                <a:cs typeface="Times New Roman" panose="02020603050405020304" pitchFamily="18" charset="0"/>
              </a:rPr>
              <a:t>and </a:t>
            </a:r>
            <a:r>
              <a:rPr lang="en-US" sz="2800" i="0" dirty="0">
                <a:solidFill>
                  <a:schemeClr val="bg1"/>
                </a:solidFill>
                <a:effectLst/>
                <a:latin typeface="Times New Roman" panose="02020603050405020304" pitchFamily="18" charset="0"/>
                <a:cs typeface="Times New Roman" panose="02020603050405020304" pitchFamily="18" charset="0"/>
              </a:rPr>
              <a:t>open-source</a:t>
            </a:r>
            <a:r>
              <a:rPr lang="en-US" sz="2800" b="0" i="0" dirty="0">
                <a:solidFill>
                  <a:schemeClr val="bg1"/>
                </a:solidFill>
                <a:effectLst/>
                <a:latin typeface="Times New Roman" panose="02020603050405020304" pitchFamily="18" charset="0"/>
                <a:cs typeface="Times New Roman" panose="02020603050405020304" pitchFamily="18" charset="0"/>
              </a:rPr>
              <a:t> library </a:t>
            </a:r>
          </a:p>
          <a:p>
            <a:r>
              <a:rPr lang="en-IN" sz="2800" b="0" i="0" dirty="0">
                <a:solidFill>
                  <a:srgbClr val="000000"/>
                </a:solidFill>
                <a:effectLst/>
                <a:latin typeface="Times New Roman" panose="02020603050405020304" pitchFamily="18" charset="0"/>
                <a:cs typeface="Times New Roman" panose="02020603050405020304" pitchFamily="18" charset="0"/>
              </a:rPr>
              <a:t>TensorFlow can train and run the deep neural networks for image recognition, handwritten digit classification, recurrent neural network, </a:t>
            </a:r>
            <a:r>
              <a:rPr lang="en-IN" sz="2800" i="0" dirty="0">
                <a:solidFill>
                  <a:schemeClr val="bg1"/>
                </a:solidFill>
                <a:effectLst/>
                <a:latin typeface="Times New Roman" panose="02020603050405020304" pitchFamily="18" charset="0"/>
                <a:cs typeface="Times New Roman" panose="02020603050405020304" pitchFamily="18" charset="0"/>
              </a:rPr>
              <a:t>natural language processing</a:t>
            </a:r>
            <a:r>
              <a:rPr lang="en-IN" sz="2800" b="0" i="0" dirty="0">
                <a:solidFill>
                  <a:srgbClr val="000000"/>
                </a:solidFill>
                <a:effectLst/>
                <a:latin typeface="Times New Roman" panose="02020603050405020304" pitchFamily="18" charset="0"/>
                <a:cs typeface="Times New Roman" panose="02020603050405020304" pitchFamily="18" charset="0"/>
              </a:rPr>
              <a:t>, video detection, and many more</a:t>
            </a:r>
            <a:r>
              <a:rPr lang="en-IN" b="0" i="0" dirty="0">
                <a:solidFill>
                  <a:srgbClr val="000000"/>
                </a:solidFill>
                <a:effectLst/>
                <a:latin typeface="Times New Roman" panose="02020603050405020304" pitchFamily="18" charset="0"/>
                <a:cs typeface="Times New Roman" panose="02020603050405020304" pitchFamily="18" charset="0"/>
              </a:rPr>
              <a:t>.</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42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678F-FD50-41EE-BBAE-8839DA806C6B}"/>
              </a:ext>
            </a:extLst>
          </p:cNvPr>
          <p:cNvSpPr>
            <a:spLocks noGrp="1"/>
          </p:cNvSpPr>
          <p:nvPr>
            <p:ph type="title"/>
          </p:nvPr>
        </p:nvSpPr>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IMUTILS:</a:t>
            </a:r>
            <a:br>
              <a:rPr lang="en-US" dirty="0">
                <a:solidFill>
                  <a:schemeClr val="bg1"/>
                </a:solidFill>
              </a:rPr>
            </a:br>
            <a:endParaRPr lang="en-IN" dirty="0"/>
          </a:p>
        </p:txBody>
      </p:sp>
      <p:sp>
        <p:nvSpPr>
          <p:cNvPr id="3" name="Content Placeholder 2">
            <a:extLst>
              <a:ext uri="{FF2B5EF4-FFF2-40B4-BE49-F238E27FC236}">
                <a16:creationId xmlns:a16="http://schemas.microsoft.com/office/drawing/2014/main" id="{C4E9FE67-DD3D-4D05-8860-7709B43594C1}"/>
              </a:ext>
            </a:extLst>
          </p:cNvPr>
          <p:cNvSpPr>
            <a:spLocks noGrp="1"/>
          </p:cNvSpPr>
          <p:nvPr>
            <p:ph idx="1"/>
          </p:nvPr>
        </p:nvSpPr>
        <p:spPr/>
        <p:txBody>
          <a:bodyPr/>
          <a:lstStyle/>
          <a:p>
            <a:r>
              <a:rPr lang="en-US" b="0" i="0" dirty="0">
                <a:solidFill>
                  <a:srgbClr val="464646"/>
                </a:solidFill>
                <a:effectLst/>
                <a:latin typeface="Times New Roman" panose="02020603050405020304" pitchFamily="18" charset="0"/>
                <a:cs typeface="Times New Roman" panose="02020603050405020304" pitchFamily="18" charset="0"/>
              </a:rPr>
              <a:t>A series of  functions to make basic image processing functions such as translation, rotation, resizing, skeletonization, displaying Matplotlib images, sorting contours, detecting edges, and much more easier with OpenCV and  Python.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7102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3BB4-D3D6-494B-9E27-D542341F9236}"/>
              </a:ext>
            </a:extLst>
          </p:cNvPr>
          <p:cNvSpPr>
            <a:spLocks noGrp="1"/>
          </p:cNvSpPr>
          <p:nvPr>
            <p:ph type="title"/>
          </p:nvPr>
        </p:nvSpPr>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NUMPY:</a:t>
            </a:r>
            <a:br>
              <a:rPr lang="en-US" dirty="0">
                <a:solidFill>
                  <a:schemeClr val="bg1"/>
                </a:solidFill>
              </a:rPr>
            </a:br>
            <a:endParaRPr lang="en-IN" dirty="0"/>
          </a:p>
        </p:txBody>
      </p:sp>
      <p:sp>
        <p:nvSpPr>
          <p:cNvPr id="3" name="Content Placeholder 2">
            <a:extLst>
              <a:ext uri="{FF2B5EF4-FFF2-40B4-BE49-F238E27FC236}">
                <a16:creationId xmlns:a16="http://schemas.microsoft.com/office/drawing/2014/main" id="{DE88A82F-E888-481F-BA29-A4E8347E915E}"/>
              </a:ext>
            </a:extLst>
          </p:cNvPr>
          <p:cNvSpPr>
            <a:spLocks noGrp="1"/>
          </p:cNvSpPr>
          <p:nvPr>
            <p:ph idx="1"/>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NumPy is a Python package. </a:t>
            </a:r>
          </a:p>
          <a:p>
            <a:r>
              <a:rPr lang="en-US" dirty="0">
                <a:solidFill>
                  <a:schemeClr val="bg1"/>
                </a:solidFill>
                <a:latin typeface="Times New Roman" panose="02020603050405020304" pitchFamily="18" charset="0"/>
                <a:cs typeface="Times New Roman" panose="02020603050405020304" pitchFamily="18" charset="0"/>
              </a:rPr>
              <a:t>It stands for 'Numerical Python’.</a:t>
            </a:r>
          </a:p>
          <a:p>
            <a:r>
              <a:rPr lang="en-US" dirty="0">
                <a:solidFill>
                  <a:schemeClr val="bg1"/>
                </a:solidFill>
                <a:latin typeface="Times New Roman" panose="02020603050405020304" pitchFamily="18" charset="0"/>
                <a:cs typeface="Times New Roman" panose="02020603050405020304" pitchFamily="18" charset="0"/>
              </a:rPr>
              <a:t>It is a library consisting of multidimensional array objects and a collection of routines for processing of array.</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3623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0F32A-4FD7-4712-BF31-84813391F347}"/>
              </a:ext>
            </a:extLst>
          </p:cNvPr>
          <p:cNvSpPr>
            <a:spLocks noGrp="1"/>
          </p:cNvSpPr>
          <p:nvPr>
            <p:ph type="title"/>
          </p:nvPr>
        </p:nvSpPr>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OPENCV:</a:t>
            </a:r>
            <a:br>
              <a:rPr lang="en-US" dirty="0">
                <a:solidFill>
                  <a:schemeClr val="bg1"/>
                </a:solidFill>
              </a:rPr>
            </a:br>
            <a:endParaRPr lang="en-IN" dirty="0"/>
          </a:p>
        </p:txBody>
      </p:sp>
      <p:sp>
        <p:nvSpPr>
          <p:cNvPr id="3" name="Content Placeholder 2">
            <a:extLst>
              <a:ext uri="{FF2B5EF4-FFF2-40B4-BE49-F238E27FC236}">
                <a16:creationId xmlns:a16="http://schemas.microsoft.com/office/drawing/2014/main" id="{AA4FA93D-BD09-4AE4-B92F-15BD9910D78A}"/>
              </a:ext>
            </a:extLst>
          </p:cNvPr>
          <p:cNvSpPr>
            <a:spLocks noGrp="1"/>
          </p:cNvSpPr>
          <p:nvPr>
            <p:ph idx="1"/>
          </p:nvPr>
        </p:nvSpPr>
        <p:spPr>
          <a:xfrm>
            <a:off x="1141413" y="2007567"/>
            <a:ext cx="9905999" cy="3541714"/>
          </a:xfrm>
        </p:spPr>
        <p:txBody>
          <a:bodyPr>
            <a:normAutofit/>
          </a:bodyPr>
          <a:lstStyle/>
          <a:p>
            <a:r>
              <a:rPr lang="en-US" sz="2800" b="0" i="0" dirty="0">
                <a:solidFill>
                  <a:srgbClr val="000000"/>
                </a:solidFill>
                <a:effectLst/>
                <a:latin typeface="Times New Roman" panose="02020603050405020304" pitchFamily="18" charset="0"/>
                <a:cs typeface="Times New Roman" panose="02020603050405020304" pitchFamily="18" charset="0"/>
              </a:rPr>
              <a:t>OpenCV is a cross-platform library using which we can develop real-time </a:t>
            </a:r>
            <a:r>
              <a:rPr lang="en-US" sz="2800" i="0" dirty="0">
                <a:solidFill>
                  <a:srgbClr val="000000"/>
                </a:solidFill>
                <a:effectLst/>
                <a:latin typeface="Times New Roman" panose="02020603050405020304" pitchFamily="18" charset="0"/>
                <a:cs typeface="Times New Roman" panose="02020603050405020304" pitchFamily="18" charset="0"/>
              </a:rPr>
              <a:t>computer vision applications. </a:t>
            </a:r>
          </a:p>
          <a:p>
            <a:r>
              <a:rPr lang="en-US" sz="2800" b="0" i="0" dirty="0">
                <a:solidFill>
                  <a:srgbClr val="000000"/>
                </a:solidFill>
                <a:effectLst/>
                <a:latin typeface="Times New Roman" panose="02020603050405020304" pitchFamily="18" charset="0"/>
                <a:cs typeface="Times New Roman" panose="02020603050405020304" pitchFamily="18" charset="0"/>
              </a:rPr>
              <a:t>It mainly focuses on image processing, video capture and analysis including features like face detection and object detection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4424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A3EAE-A181-4EE0-B3EC-5599A8D8EEC6}"/>
              </a:ext>
            </a:extLst>
          </p:cNvPr>
          <p:cNvSpPr>
            <a:spLocks noGrp="1"/>
          </p:cNvSpPr>
          <p:nvPr>
            <p:ph type="title"/>
          </p:nvPr>
        </p:nvSpPr>
        <p:spPr>
          <a:xfrm>
            <a:off x="1141413" y="-251792"/>
            <a:ext cx="9905998" cy="1991071"/>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MATPLOTLIB:</a:t>
            </a:r>
            <a:br>
              <a:rPr lang="en-US" dirty="0">
                <a:solidFill>
                  <a:schemeClr val="bg1"/>
                </a:solidFill>
              </a:rPr>
            </a:br>
            <a:endParaRPr lang="en-IN" dirty="0"/>
          </a:p>
        </p:txBody>
      </p:sp>
      <p:sp>
        <p:nvSpPr>
          <p:cNvPr id="3" name="Content Placeholder 2">
            <a:extLst>
              <a:ext uri="{FF2B5EF4-FFF2-40B4-BE49-F238E27FC236}">
                <a16:creationId xmlns:a16="http://schemas.microsoft.com/office/drawing/2014/main" id="{05AC1AAA-DF91-4DF3-9FEF-9AD01C6A9F9D}"/>
              </a:ext>
            </a:extLst>
          </p:cNvPr>
          <p:cNvSpPr>
            <a:spLocks noGrp="1"/>
          </p:cNvSpPr>
          <p:nvPr>
            <p:ph idx="1"/>
          </p:nvPr>
        </p:nvSpPr>
        <p:spPr>
          <a:xfrm>
            <a:off x="1272209" y="848140"/>
            <a:ext cx="9775202" cy="5391342"/>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Matplotlib is one of the most popular Python packages used for data visualization. It is a cross- platform library for making 2D plots from data in arrays. It provides an object- oriented API that helps in embedding plots in applications using Python GUI toolkits such as </a:t>
            </a:r>
            <a:r>
              <a:rPr lang="en-US" dirty="0" err="1">
                <a:solidFill>
                  <a:schemeClr val="bg1"/>
                </a:solidFill>
                <a:latin typeface="Times New Roman" panose="02020603050405020304" pitchFamily="18" charset="0"/>
                <a:cs typeface="Times New Roman" panose="02020603050405020304" pitchFamily="18" charset="0"/>
              </a:rPr>
              <a:t>PyQt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WxPythonotTkinter</a:t>
            </a:r>
            <a:r>
              <a:rPr lang="en-US" dirty="0">
                <a:solidFill>
                  <a:schemeClr val="bg1"/>
                </a:solidFill>
                <a:latin typeface="Times New Roman" panose="02020603050405020304" pitchFamily="18" charset="0"/>
                <a:cs typeface="Times New Roman" panose="02020603050405020304" pitchFamily="18" charset="0"/>
              </a:rPr>
              <a:t>. </a:t>
            </a:r>
          </a:p>
          <a:p>
            <a:r>
              <a:rPr lang="en-US" dirty="0">
                <a:solidFill>
                  <a:schemeClr val="bg1"/>
                </a:solidFill>
                <a:latin typeface="Times New Roman" panose="02020603050405020304" pitchFamily="18" charset="0"/>
                <a:cs typeface="Times New Roman" panose="02020603050405020304" pitchFamily="18" charset="0"/>
              </a:rPr>
              <a:t>It can be used in Python and </a:t>
            </a:r>
            <a:r>
              <a:rPr lang="en-US" dirty="0" err="1">
                <a:solidFill>
                  <a:schemeClr val="bg1"/>
                </a:solidFill>
                <a:latin typeface="Times New Roman" panose="02020603050405020304" pitchFamily="18" charset="0"/>
                <a:cs typeface="Times New Roman" panose="02020603050405020304" pitchFamily="18" charset="0"/>
              </a:rPr>
              <a:t>IPython</a:t>
            </a:r>
            <a:r>
              <a:rPr lang="en-US" dirty="0">
                <a:solidFill>
                  <a:schemeClr val="bg1"/>
                </a:solidFill>
                <a:latin typeface="Times New Roman" panose="02020603050405020304" pitchFamily="18" charset="0"/>
                <a:cs typeface="Times New Roman" panose="02020603050405020304" pitchFamily="18" charset="0"/>
              </a:rPr>
              <a:t> shells, </a:t>
            </a:r>
            <a:r>
              <a:rPr lang="en-US" dirty="0" err="1">
                <a:solidFill>
                  <a:schemeClr val="bg1"/>
                </a:solidFill>
                <a:latin typeface="Times New Roman" panose="02020603050405020304" pitchFamily="18" charset="0"/>
                <a:cs typeface="Times New Roman" panose="02020603050405020304" pitchFamily="18" charset="0"/>
              </a:rPr>
              <a:t>Jupyter</a:t>
            </a:r>
            <a:r>
              <a:rPr lang="en-US" dirty="0">
                <a:solidFill>
                  <a:schemeClr val="bg1"/>
                </a:solidFill>
                <a:latin typeface="Times New Roman" panose="02020603050405020304" pitchFamily="18" charset="0"/>
                <a:cs typeface="Times New Roman" panose="02020603050405020304" pitchFamily="18" charset="0"/>
              </a:rPr>
              <a:t> notebook and web application servers also</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ACB03D2-FBE0-41D3-A5EA-D2A13BE1EDA1}"/>
              </a:ext>
            </a:extLst>
          </p:cNvPr>
          <p:cNvPicPr>
            <a:picLocks noChangeAspect="1"/>
          </p:cNvPicPr>
          <p:nvPr/>
        </p:nvPicPr>
        <p:blipFill>
          <a:blip r:embed="rId2"/>
          <a:stretch>
            <a:fillRect/>
          </a:stretch>
        </p:blipFill>
        <p:spPr>
          <a:xfrm>
            <a:off x="5380384" y="3543811"/>
            <a:ext cx="4505738" cy="3165682"/>
          </a:xfrm>
          <a:prstGeom prst="rect">
            <a:avLst/>
          </a:prstGeom>
        </p:spPr>
      </p:pic>
    </p:spTree>
    <p:extLst>
      <p:ext uri="{BB962C8B-B14F-4D97-AF65-F5344CB8AC3E}">
        <p14:creationId xmlns:p14="http://schemas.microsoft.com/office/powerpoint/2010/main" val="1111595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68B88DB-FA2E-4261-853F-9253B8E40728}"/>
              </a:ext>
            </a:extLst>
          </p:cNvPr>
          <p:cNvSpPr/>
          <p:nvPr/>
        </p:nvSpPr>
        <p:spPr>
          <a:xfrm>
            <a:off x="1643270" y="172278"/>
            <a:ext cx="2332383" cy="160351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a:t>FACE MASK DATASET</a:t>
            </a:r>
            <a:endParaRPr lang="en-IN" sz="2800" b="1" dirty="0"/>
          </a:p>
        </p:txBody>
      </p:sp>
      <p:sp>
        <p:nvSpPr>
          <p:cNvPr id="6" name="Arrow: Down 5">
            <a:extLst>
              <a:ext uri="{FF2B5EF4-FFF2-40B4-BE49-F238E27FC236}">
                <a16:creationId xmlns:a16="http://schemas.microsoft.com/office/drawing/2014/main" id="{D409C097-85A6-4071-8541-0B6F23A2F694}"/>
              </a:ext>
            </a:extLst>
          </p:cNvPr>
          <p:cNvSpPr/>
          <p:nvPr/>
        </p:nvSpPr>
        <p:spPr>
          <a:xfrm>
            <a:off x="2650435" y="1775791"/>
            <a:ext cx="318052" cy="98066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BB76FAFD-C4E4-4FA5-B138-5F2CEBED0309}"/>
              </a:ext>
            </a:extLst>
          </p:cNvPr>
          <p:cNvSpPr/>
          <p:nvPr/>
        </p:nvSpPr>
        <p:spPr>
          <a:xfrm>
            <a:off x="1643270" y="2869095"/>
            <a:ext cx="2332383" cy="1437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TRAIN FACE MASK CLASSIFIER WITH TENSORFLOW</a:t>
            </a:r>
            <a:endParaRPr lang="en-IN" b="1" dirty="0"/>
          </a:p>
        </p:txBody>
      </p:sp>
      <p:sp>
        <p:nvSpPr>
          <p:cNvPr id="8" name="Arrow: Down 7">
            <a:extLst>
              <a:ext uri="{FF2B5EF4-FFF2-40B4-BE49-F238E27FC236}">
                <a16:creationId xmlns:a16="http://schemas.microsoft.com/office/drawing/2014/main" id="{5C63912D-B246-4115-851E-0EDD874A9445}"/>
              </a:ext>
            </a:extLst>
          </p:cNvPr>
          <p:cNvSpPr/>
          <p:nvPr/>
        </p:nvSpPr>
        <p:spPr>
          <a:xfrm>
            <a:off x="2650435" y="4359965"/>
            <a:ext cx="318052" cy="108005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AF4EE594-12D8-42EA-9D3B-F74887F327BA}"/>
              </a:ext>
            </a:extLst>
          </p:cNvPr>
          <p:cNvSpPr/>
          <p:nvPr/>
        </p:nvSpPr>
        <p:spPr>
          <a:xfrm>
            <a:off x="1643270" y="5493026"/>
            <a:ext cx="2332383" cy="119269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DETECT FACES IN IMAGE/VIDEO STREAM</a:t>
            </a:r>
            <a:endParaRPr lang="en-IN" b="1" dirty="0"/>
          </a:p>
        </p:txBody>
      </p:sp>
      <p:sp>
        <p:nvSpPr>
          <p:cNvPr id="10" name="Arrow: Right 9">
            <a:extLst>
              <a:ext uri="{FF2B5EF4-FFF2-40B4-BE49-F238E27FC236}">
                <a16:creationId xmlns:a16="http://schemas.microsoft.com/office/drawing/2014/main" id="{5AA7D35B-AFBB-48C2-87E0-149C0A4A31F0}"/>
              </a:ext>
            </a:extLst>
          </p:cNvPr>
          <p:cNvSpPr/>
          <p:nvPr/>
        </p:nvSpPr>
        <p:spPr>
          <a:xfrm>
            <a:off x="3975654" y="5877339"/>
            <a:ext cx="821634" cy="42407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15C5C74B-C863-4936-A8FF-ADEBF0DE0384}"/>
              </a:ext>
            </a:extLst>
          </p:cNvPr>
          <p:cNvSpPr/>
          <p:nvPr/>
        </p:nvSpPr>
        <p:spPr>
          <a:xfrm>
            <a:off x="4797289" y="5440016"/>
            <a:ext cx="1881808" cy="124570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EXTRACT EACH FACE ROI</a:t>
            </a:r>
            <a:endParaRPr lang="en-IN" b="1" dirty="0"/>
          </a:p>
        </p:txBody>
      </p:sp>
      <p:sp>
        <p:nvSpPr>
          <p:cNvPr id="15" name="Arrow: Right 14">
            <a:extLst>
              <a:ext uri="{FF2B5EF4-FFF2-40B4-BE49-F238E27FC236}">
                <a16:creationId xmlns:a16="http://schemas.microsoft.com/office/drawing/2014/main" id="{1333D12C-5306-43B5-868C-3A76400CE1C4}"/>
              </a:ext>
            </a:extLst>
          </p:cNvPr>
          <p:cNvSpPr/>
          <p:nvPr/>
        </p:nvSpPr>
        <p:spPr>
          <a:xfrm>
            <a:off x="6679097" y="5850833"/>
            <a:ext cx="821636" cy="42407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226F593B-630B-48AD-9079-589C8F44EA7D}"/>
              </a:ext>
            </a:extLst>
          </p:cNvPr>
          <p:cNvSpPr/>
          <p:nvPr/>
        </p:nvSpPr>
        <p:spPr>
          <a:xfrm>
            <a:off x="7500732" y="5440016"/>
            <a:ext cx="2239617" cy="124570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a:t>APPLY FACE MASK CLASSIFER TO EACH FACE ROI TO DETERMINE “MASK” OR “NO MASK”</a:t>
            </a:r>
            <a:endParaRPr lang="en-IN" sz="1600" b="1" dirty="0"/>
          </a:p>
        </p:txBody>
      </p:sp>
      <p:sp>
        <p:nvSpPr>
          <p:cNvPr id="18" name="Arrow: Right 17">
            <a:extLst>
              <a:ext uri="{FF2B5EF4-FFF2-40B4-BE49-F238E27FC236}">
                <a16:creationId xmlns:a16="http://schemas.microsoft.com/office/drawing/2014/main" id="{82D545BD-3C4E-4998-B25E-8A88F283FF9F}"/>
              </a:ext>
            </a:extLst>
          </p:cNvPr>
          <p:cNvSpPr/>
          <p:nvPr/>
        </p:nvSpPr>
        <p:spPr>
          <a:xfrm>
            <a:off x="9740349" y="5850833"/>
            <a:ext cx="662608" cy="42407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3E745840-4D98-49EB-BE2A-0DAFEDDDF746}"/>
              </a:ext>
            </a:extLst>
          </p:cNvPr>
          <p:cNvSpPr/>
          <p:nvPr/>
        </p:nvSpPr>
        <p:spPr>
          <a:xfrm>
            <a:off x="10402957" y="5440016"/>
            <a:ext cx="1577008" cy="124570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SHOWS RESULT</a:t>
            </a:r>
            <a:endParaRPr lang="en-IN" sz="2400" b="1" dirty="0"/>
          </a:p>
        </p:txBody>
      </p:sp>
      <p:sp>
        <p:nvSpPr>
          <p:cNvPr id="20" name="TextBox 19">
            <a:extLst>
              <a:ext uri="{FF2B5EF4-FFF2-40B4-BE49-F238E27FC236}">
                <a16:creationId xmlns:a16="http://schemas.microsoft.com/office/drawing/2014/main" id="{C5C6E565-B8E0-44F0-9E4F-628C51C811E6}"/>
              </a:ext>
            </a:extLst>
          </p:cNvPr>
          <p:cNvSpPr txBox="1"/>
          <p:nvPr/>
        </p:nvSpPr>
        <p:spPr>
          <a:xfrm>
            <a:off x="6095999" y="662607"/>
            <a:ext cx="4187687" cy="769441"/>
          </a:xfrm>
          <a:prstGeom prst="rect">
            <a:avLst/>
          </a:prstGeom>
          <a:noFill/>
        </p:spPr>
        <p:txBody>
          <a:bodyPr wrap="square" rtlCol="0">
            <a:spAutoFit/>
          </a:bodyPr>
          <a:lstStyle/>
          <a:p>
            <a:r>
              <a:rPr lang="en-US" sz="4400" b="1" dirty="0">
                <a:solidFill>
                  <a:srgbClr val="FF0000"/>
                </a:solidFill>
              </a:rPr>
              <a:t>FLOWCHART:</a:t>
            </a:r>
            <a:endParaRPr lang="en-IN" sz="4400" b="1" dirty="0">
              <a:solidFill>
                <a:srgbClr val="FF0000"/>
              </a:solidFill>
            </a:endParaRPr>
          </a:p>
        </p:txBody>
      </p:sp>
    </p:spTree>
    <p:extLst>
      <p:ext uri="{BB962C8B-B14F-4D97-AF65-F5344CB8AC3E}">
        <p14:creationId xmlns:p14="http://schemas.microsoft.com/office/powerpoint/2010/main" val="3982636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1">
      <a:dk1>
        <a:sysClr val="windowText" lastClr="000000"/>
      </a:dk1>
      <a:lt1>
        <a:srgbClr val="9FC0D5"/>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295</TotalTime>
  <Words>699</Words>
  <Application>Microsoft Office PowerPoint</Application>
  <PresentationFormat>Widescreen</PresentationFormat>
  <Paragraphs>58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Open Sans</vt:lpstr>
      <vt:lpstr>proxima-nova</vt:lpstr>
      <vt:lpstr>Times New Roman</vt:lpstr>
      <vt:lpstr>Tw Cen MT</vt:lpstr>
      <vt:lpstr>Circuit</vt:lpstr>
      <vt:lpstr>          EC 445 – Group Project III  </vt:lpstr>
      <vt:lpstr>Why a face mask detection system?</vt:lpstr>
      <vt:lpstr>INSTALLATION OF THE DEPENDANCIES:</vt:lpstr>
      <vt:lpstr>TENSORFLOW/KERAS:</vt:lpstr>
      <vt:lpstr>IMUTILS: </vt:lpstr>
      <vt:lpstr>NUMPY: </vt:lpstr>
      <vt:lpstr>OPENCV: </vt:lpstr>
      <vt:lpstr>MATPLOTLIB: </vt:lpstr>
      <vt:lpstr>PowerPoint Presentation</vt:lpstr>
      <vt:lpstr>Supervised Learning:</vt:lpstr>
      <vt:lpstr>the model works correctly to identify three classes:</vt:lpstr>
      <vt:lpstr>PowerPoint Presentation</vt:lpstr>
      <vt:lpstr>PowerPoint Presentation</vt:lpstr>
      <vt:lpstr>PowerPoint Presentation</vt:lpstr>
      <vt:lpstr>                                DATASET:</vt:lpstr>
      <vt:lpstr>DATA PREPROCESSING:</vt:lpstr>
      <vt:lpstr>PowerPoint Presentation</vt:lpstr>
      <vt:lpstr>Output:</vt:lpstr>
      <vt:lpstr>PowerPoint Presentation</vt:lpstr>
      <vt:lpstr>       APPLICATION: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EC 445 – Group Project III  </dc:title>
  <dc:creator>17EC035 PRISHITA KAPOOR</dc:creator>
  <cp:lastModifiedBy>17EC035 PRISHITA KAPOOR</cp:lastModifiedBy>
  <cp:revision>25</cp:revision>
  <dcterms:created xsi:type="dcterms:W3CDTF">2020-10-28T14:09:42Z</dcterms:created>
  <dcterms:modified xsi:type="dcterms:W3CDTF">2020-10-29T05:12:45Z</dcterms:modified>
</cp:coreProperties>
</file>