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4"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B6C8-889E-9DFA-3985-BC02C9478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84161-9CE2-0CFD-866A-FE24CAC94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B92848-8630-14DC-319E-3754FBE94CDC}"/>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70D37F8B-6E17-C114-E3DD-3BDF19B01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A0332-1972-3B68-2C29-143235CB1118}"/>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47964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3CB8-7F86-C051-8F77-736E197583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DA36A5-FCF0-313F-CF05-455C9CB10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60756-BB6C-2749-48AF-A40E9D607749}"/>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33CE4E9F-3C2C-DD5E-5ACD-67330CA28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300D2-1D22-2376-0565-C78609906FF1}"/>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4988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123C0-77AE-E492-FF93-2314FB614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53C8EA-7EE6-0B8B-B884-2A92B17FE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8BBCC-B8E3-9E50-A44C-4EEFFC84AD9B}"/>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A52C58A4-3111-6C94-2CA9-3B8AD1328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BA444-151F-1844-F5D5-4ABD2B3C84C3}"/>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29839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F495-14F7-EE2D-EB4E-A41346743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122169-9A55-9F99-858E-AC6FA4CF6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3051D-3E91-F020-0A06-6308AC1E872A}"/>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59D05E93-EDFC-B0A1-59D4-69A26EEFE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DA5E3-5090-2E18-17E9-16AA600EA537}"/>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292048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4164-E0FE-FD16-0B2B-3DB7F2701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0E459F-9CF2-2FA7-87F8-8221DD990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96DA4-3CFB-4734-A327-3253FE7C88FE}"/>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FF5FF0AB-63A3-A1E5-8081-6DB2920BD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622C0-D805-131E-1BEE-0895AC80B104}"/>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199658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F4-D3BF-5C4E-D706-9157E1A2B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CB128-09E4-7624-7A93-6B8993A39B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7958EC-FBFA-57A1-BA4B-28AC5ACB4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41A35D-83E4-7211-1496-B16BFEFCD755}"/>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6" name="Footer Placeholder 5">
            <a:extLst>
              <a:ext uri="{FF2B5EF4-FFF2-40B4-BE49-F238E27FC236}">
                <a16:creationId xmlns:a16="http://schemas.microsoft.com/office/drawing/2014/main" id="{8404FE11-1AE4-73AD-7DE6-DF8C56588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F9529F-6C94-F71A-EEB3-6EC127D93444}"/>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137693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AE89-C7D2-BE77-85BC-B9CA56385C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4FFC64-DE9D-C35C-D2C0-F06E10EA3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1386E-3AAD-22EC-4911-11CE2A6F5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E1BB24-4F17-77BF-E343-CA909A1E4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9269C-2AF1-1396-5721-FDD722343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FBE308-0DF0-0C3A-247E-D202CAE2CBD5}"/>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8" name="Footer Placeholder 7">
            <a:extLst>
              <a:ext uri="{FF2B5EF4-FFF2-40B4-BE49-F238E27FC236}">
                <a16:creationId xmlns:a16="http://schemas.microsoft.com/office/drawing/2014/main" id="{42448F44-947D-F317-43B7-C1966A9FCD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EBA4B7-AE65-E92B-98DD-C0CFD6854A59}"/>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146078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FC2E-3041-2A40-2DFB-FE4E6873EE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C7E240-DC9F-5597-F98F-C505A7573334}"/>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4" name="Footer Placeholder 3">
            <a:extLst>
              <a:ext uri="{FF2B5EF4-FFF2-40B4-BE49-F238E27FC236}">
                <a16:creationId xmlns:a16="http://schemas.microsoft.com/office/drawing/2014/main" id="{05CC63FE-39CC-7B56-1E2F-1E5CC0539D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075E6C-52DF-7F70-FC4E-0CD9064EAE0E}"/>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49890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F79BC-83B8-5C2C-5898-806B8251A817}"/>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3" name="Footer Placeholder 2">
            <a:extLst>
              <a:ext uri="{FF2B5EF4-FFF2-40B4-BE49-F238E27FC236}">
                <a16:creationId xmlns:a16="http://schemas.microsoft.com/office/drawing/2014/main" id="{2EB909E4-6BE3-42D2-32BB-891AD9ED0D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FA0DCE-DF1B-212B-4507-A38D861F0CDA}"/>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264440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58D1-FC1B-AFCD-2F4C-01CDE508D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7664B0-4CEE-5F84-7334-8FA75CC00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0D7DFB-D8DD-C3B9-26CE-290A7B10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C3941-DACA-9FA7-500C-5B8435952D97}"/>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6" name="Footer Placeholder 5">
            <a:extLst>
              <a:ext uri="{FF2B5EF4-FFF2-40B4-BE49-F238E27FC236}">
                <a16:creationId xmlns:a16="http://schemas.microsoft.com/office/drawing/2014/main" id="{50179896-D7C3-9D26-CC75-C8B34A849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65525E-731F-05E0-60E9-2822F0B6B710}"/>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35066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F3BB-7B83-13B7-A5C1-B8820D1AC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84D3E-6D01-C2FE-4F00-1F6A2AE0B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8013F6-C90D-EED1-8F9E-23934A349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E9BF4-AF91-ADE1-5FA8-2B474BD43658}"/>
              </a:ext>
            </a:extLst>
          </p:cNvPr>
          <p:cNvSpPr>
            <a:spLocks noGrp="1"/>
          </p:cNvSpPr>
          <p:nvPr>
            <p:ph type="dt" sz="half" idx="10"/>
          </p:nvPr>
        </p:nvSpPr>
        <p:spPr/>
        <p:txBody>
          <a:bodyPr/>
          <a:lstStyle/>
          <a:p>
            <a:fld id="{FCD597FB-1227-43EC-9BFE-D6A28A5A928B}" type="datetimeFigureOut">
              <a:rPr lang="en-IN" smtClean="0"/>
              <a:t>08-10-2023</a:t>
            </a:fld>
            <a:endParaRPr lang="en-IN"/>
          </a:p>
        </p:txBody>
      </p:sp>
      <p:sp>
        <p:nvSpPr>
          <p:cNvPr id="6" name="Footer Placeholder 5">
            <a:extLst>
              <a:ext uri="{FF2B5EF4-FFF2-40B4-BE49-F238E27FC236}">
                <a16:creationId xmlns:a16="http://schemas.microsoft.com/office/drawing/2014/main" id="{57D73383-9F41-06D2-C116-1D7D6A4A09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A2544-570D-3FA2-B7C4-2E7B621612F9}"/>
              </a:ext>
            </a:extLst>
          </p:cNvPr>
          <p:cNvSpPr>
            <a:spLocks noGrp="1"/>
          </p:cNvSpPr>
          <p:nvPr>
            <p:ph type="sldNum" sz="quarter" idx="12"/>
          </p:nvPr>
        </p:nvSpPr>
        <p:spPr/>
        <p:txBody>
          <a:bodyPr/>
          <a:lstStyle/>
          <a:p>
            <a:fld id="{8EEFC259-403A-4418-8A69-861A5144F1B6}" type="slidenum">
              <a:rPr lang="en-IN" smtClean="0"/>
              <a:t>‹#›</a:t>
            </a:fld>
            <a:endParaRPr lang="en-IN"/>
          </a:p>
        </p:txBody>
      </p:sp>
    </p:spTree>
    <p:extLst>
      <p:ext uri="{BB962C8B-B14F-4D97-AF65-F5344CB8AC3E}">
        <p14:creationId xmlns:p14="http://schemas.microsoft.com/office/powerpoint/2010/main" val="358184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1294C-1A18-BE1F-70EF-C4CC799C1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7FE00-9F6E-3C00-72EE-8EAFA1083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6A32D-ED4A-F555-04B3-0983AB79B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597FB-1227-43EC-9BFE-D6A28A5A928B}" type="datetimeFigureOut">
              <a:rPr lang="en-IN" smtClean="0"/>
              <a:t>08-10-2023</a:t>
            </a:fld>
            <a:endParaRPr lang="en-IN"/>
          </a:p>
        </p:txBody>
      </p:sp>
      <p:sp>
        <p:nvSpPr>
          <p:cNvPr id="5" name="Footer Placeholder 4">
            <a:extLst>
              <a:ext uri="{FF2B5EF4-FFF2-40B4-BE49-F238E27FC236}">
                <a16:creationId xmlns:a16="http://schemas.microsoft.com/office/drawing/2014/main" id="{A728B287-09BC-0C4D-D921-5F5541CF9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258D75-8A43-2880-22BF-B1BD530D8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FC259-403A-4418-8A69-861A5144F1B6}" type="slidenum">
              <a:rPr lang="en-IN" smtClean="0"/>
              <a:t>‹#›</a:t>
            </a:fld>
            <a:endParaRPr lang="en-IN"/>
          </a:p>
        </p:txBody>
      </p:sp>
    </p:spTree>
    <p:extLst>
      <p:ext uri="{BB962C8B-B14F-4D97-AF65-F5344CB8AC3E}">
        <p14:creationId xmlns:p14="http://schemas.microsoft.com/office/powerpoint/2010/main" val="994525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228D06-84E0-E47B-953D-D8BCD5D16829}"/>
              </a:ext>
            </a:extLst>
          </p:cNvPr>
          <p:cNvPicPr>
            <a:picLocks noChangeAspect="1"/>
          </p:cNvPicPr>
          <p:nvPr/>
        </p:nvPicPr>
        <p:blipFill>
          <a:blip r:embed="rId2"/>
          <a:stretch>
            <a:fillRect/>
          </a:stretch>
        </p:blipFill>
        <p:spPr>
          <a:xfrm>
            <a:off x="1504552" y="853217"/>
            <a:ext cx="9182896" cy="5151566"/>
          </a:xfrm>
          <a:prstGeom prst="rect">
            <a:avLst/>
          </a:prstGeom>
        </p:spPr>
      </p:pic>
    </p:spTree>
    <p:extLst>
      <p:ext uri="{BB962C8B-B14F-4D97-AF65-F5344CB8AC3E}">
        <p14:creationId xmlns:p14="http://schemas.microsoft.com/office/powerpoint/2010/main" val="61934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0D6A7-AAC8-DCD0-9044-BC5B91FF22B2}"/>
              </a:ext>
            </a:extLst>
          </p:cNvPr>
          <p:cNvPicPr>
            <a:picLocks noChangeAspect="1"/>
          </p:cNvPicPr>
          <p:nvPr/>
        </p:nvPicPr>
        <p:blipFill>
          <a:blip r:embed="rId2"/>
          <a:stretch>
            <a:fillRect/>
          </a:stretch>
        </p:blipFill>
        <p:spPr>
          <a:xfrm>
            <a:off x="1531224" y="906561"/>
            <a:ext cx="9129551" cy="5044877"/>
          </a:xfrm>
          <a:prstGeom prst="rect">
            <a:avLst/>
          </a:prstGeom>
        </p:spPr>
      </p:pic>
    </p:spTree>
    <p:extLst>
      <p:ext uri="{BB962C8B-B14F-4D97-AF65-F5344CB8AC3E}">
        <p14:creationId xmlns:p14="http://schemas.microsoft.com/office/powerpoint/2010/main" val="355497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D39D06-5092-28E2-822B-E2F12D060D02}"/>
              </a:ext>
            </a:extLst>
          </p:cNvPr>
          <p:cNvPicPr>
            <a:picLocks noChangeAspect="1"/>
          </p:cNvPicPr>
          <p:nvPr/>
        </p:nvPicPr>
        <p:blipFill>
          <a:blip r:embed="rId2"/>
          <a:stretch>
            <a:fillRect/>
          </a:stretch>
        </p:blipFill>
        <p:spPr>
          <a:xfrm>
            <a:off x="1363570" y="723665"/>
            <a:ext cx="9464860" cy="5410669"/>
          </a:xfrm>
          <a:prstGeom prst="rect">
            <a:avLst/>
          </a:prstGeom>
        </p:spPr>
      </p:pic>
    </p:spTree>
    <p:extLst>
      <p:ext uri="{BB962C8B-B14F-4D97-AF65-F5344CB8AC3E}">
        <p14:creationId xmlns:p14="http://schemas.microsoft.com/office/powerpoint/2010/main" val="227417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52F995-1F2B-67CF-E29E-EE4958CA7E7E}"/>
              </a:ext>
            </a:extLst>
          </p:cNvPr>
          <p:cNvPicPr>
            <a:picLocks noChangeAspect="1"/>
          </p:cNvPicPr>
          <p:nvPr/>
        </p:nvPicPr>
        <p:blipFill>
          <a:blip r:embed="rId2"/>
          <a:stretch>
            <a:fillRect/>
          </a:stretch>
        </p:blipFill>
        <p:spPr>
          <a:xfrm>
            <a:off x="1569537" y="96580"/>
            <a:ext cx="9734956" cy="2879702"/>
          </a:xfrm>
          <a:prstGeom prst="rect">
            <a:avLst/>
          </a:prstGeom>
        </p:spPr>
      </p:pic>
      <p:pic>
        <p:nvPicPr>
          <p:cNvPr id="11" name="Picture 10">
            <a:extLst>
              <a:ext uri="{FF2B5EF4-FFF2-40B4-BE49-F238E27FC236}">
                <a16:creationId xmlns:a16="http://schemas.microsoft.com/office/drawing/2014/main" id="{986F5CCB-942F-7CE0-2A20-C1FC64C8D8C2}"/>
              </a:ext>
            </a:extLst>
          </p:cNvPr>
          <p:cNvPicPr>
            <a:picLocks noChangeAspect="1"/>
          </p:cNvPicPr>
          <p:nvPr/>
        </p:nvPicPr>
        <p:blipFill>
          <a:blip r:embed="rId3"/>
          <a:stretch>
            <a:fillRect/>
          </a:stretch>
        </p:blipFill>
        <p:spPr>
          <a:xfrm>
            <a:off x="1569537" y="2882154"/>
            <a:ext cx="9734956" cy="2595282"/>
          </a:xfrm>
          <a:prstGeom prst="rect">
            <a:avLst/>
          </a:prstGeom>
        </p:spPr>
      </p:pic>
      <p:sp>
        <p:nvSpPr>
          <p:cNvPr id="12" name="Rectangle 11">
            <a:extLst>
              <a:ext uri="{FF2B5EF4-FFF2-40B4-BE49-F238E27FC236}">
                <a16:creationId xmlns:a16="http://schemas.microsoft.com/office/drawing/2014/main" id="{6DB41137-FAE6-94DB-DACE-DEBB6654601D}"/>
              </a:ext>
            </a:extLst>
          </p:cNvPr>
          <p:cNvSpPr/>
          <p:nvPr/>
        </p:nvSpPr>
        <p:spPr>
          <a:xfrm>
            <a:off x="1569537" y="5477436"/>
            <a:ext cx="4391992" cy="125709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b="1" dirty="0">
              <a:effectLst/>
            </a:endParaRPr>
          </a:p>
          <a:p>
            <a:endParaRPr lang="en-US" sz="1200" b="1" dirty="0"/>
          </a:p>
          <a:p>
            <a:r>
              <a:rPr lang="en-US" sz="1200" b="1" dirty="0">
                <a:effectLst/>
              </a:rPr>
              <a:t>Smart Contracts</a:t>
            </a:r>
            <a:endParaRPr lang="en-US" sz="1200" b="1" dirty="0"/>
          </a:p>
          <a:p>
            <a:r>
              <a:rPr lang="en-US" sz="1200" dirty="0">
                <a:effectLst/>
              </a:rPr>
              <a:t>Smart contracts are self-executing contracts with the terms of the agreement between buyer and seller being directly written into lines of code. They can be used to automate the process of licensing and monetizing intellectual property, providing a more efficient and transparent system for all parties involved.</a:t>
            </a:r>
            <a:endParaRPr lang="en-US" sz="1200" dirty="0"/>
          </a:p>
          <a:p>
            <a:pPr algn="ctr"/>
            <a:endParaRPr lang="en-IN" dirty="0"/>
          </a:p>
        </p:txBody>
      </p:sp>
      <p:sp>
        <p:nvSpPr>
          <p:cNvPr id="13" name="Rectangle 12">
            <a:extLst>
              <a:ext uri="{FF2B5EF4-FFF2-40B4-BE49-F238E27FC236}">
                <a16:creationId xmlns:a16="http://schemas.microsoft.com/office/drawing/2014/main" id="{9F383266-C7D3-8D98-CC80-B5C6F12B5060}"/>
              </a:ext>
            </a:extLst>
          </p:cNvPr>
          <p:cNvSpPr/>
          <p:nvPr/>
        </p:nvSpPr>
        <p:spPr>
          <a:xfrm>
            <a:off x="5961528" y="5477436"/>
            <a:ext cx="5342965" cy="125709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effectLst/>
              </a:rPr>
              <a:t>Challenges and Opportunities</a:t>
            </a:r>
            <a:endParaRPr lang="en-US" sz="1100" b="1" dirty="0"/>
          </a:p>
          <a:p>
            <a:r>
              <a:rPr lang="en-US" sz="1100" dirty="0">
                <a:effectLst/>
              </a:rPr>
              <a:t>While blockchain technology has the potential to greatly improve the protection of intellectual property rights, there are also challenges that must be addressed. One of the biggest challenges is ensuring that the system is accessible and affordable for all creators and rights holders, regardless of their resources or technical expertise.</a:t>
            </a:r>
            <a:endParaRPr lang="en-US" sz="1100" dirty="0"/>
          </a:p>
          <a:p>
            <a:r>
              <a:rPr lang="en-US" sz="1100" dirty="0">
                <a:effectLst/>
              </a:rPr>
              <a:t>Despite these challenges, the opportunities presented by blockchain for intellectual property protection are significant. </a:t>
            </a:r>
            <a:endParaRPr lang="en-IN" sz="1100" dirty="0"/>
          </a:p>
        </p:txBody>
      </p:sp>
    </p:spTree>
    <p:extLst>
      <p:ext uri="{BB962C8B-B14F-4D97-AF65-F5344CB8AC3E}">
        <p14:creationId xmlns:p14="http://schemas.microsoft.com/office/powerpoint/2010/main" val="102792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5282AF-B2F3-8A0C-D7A9-7134B8220484}"/>
              </a:ext>
            </a:extLst>
          </p:cNvPr>
          <p:cNvSpPr/>
          <p:nvPr/>
        </p:nvSpPr>
        <p:spPr>
          <a:xfrm>
            <a:off x="1452281" y="3146612"/>
            <a:ext cx="9870142" cy="36307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effectLst/>
              </a:rPr>
              <a:t>Blockchain technology has the potential to revolutionize the way we protect intellectual property rights. By using a decentralized ledger system, blockchain can provide a secure and transparent way to track and manage IP rights and copyright infringements.</a:t>
            </a:r>
            <a:endParaRPr lang="en-US" dirty="0"/>
          </a:p>
          <a:p>
            <a:r>
              <a:rPr lang="en-US" b="1" u="sng" dirty="0">
                <a:effectLst/>
              </a:rPr>
              <a:t>Immutable Records</a:t>
            </a:r>
            <a:endParaRPr lang="en-US" b="1" u="sng" dirty="0"/>
          </a:p>
          <a:p>
            <a:r>
              <a:rPr lang="en-US" dirty="0">
                <a:effectLst/>
              </a:rPr>
              <a:t>One of the key features of blockchain technology is its immutability. Once information is recorded on the blockchain, it cannot be altered or deleted. This means that any records related to IP rights and copyright infringements are tamper-proof and can be used as evidence in legal proceedings.</a:t>
            </a:r>
            <a:endParaRPr lang="en-US" dirty="0"/>
          </a:p>
          <a:p>
            <a:r>
              <a:rPr lang="en-US" b="1" u="sng" dirty="0">
                <a:effectLst/>
              </a:rPr>
              <a:t>Smart Contracts</a:t>
            </a:r>
            <a:endParaRPr lang="en-US" b="1" u="sng" dirty="0"/>
          </a:p>
          <a:p>
            <a:r>
              <a:rPr lang="en-US" dirty="0">
                <a:effectLst/>
              </a:rPr>
              <a:t>Smart contracts are self-executing contracts with the terms of the agreement between buyer and seller being directly written into lines of code. They allow for the automatic transfer of assets and payment when certain conditions are met. In the context of IP protection, smart contracts can be used to automate the licensing and distribution of digital content, ensuring that the rightful owners are compensated for their work.</a:t>
            </a:r>
            <a:endParaRPr lang="en-US" dirty="0"/>
          </a:p>
        </p:txBody>
      </p:sp>
      <p:pic>
        <p:nvPicPr>
          <p:cNvPr id="19" name="Picture 18">
            <a:extLst>
              <a:ext uri="{FF2B5EF4-FFF2-40B4-BE49-F238E27FC236}">
                <a16:creationId xmlns:a16="http://schemas.microsoft.com/office/drawing/2014/main" id="{3856138B-8F9C-2052-7534-8C4778DA9650}"/>
              </a:ext>
            </a:extLst>
          </p:cNvPr>
          <p:cNvPicPr>
            <a:picLocks noChangeAspect="1"/>
          </p:cNvPicPr>
          <p:nvPr/>
        </p:nvPicPr>
        <p:blipFill rotWithShape="1">
          <a:blip r:embed="rId2"/>
          <a:srcRect t="3296" r="1192"/>
          <a:stretch/>
        </p:blipFill>
        <p:spPr>
          <a:xfrm>
            <a:off x="1452280" y="80682"/>
            <a:ext cx="9870141" cy="3065930"/>
          </a:xfrm>
          <a:prstGeom prst="rect">
            <a:avLst/>
          </a:prstGeom>
        </p:spPr>
      </p:pic>
    </p:spTree>
    <p:extLst>
      <p:ext uri="{BB962C8B-B14F-4D97-AF65-F5344CB8AC3E}">
        <p14:creationId xmlns:p14="http://schemas.microsoft.com/office/powerpoint/2010/main" val="251561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840C-95D5-659E-266E-72B9D70772AA}"/>
              </a:ext>
            </a:extLst>
          </p:cNvPr>
          <p:cNvSpPr>
            <a:spLocks noGrp="1"/>
          </p:cNvSpPr>
          <p:nvPr>
            <p:ph type="title"/>
          </p:nvPr>
        </p:nvSpPr>
        <p:spPr>
          <a:xfrm>
            <a:off x="466165" y="365125"/>
            <a:ext cx="6355976" cy="1006475"/>
          </a:xfrm>
          <a:solidFill>
            <a:schemeClr val="tx1"/>
          </a:solidFill>
        </p:spPr>
        <p:txBody>
          <a:bodyPr>
            <a:normAutofit/>
          </a:bodyPr>
          <a:lstStyle/>
          <a:p>
            <a:r>
              <a:rPr lang="en-IN" sz="2400" dirty="0">
                <a:solidFill>
                  <a:schemeClr val="bg1"/>
                </a:solidFill>
              </a:rPr>
              <a:t>How blockchain tracks copyright infringements?</a:t>
            </a:r>
          </a:p>
        </p:txBody>
      </p:sp>
      <p:pic>
        <p:nvPicPr>
          <p:cNvPr id="4" name="Picture 3">
            <a:extLst>
              <a:ext uri="{FF2B5EF4-FFF2-40B4-BE49-F238E27FC236}">
                <a16:creationId xmlns:a16="http://schemas.microsoft.com/office/drawing/2014/main" id="{BC7509E0-DA22-BD72-B602-4216D3C27F53}"/>
              </a:ext>
            </a:extLst>
          </p:cNvPr>
          <p:cNvPicPr>
            <a:picLocks noChangeAspect="1"/>
          </p:cNvPicPr>
          <p:nvPr/>
        </p:nvPicPr>
        <p:blipFill>
          <a:blip r:embed="rId2"/>
          <a:stretch>
            <a:fillRect/>
          </a:stretch>
        </p:blipFill>
        <p:spPr>
          <a:xfrm>
            <a:off x="7028329" y="277906"/>
            <a:ext cx="4966447" cy="5853953"/>
          </a:xfrm>
          <a:prstGeom prst="rect">
            <a:avLst/>
          </a:prstGeom>
        </p:spPr>
      </p:pic>
      <p:sp>
        <p:nvSpPr>
          <p:cNvPr id="8" name="Content Placeholder 2">
            <a:extLst>
              <a:ext uri="{FF2B5EF4-FFF2-40B4-BE49-F238E27FC236}">
                <a16:creationId xmlns:a16="http://schemas.microsoft.com/office/drawing/2014/main" id="{F9DEAA5D-E457-494B-0E06-4AF6AD1CCE0D}"/>
              </a:ext>
            </a:extLst>
          </p:cNvPr>
          <p:cNvSpPr>
            <a:spLocks noGrp="1"/>
          </p:cNvSpPr>
          <p:nvPr>
            <p:ph idx="1"/>
          </p:nvPr>
        </p:nvSpPr>
        <p:spPr>
          <a:xfrm>
            <a:off x="466166" y="1371599"/>
            <a:ext cx="6355976" cy="4760260"/>
          </a:xfrm>
          <a:solidFill>
            <a:schemeClr val="tx1"/>
          </a:solidFill>
        </p:spPr>
        <p:txBody>
          <a:bodyPr>
            <a:normAutofit fontScale="47500" lnSpcReduction="20000"/>
          </a:bodyPr>
          <a:lstStyle/>
          <a:p>
            <a:pPr algn="l"/>
            <a:r>
              <a:rPr lang="en-US" sz="3300" b="0" i="0" dirty="0">
                <a:solidFill>
                  <a:schemeClr val="bg1"/>
                </a:solidFill>
                <a:effectLst/>
                <a:latin typeface="Söhne"/>
              </a:rPr>
              <a:t>Blockchain technology can be used to track copyright infringements by providing a transparent and immutable ledger of ownership and transaction history for digital assets, including copyrighted content. Here's how it works:</a:t>
            </a:r>
          </a:p>
          <a:p>
            <a:pPr algn="l">
              <a:buFont typeface="+mj-lt"/>
              <a:buAutoNum type="arabicPeriod"/>
            </a:pPr>
            <a:r>
              <a:rPr lang="en-US" sz="3300" b="1" i="1" u="sng" dirty="0">
                <a:solidFill>
                  <a:schemeClr val="bg1"/>
                </a:solidFill>
                <a:effectLst/>
                <a:latin typeface="Söhne"/>
              </a:rPr>
              <a:t>Timestamping and Provenance</a:t>
            </a:r>
            <a:r>
              <a:rPr lang="en-US" sz="3300" b="1" i="0" dirty="0">
                <a:solidFill>
                  <a:schemeClr val="bg1"/>
                </a:solidFill>
                <a:effectLst/>
                <a:latin typeface="Söhne"/>
              </a:rPr>
              <a:t>:</a:t>
            </a:r>
            <a:r>
              <a:rPr lang="en-US" sz="3300" b="0" i="0" dirty="0">
                <a:solidFill>
                  <a:schemeClr val="bg1"/>
                </a:solidFill>
                <a:effectLst/>
                <a:latin typeface="Söhne"/>
              </a:rPr>
              <a:t> When a creator or copyright holder wants to establish ownership of their work, they can timestamp it on a blockchain. This creates a permanent record of the content's existence at a specific point in time. This timestamp serves as proof of when the content was created or first registered.</a:t>
            </a:r>
          </a:p>
          <a:p>
            <a:pPr algn="l">
              <a:buFont typeface="+mj-lt"/>
              <a:buAutoNum type="arabicPeriod"/>
            </a:pPr>
            <a:r>
              <a:rPr lang="en-US" sz="3300" b="1" i="1" u="sng" dirty="0">
                <a:solidFill>
                  <a:schemeClr val="bg1"/>
                </a:solidFill>
                <a:effectLst/>
                <a:latin typeface="Söhne"/>
              </a:rPr>
              <a:t>Smart Contracts</a:t>
            </a:r>
            <a:r>
              <a:rPr lang="en-US" sz="3300" b="1" i="0" dirty="0">
                <a:solidFill>
                  <a:schemeClr val="bg1"/>
                </a:solidFill>
                <a:effectLst/>
                <a:latin typeface="Söhne"/>
              </a:rPr>
              <a:t>:</a:t>
            </a:r>
            <a:r>
              <a:rPr lang="en-US" sz="3300" b="0" i="0" dirty="0">
                <a:solidFill>
                  <a:schemeClr val="bg1"/>
                </a:solidFill>
                <a:effectLst/>
                <a:latin typeface="Söhne"/>
              </a:rPr>
              <a:t> Smart contracts are self-executing contracts with the terms of the agreement directly written into code. Copyright holders can create smart contracts that specify the conditions under which their content can be used or shared. For example, they can define how royalties should be paid or restrict certain types of usage.</a:t>
            </a:r>
          </a:p>
          <a:p>
            <a:pPr algn="l">
              <a:buFont typeface="+mj-lt"/>
              <a:buAutoNum type="arabicPeriod"/>
            </a:pPr>
            <a:r>
              <a:rPr lang="en-US" sz="3300" b="1" i="1" u="sng" dirty="0">
                <a:solidFill>
                  <a:schemeClr val="bg1"/>
                </a:solidFill>
                <a:effectLst/>
                <a:latin typeface="Söhne"/>
              </a:rPr>
              <a:t>Content Registration</a:t>
            </a:r>
            <a:r>
              <a:rPr lang="en-US" sz="3300" b="1" i="0" dirty="0">
                <a:solidFill>
                  <a:schemeClr val="bg1"/>
                </a:solidFill>
                <a:effectLst/>
                <a:latin typeface="Söhne"/>
              </a:rPr>
              <a:t>:</a:t>
            </a:r>
            <a:r>
              <a:rPr lang="en-US" sz="3300" b="0" i="0" dirty="0">
                <a:solidFill>
                  <a:schemeClr val="bg1"/>
                </a:solidFill>
                <a:effectLst/>
                <a:latin typeface="Söhne"/>
              </a:rPr>
              <a:t> Creators can register their copyrighted content on a blockchain platform designed for intellectual property management. This includes uploading a digital copy of their work along with relevant metadata.</a:t>
            </a:r>
          </a:p>
          <a:p>
            <a:pPr algn="l">
              <a:buFont typeface="+mj-lt"/>
              <a:buAutoNum type="arabicPeriod"/>
            </a:pPr>
            <a:r>
              <a:rPr lang="en-US" sz="3300" b="1" i="1" u="sng" dirty="0">
                <a:solidFill>
                  <a:schemeClr val="bg1"/>
                </a:solidFill>
                <a:effectLst/>
                <a:latin typeface="Söhne"/>
              </a:rPr>
              <a:t>Digital Signatures</a:t>
            </a:r>
            <a:r>
              <a:rPr lang="en-US" sz="3300" b="1" i="0" u="sng" dirty="0">
                <a:solidFill>
                  <a:schemeClr val="bg1"/>
                </a:solidFill>
                <a:effectLst/>
                <a:latin typeface="Söhne"/>
              </a:rPr>
              <a:t>:</a:t>
            </a:r>
            <a:r>
              <a:rPr lang="en-US" sz="3300" b="0" i="0" u="sng" dirty="0">
                <a:solidFill>
                  <a:schemeClr val="bg1"/>
                </a:solidFill>
                <a:effectLst/>
                <a:latin typeface="Söhne"/>
              </a:rPr>
              <a:t> </a:t>
            </a:r>
            <a:r>
              <a:rPr lang="en-US" sz="3300" b="0" i="0" dirty="0">
                <a:solidFill>
                  <a:schemeClr val="bg1"/>
                </a:solidFill>
                <a:effectLst/>
                <a:latin typeface="Söhne"/>
              </a:rPr>
              <a:t>Digital signatures can be used to verify the authenticity of the copyright holder and their approval for specific actions related to their content. This ensures that only authorized individuals or entities can make changes to the copyright information or grant permissions for usage.</a:t>
            </a:r>
          </a:p>
          <a:p>
            <a:endParaRPr lang="en-IN" dirty="0"/>
          </a:p>
        </p:txBody>
      </p:sp>
    </p:spTree>
    <p:extLst>
      <p:ext uri="{BB962C8B-B14F-4D97-AF65-F5344CB8AC3E}">
        <p14:creationId xmlns:p14="http://schemas.microsoft.com/office/powerpoint/2010/main" val="29238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185B79-AFFD-8404-0770-71EB32CDAB6E}"/>
              </a:ext>
            </a:extLst>
          </p:cNvPr>
          <p:cNvPicPr>
            <a:picLocks noChangeAspect="1"/>
          </p:cNvPicPr>
          <p:nvPr/>
        </p:nvPicPr>
        <p:blipFill>
          <a:blip r:embed="rId2"/>
          <a:stretch>
            <a:fillRect/>
          </a:stretch>
        </p:blipFill>
        <p:spPr>
          <a:xfrm>
            <a:off x="636494" y="664845"/>
            <a:ext cx="10919011" cy="5528310"/>
          </a:xfrm>
          <a:prstGeom prst="rect">
            <a:avLst/>
          </a:prstGeom>
        </p:spPr>
      </p:pic>
    </p:spTree>
    <p:extLst>
      <p:ext uri="{BB962C8B-B14F-4D97-AF65-F5344CB8AC3E}">
        <p14:creationId xmlns:p14="http://schemas.microsoft.com/office/powerpoint/2010/main" val="14400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61F70E-F87C-F56B-4340-F854FB687222}"/>
              </a:ext>
            </a:extLst>
          </p:cNvPr>
          <p:cNvPicPr>
            <a:picLocks noChangeAspect="1"/>
          </p:cNvPicPr>
          <p:nvPr/>
        </p:nvPicPr>
        <p:blipFill>
          <a:blip r:embed="rId2"/>
          <a:stretch>
            <a:fillRect/>
          </a:stretch>
        </p:blipFill>
        <p:spPr>
          <a:xfrm>
            <a:off x="1171014" y="886721"/>
            <a:ext cx="9565502" cy="5258025"/>
          </a:xfrm>
          <a:prstGeom prst="rect">
            <a:avLst/>
          </a:prstGeom>
        </p:spPr>
      </p:pic>
      <p:pic>
        <p:nvPicPr>
          <p:cNvPr id="6" name="Picture 5">
            <a:extLst>
              <a:ext uri="{FF2B5EF4-FFF2-40B4-BE49-F238E27FC236}">
                <a16:creationId xmlns:a16="http://schemas.microsoft.com/office/drawing/2014/main" id="{80C11ABB-C31C-D6CD-CD50-0EAD2CD48FBE}"/>
              </a:ext>
            </a:extLst>
          </p:cNvPr>
          <p:cNvPicPr>
            <a:picLocks noChangeAspect="1"/>
          </p:cNvPicPr>
          <p:nvPr/>
        </p:nvPicPr>
        <p:blipFill>
          <a:blip r:embed="rId3"/>
          <a:stretch>
            <a:fillRect/>
          </a:stretch>
        </p:blipFill>
        <p:spPr>
          <a:xfrm>
            <a:off x="1455484" y="3989294"/>
            <a:ext cx="2683809" cy="1896260"/>
          </a:xfrm>
          <a:prstGeom prst="rect">
            <a:avLst/>
          </a:prstGeom>
        </p:spPr>
      </p:pic>
      <p:pic>
        <p:nvPicPr>
          <p:cNvPr id="7" name="Picture 6">
            <a:extLst>
              <a:ext uri="{FF2B5EF4-FFF2-40B4-BE49-F238E27FC236}">
                <a16:creationId xmlns:a16="http://schemas.microsoft.com/office/drawing/2014/main" id="{C0C43C8F-5BBB-0350-F958-AABE77A443E3}"/>
              </a:ext>
            </a:extLst>
          </p:cNvPr>
          <p:cNvPicPr>
            <a:picLocks noChangeAspect="1"/>
          </p:cNvPicPr>
          <p:nvPr/>
        </p:nvPicPr>
        <p:blipFill>
          <a:blip r:embed="rId4"/>
          <a:stretch>
            <a:fillRect/>
          </a:stretch>
        </p:blipFill>
        <p:spPr>
          <a:xfrm>
            <a:off x="4493278" y="3989294"/>
            <a:ext cx="2619375" cy="1896260"/>
          </a:xfrm>
          <a:prstGeom prst="rect">
            <a:avLst/>
          </a:prstGeom>
        </p:spPr>
      </p:pic>
      <p:pic>
        <p:nvPicPr>
          <p:cNvPr id="8" name="Picture 7">
            <a:extLst>
              <a:ext uri="{FF2B5EF4-FFF2-40B4-BE49-F238E27FC236}">
                <a16:creationId xmlns:a16="http://schemas.microsoft.com/office/drawing/2014/main" id="{0286C335-D1B1-15E9-C171-85A5F8A94716}"/>
              </a:ext>
            </a:extLst>
          </p:cNvPr>
          <p:cNvPicPr>
            <a:picLocks noChangeAspect="1"/>
          </p:cNvPicPr>
          <p:nvPr/>
        </p:nvPicPr>
        <p:blipFill>
          <a:blip r:embed="rId5"/>
          <a:stretch>
            <a:fillRect/>
          </a:stretch>
        </p:blipFill>
        <p:spPr>
          <a:xfrm>
            <a:off x="7482667" y="3945017"/>
            <a:ext cx="2683809" cy="1984814"/>
          </a:xfrm>
          <a:prstGeom prst="rect">
            <a:avLst/>
          </a:prstGeom>
        </p:spPr>
      </p:pic>
    </p:spTree>
    <p:extLst>
      <p:ext uri="{BB962C8B-B14F-4D97-AF65-F5344CB8AC3E}">
        <p14:creationId xmlns:p14="http://schemas.microsoft.com/office/powerpoint/2010/main" val="362677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AD6F70-3695-DD02-0DFF-734401F7C23A}"/>
              </a:ext>
            </a:extLst>
          </p:cNvPr>
          <p:cNvPicPr>
            <a:picLocks noChangeAspect="1"/>
          </p:cNvPicPr>
          <p:nvPr/>
        </p:nvPicPr>
        <p:blipFill>
          <a:blip r:embed="rId2"/>
          <a:stretch>
            <a:fillRect/>
          </a:stretch>
        </p:blipFill>
        <p:spPr>
          <a:xfrm>
            <a:off x="986347" y="716045"/>
            <a:ext cx="10219306" cy="5425910"/>
          </a:xfrm>
          <a:prstGeom prst="rect">
            <a:avLst/>
          </a:prstGeom>
        </p:spPr>
      </p:pic>
    </p:spTree>
    <p:extLst>
      <p:ext uri="{BB962C8B-B14F-4D97-AF65-F5344CB8AC3E}">
        <p14:creationId xmlns:p14="http://schemas.microsoft.com/office/powerpoint/2010/main" val="97632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527</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How blockchain tracks copyright infringements?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PRISATI BHATTACHARJEE</dc:creator>
  <cp:lastModifiedBy>PRISATI BHATTACHARJEE</cp:lastModifiedBy>
  <cp:revision>4</cp:revision>
  <dcterms:created xsi:type="dcterms:W3CDTF">2023-10-07T21:06:49Z</dcterms:created>
  <dcterms:modified xsi:type="dcterms:W3CDTF">2023-10-07T22:43:34Z</dcterms:modified>
</cp:coreProperties>
</file>