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6" r:id="rId10"/>
  </p:sldIdLst>
  <p:sldSz cx="18288000" cy="10287000"/>
  <p:notesSz cx="6858000" cy="9144000"/>
  <p:embeddedFontLst>
    <p:embeddedFont>
      <p:font typeface="PMingLiU-ExtB" panose="02020500000000000000" pitchFamily="18" charset="-120"/>
      <p:regular r:id="rId12"/>
    </p:embeddedFont>
    <p:embeddedFont>
      <p:font typeface="Artifakt Element" panose="020B0503050000020004" pitchFamily="34" charset="0"/>
      <p:regular r:id="rId13"/>
      <p:bold r:id="rId14"/>
      <p:italic r:id="rId15"/>
      <p:boldItalic r:id="rId16"/>
    </p:embeddedFont>
    <p:embeddedFont>
      <p:font typeface="Clear Sans Regular Bold" panose="020B0604020202020204" charset="0"/>
      <p:regular r:id="rId17"/>
    </p:embeddedFont>
    <p:embeddedFont>
      <p:font typeface="Gill Sans Ultra Bold" panose="020B0A02020104020203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407" autoAdjust="0"/>
  </p:normalViewPr>
  <p:slideViewPr>
    <p:cSldViewPr>
      <p:cViewPr>
        <p:scale>
          <a:sx n="50" d="100"/>
          <a:sy n="50" d="100"/>
        </p:scale>
        <p:origin x="40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19737" y="156265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764825" cy="4101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b="1" spc="-105" dirty="0">
                <a:solidFill>
                  <a:srgbClr val="FFFFFF"/>
                </a:solidFill>
                <a:latin typeface="Gill Sans Ultra Bold" panose="020B0A02020104020203" pitchFamily="34" charset="0"/>
              </a:rPr>
              <a:t>Content </a:t>
            </a:r>
          </a:p>
          <a:p>
            <a:pPr algn="ctr">
              <a:lnSpc>
                <a:spcPts val="11059"/>
              </a:lnSpc>
            </a:pPr>
            <a:r>
              <a:rPr lang="en-US" sz="6000" b="1" spc="-105" dirty="0">
                <a:solidFill>
                  <a:srgbClr val="FFFFFF"/>
                </a:solidFill>
                <a:latin typeface="Gill Sans Ultra Bold" panose="020B0A0202010402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188773" y="3392472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B1AF5C97-C634-6814-3CCC-54B08D5C024B}"/>
              </a:ext>
            </a:extLst>
          </p:cNvPr>
          <p:cNvGrpSpPr/>
          <p:nvPr/>
        </p:nvGrpSpPr>
        <p:grpSpPr>
          <a:xfrm>
            <a:off x="10664471" y="2098581"/>
            <a:ext cx="3545508" cy="3370302"/>
            <a:chOff x="0" y="0"/>
            <a:chExt cx="4727344" cy="4493736"/>
          </a:xfrm>
        </p:grpSpPr>
        <p:grpSp>
          <p:nvGrpSpPr>
            <p:cNvPr id="23" name="Group 10">
              <a:extLst>
                <a:ext uri="{FF2B5EF4-FFF2-40B4-BE49-F238E27FC236}">
                  <a16:creationId xmlns:a16="http://schemas.microsoft.com/office/drawing/2014/main" id="{9D25CBD2-2916-8F6A-2D38-AE5C112C4A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3BA219BA-4131-F098-224D-90330EA6946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958C37A7-D7B9-F9CF-C494-B309F4EEC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6" name="Group 9">
            <a:extLst>
              <a:ext uri="{FF2B5EF4-FFF2-40B4-BE49-F238E27FC236}">
                <a16:creationId xmlns:a16="http://schemas.microsoft.com/office/drawing/2014/main" id="{03A8D510-0875-6E19-722B-4A6D39709C1F}"/>
              </a:ext>
            </a:extLst>
          </p:cNvPr>
          <p:cNvGrpSpPr/>
          <p:nvPr/>
        </p:nvGrpSpPr>
        <p:grpSpPr>
          <a:xfrm>
            <a:off x="9374771" y="4516407"/>
            <a:ext cx="3545508" cy="3370302"/>
            <a:chOff x="0" y="0"/>
            <a:chExt cx="4727344" cy="4493736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3E4A77F1-C4DB-FD8E-AEFE-5356DBF66E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DC73C759-1C2F-1AD3-5E25-4A9677B280A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68FFE2DC-2BBF-AFF9-1FB2-9DCB85AED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1642785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570168" y="1642786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BF846-9994-0459-A883-305D7860EBE3}"/>
              </a:ext>
            </a:extLst>
          </p:cNvPr>
          <p:cNvSpPr txBox="1"/>
          <p:nvPr/>
        </p:nvSpPr>
        <p:spPr>
          <a:xfrm>
            <a:off x="7925979" y="2368383"/>
            <a:ext cx="72218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Social Buzz is a fast-growing technology unicorn that needs to adapt quickly to its global scale. Accenture has begun a 3-month POC focusing on these tasks:</a:t>
            </a:r>
          </a:p>
          <a:p>
            <a:endParaRPr lang="en-US" b="1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endParaRPr lang="en-IN" b="1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8E6419-790F-3AC1-3C64-84CCA9E99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793" y="4028840"/>
            <a:ext cx="7938218" cy="1736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0998182" y="644652"/>
            <a:ext cx="5736334" cy="755104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0D90E6-42D9-9EDE-ABD5-FC843D30AE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0323" y="5191651"/>
            <a:ext cx="6945840" cy="2641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0FC7D-E255-22EC-3457-C76641526494}"/>
              </a:ext>
            </a:extLst>
          </p:cNvPr>
          <p:cNvSpPr txBox="1"/>
          <p:nvPr/>
        </p:nvSpPr>
        <p:spPr>
          <a:xfrm>
            <a:off x="3860431" y="1454169"/>
            <a:ext cx="10157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6BAFD5-6BFD-7EBA-9438-8A4E14BECA6A}"/>
              </a:ext>
            </a:extLst>
          </p:cNvPr>
          <p:cNvSpPr txBox="1"/>
          <p:nvPr/>
        </p:nvSpPr>
        <p:spPr>
          <a:xfrm>
            <a:off x="5770587" y="2997259"/>
            <a:ext cx="10157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29D280-C1C4-EDDC-D43D-81F3AC90E6C7}"/>
              </a:ext>
            </a:extLst>
          </p:cNvPr>
          <p:cNvSpPr txBox="1"/>
          <p:nvPr/>
        </p:nvSpPr>
        <p:spPr>
          <a:xfrm>
            <a:off x="9531036" y="6214628"/>
            <a:ext cx="10157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0A58B7-DD64-32C0-66FF-492DE55FB747}"/>
              </a:ext>
            </a:extLst>
          </p:cNvPr>
          <p:cNvSpPr txBox="1"/>
          <p:nvPr/>
        </p:nvSpPr>
        <p:spPr>
          <a:xfrm>
            <a:off x="7660976" y="4520769"/>
            <a:ext cx="10157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996358-64E8-2F8B-E2DA-7320647A3450}"/>
              </a:ext>
            </a:extLst>
          </p:cNvPr>
          <p:cNvSpPr txBox="1"/>
          <p:nvPr/>
        </p:nvSpPr>
        <p:spPr>
          <a:xfrm>
            <a:off x="11578642" y="7908487"/>
            <a:ext cx="10157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Uncover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6210300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72290" y="478471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358BC0-22A5-10CE-3821-198390680D38}"/>
              </a:ext>
            </a:extLst>
          </p:cNvPr>
          <p:cNvSpPr txBox="1"/>
          <p:nvPr/>
        </p:nvSpPr>
        <p:spPr>
          <a:xfrm>
            <a:off x="11029984" y="40005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sng" dirty="0">
                <a:solidFill>
                  <a:srgbClr val="21212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Top 5 Content Categories</a:t>
            </a:r>
            <a:endParaRPr lang="en-IN" sz="4000" b="1" u="sng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93E81A-0F00-B946-68B7-443FBD29F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00100"/>
            <a:ext cx="9144000" cy="8290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12">
            <a:extLst>
              <a:ext uri="{FF2B5EF4-FFF2-40B4-BE49-F238E27FC236}">
                <a16:creationId xmlns:a16="http://schemas.microsoft.com/office/drawing/2014/main" id="{4F845B7E-C41C-9B65-7761-3115337DE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732779" y="6972300"/>
            <a:ext cx="2972219" cy="8817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B08EEB-2662-2D19-50DF-DDEAF925F602}"/>
              </a:ext>
            </a:extLst>
          </p:cNvPr>
          <p:cNvSpPr txBox="1"/>
          <p:nvPr/>
        </p:nvSpPr>
        <p:spPr>
          <a:xfrm>
            <a:off x="2724116" y="4192087"/>
            <a:ext cx="56563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u="sng" dirty="0">
                <a:solidFill>
                  <a:srgbClr val="21212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Monthly post containing month with highest reaction</a:t>
            </a:r>
            <a:endParaRPr lang="en-IN" sz="4000" b="1" u="sng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A66231E-30AA-B266-1B88-3A8CFF86F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3774" y="2187773"/>
            <a:ext cx="8544331" cy="64582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12">
            <a:extLst>
              <a:ext uri="{FF2B5EF4-FFF2-40B4-BE49-F238E27FC236}">
                <a16:creationId xmlns:a16="http://schemas.microsoft.com/office/drawing/2014/main" id="{391DA1F7-E651-F595-0CC4-5F2F3F9B1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3695736" y="7404715"/>
            <a:ext cx="2972219" cy="881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6FF690-0B7C-255D-A0E0-E7062C33ED16}"/>
              </a:ext>
            </a:extLst>
          </p:cNvPr>
          <p:cNvSpPr txBox="1"/>
          <p:nvPr/>
        </p:nvSpPr>
        <p:spPr>
          <a:xfrm>
            <a:off x="2710264" y="3929515"/>
            <a:ext cx="5128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u="sng" dirty="0">
                <a:solidFill>
                  <a:srgbClr val="212121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Pie chart of top 5 categories</a:t>
            </a:r>
            <a:endParaRPr lang="en-IN" sz="4000" b="1" u="sng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FD4613-EAAC-88CC-4753-EABC907A2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075" y="427750"/>
            <a:ext cx="9786988" cy="80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103</Words>
  <Application>Microsoft Office PowerPoint</Application>
  <PresentationFormat>Custom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Clear Sans Regular Bold</vt:lpstr>
      <vt:lpstr>Arial</vt:lpstr>
      <vt:lpstr>Gill Sans Ultra Bold</vt:lpstr>
      <vt:lpstr>PMingLiU-ExtB</vt:lpstr>
      <vt:lpstr>Artifakt Element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Ayushi Singh</cp:lastModifiedBy>
  <cp:revision>9</cp:revision>
  <dcterms:created xsi:type="dcterms:W3CDTF">2006-08-16T00:00:00Z</dcterms:created>
  <dcterms:modified xsi:type="dcterms:W3CDTF">2024-07-28T12:00:35Z</dcterms:modified>
  <dc:identifier>DAEhDyfaYKE</dc:identifier>
</cp:coreProperties>
</file>