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77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4" r:id="rId19"/>
    <p:sldId id="275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6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5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6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87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4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4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1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30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75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7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2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9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3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C4C87-0136-4514-8DC8-26140963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3" b="454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24D6D-CDE2-488E-AD55-61D8C237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Stock’s Relative Valuation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833F1-C55C-495A-A043-C49B5795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All Listed Stocks in Indonesia Stock Exchange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Period 2016 – 2019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sz="1900" dirty="0">
                <a:solidFill>
                  <a:srgbClr val="FFFFFF"/>
                </a:solidFill>
              </a:rPr>
              <a:t>Prissilya Zefanya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DF79C-87CF-47B1-8F72-F8DAA9CD0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5457825"/>
            <a:ext cx="35909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3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459A-2504-4CA0-B83B-2FCB016E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background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883E9-69E2-410E-8115-EFDDC465B7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7426" y="2063750"/>
            <a:ext cx="6671697" cy="3311525"/>
          </a:xfrm>
        </p:spPr>
      </p:pic>
    </p:spTree>
    <p:extLst>
      <p:ext uri="{BB962C8B-B14F-4D97-AF65-F5344CB8AC3E}">
        <p14:creationId xmlns:p14="http://schemas.microsoft.com/office/powerpoint/2010/main" val="154154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2CD6-95C8-4613-A229-1502D9C8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5A256-C72D-49C6-90B9-35EF0C2A08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0378" y="2063750"/>
            <a:ext cx="6685794" cy="3311525"/>
          </a:xfrm>
        </p:spPr>
      </p:pic>
    </p:spTree>
    <p:extLst>
      <p:ext uri="{BB962C8B-B14F-4D97-AF65-F5344CB8AC3E}">
        <p14:creationId xmlns:p14="http://schemas.microsoft.com/office/powerpoint/2010/main" val="101110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991D-71F9-4602-BA15-E840A8DD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555D1-43F7-4391-A7F4-79A6FAE900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7426" y="2063750"/>
            <a:ext cx="6671697" cy="3311525"/>
          </a:xfrm>
        </p:spPr>
      </p:pic>
    </p:spTree>
    <p:extLst>
      <p:ext uri="{BB962C8B-B14F-4D97-AF65-F5344CB8AC3E}">
        <p14:creationId xmlns:p14="http://schemas.microsoft.com/office/powerpoint/2010/main" val="205185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D3B3-7351-4E35-AA93-AC9931FC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interface</a:t>
            </a:r>
            <a:br>
              <a:rPr lang="en-US" dirty="0"/>
            </a:br>
            <a:r>
              <a:rPr lang="en-US" sz="3100" dirty="0"/>
              <a:t>histogram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E9478-733C-4457-B6A5-E022D053F8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3922" y="2063750"/>
            <a:ext cx="6678705" cy="3311525"/>
          </a:xfrm>
        </p:spPr>
      </p:pic>
    </p:spTree>
    <p:extLst>
      <p:ext uri="{BB962C8B-B14F-4D97-AF65-F5344CB8AC3E}">
        <p14:creationId xmlns:p14="http://schemas.microsoft.com/office/powerpoint/2010/main" val="18730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316-A09F-4942-AE64-D82E9667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interface</a:t>
            </a:r>
            <a:br>
              <a:rPr lang="en-US" dirty="0"/>
            </a:br>
            <a:r>
              <a:rPr lang="en-US" sz="3100" dirty="0"/>
              <a:t>boxplot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3753C-D482-492B-AEBA-FF7BB75B4F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7426" y="2063750"/>
            <a:ext cx="6671697" cy="3311525"/>
          </a:xfrm>
        </p:spPr>
      </p:pic>
    </p:spTree>
    <p:extLst>
      <p:ext uri="{BB962C8B-B14F-4D97-AF65-F5344CB8AC3E}">
        <p14:creationId xmlns:p14="http://schemas.microsoft.com/office/powerpoint/2010/main" val="147869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006C-1B19-42A0-88AD-9193AA4E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interface</a:t>
            </a:r>
            <a:br>
              <a:rPr lang="en-US" dirty="0"/>
            </a:br>
            <a:r>
              <a:rPr lang="en-US" sz="3100" dirty="0"/>
              <a:t>scatter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D1E74-567D-44EE-9B08-04F8331080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0411" y="2063750"/>
            <a:ext cx="6685728" cy="3311525"/>
          </a:xfrm>
        </p:spPr>
      </p:pic>
    </p:spTree>
    <p:extLst>
      <p:ext uri="{BB962C8B-B14F-4D97-AF65-F5344CB8AC3E}">
        <p14:creationId xmlns:p14="http://schemas.microsoft.com/office/powerpoint/2010/main" val="104470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8022-4134-4C86-9382-7EFAB82D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interface</a:t>
            </a:r>
            <a:br>
              <a:rPr lang="en-US" dirty="0"/>
            </a:br>
            <a:r>
              <a:rPr lang="en-US" sz="3100" dirty="0"/>
              <a:t>pie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D1BA2-F006-496E-AEEE-4D01E7DF3C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3922" y="2063750"/>
            <a:ext cx="6678705" cy="3311525"/>
          </a:xfrm>
        </p:spPr>
      </p:pic>
    </p:spTree>
    <p:extLst>
      <p:ext uri="{BB962C8B-B14F-4D97-AF65-F5344CB8AC3E}">
        <p14:creationId xmlns:p14="http://schemas.microsoft.com/office/powerpoint/2010/main" val="182436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533E7-DE52-4662-9CAC-DA27626F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412">
            <a:off x="3790482" y="4695031"/>
            <a:ext cx="3872481" cy="1276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02C6B6-20BA-4FD9-AEA5-3947B55136BC}"/>
              </a:ext>
            </a:extLst>
          </p:cNvPr>
          <p:cNvSpPr txBox="1">
            <a:spLocks/>
          </p:cNvSpPr>
          <p:nvPr/>
        </p:nvSpPr>
        <p:spPr>
          <a:xfrm rot="21420000">
            <a:off x="1218407" y="1225364"/>
            <a:ext cx="9755187" cy="2766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CONCLUSION AND</a:t>
            </a:r>
            <a:br>
              <a:rPr lang="en-US"/>
            </a:br>
            <a:r>
              <a:rPr lang="en-US"/>
              <a:t>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9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4554-4C42-47D8-8390-04BEBA7E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8680-2230-402C-ABE4-F6ABE7295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Relative valuation generally only use p/e ratio to asses whether the stock is overvalued or not. But, we found that total sales, net profit, book value, </a:t>
            </a:r>
            <a:r>
              <a:rPr lang="en-US" dirty="0" err="1"/>
              <a:t>roa</a:t>
            </a:r>
            <a:r>
              <a:rPr lang="en-US" dirty="0"/>
              <a:t> and roe are also contributing enough to the valuation.</a:t>
            </a:r>
          </a:p>
          <a:p>
            <a:pPr algn="just"/>
            <a:r>
              <a:rPr lang="en-US" dirty="0"/>
              <a:t>The gradient boosting  classifier algorithm also could predict the valuation  with the accuracy score up to 97%.</a:t>
            </a:r>
          </a:p>
        </p:txBody>
      </p:sp>
    </p:spTree>
    <p:extLst>
      <p:ext uri="{BB962C8B-B14F-4D97-AF65-F5344CB8AC3E}">
        <p14:creationId xmlns:p14="http://schemas.microsoft.com/office/powerpoint/2010/main" val="380986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52C-4F32-464D-8524-0F7CF61F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6908-0921-4257-B26E-36593830F0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It would be better if the period of the datasets could be longer more than 5 years to get the better and more accurate prediction</a:t>
            </a:r>
          </a:p>
        </p:txBody>
      </p:sp>
    </p:spTree>
    <p:extLst>
      <p:ext uri="{BB962C8B-B14F-4D97-AF65-F5344CB8AC3E}">
        <p14:creationId xmlns:p14="http://schemas.microsoft.com/office/powerpoint/2010/main" val="424371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CC22-02DC-4BC3-8DB6-13CA1C68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B86B-A287-4E1D-8F5D-35741566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Stock is one of the attractive and promising investments in finance. It has high risk yet high return.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Investors should consider several things in buying stock. One of the parameters is its valuation, whether the stock price is overvalued or not.</a:t>
            </a:r>
          </a:p>
        </p:txBody>
      </p:sp>
    </p:spTree>
    <p:extLst>
      <p:ext uri="{BB962C8B-B14F-4D97-AF65-F5344CB8AC3E}">
        <p14:creationId xmlns:p14="http://schemas.microsoft.com/office/powerpoint/2010/main" val="247731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533E7-DE52-4662-9CAC-DA27626F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412">
            <a:off x="3790482" y="4695031"/>
            <a:ext cx="3872481" cy="12763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02C6B6-20BA-4FD9-AEA5-3947B55136BC}"/>
              </a:ext>
            </a:extLst>
          </p:cNvPr>
          <p:cNvSpPr txBox="1">
            <a:spLocks/>
          </p:cNvSpPr>
          <p:nvPr/>
        </p:nvSpPr>
        <p:spPr>
          <a:xfrm rot="21420000">
            <a:off x="1218407" y="1225364"/>
            <a:ext cx="9755187" cy="2766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78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A0E7-86F5-4736-A6E6-34599824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CE76-2FBA-4D07-87B0-F2AFB0BF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value the stock price, relative valuation is one of the options to assess the company’s financial worth by comparing its value to its industry peers.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Hence, we aimed to facilitate the investors to find out whether their targeted stock is a good buy or not with the company’s ratios available in the company’s annual report and/or Indonesia Stock Exchange Statistics report.</a:t>
            </a:r>
          </a:p>
        </p:txBody>
      </p:sp>
    </p:spTree>
    <p:extLst>
      <p:ext uri="{BB962C8B-B14F-4D97-AF65-F5344CB8AC3E}">
        <p14:creationId xmlns:p14="http://schemas.microsoft.com/office/powerpoint/2010/main" val="15455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5563-D7A6-432A-BD8D-B8E3ECE99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218406" y="1568265"/>
            <a:ext cx="9755187" cy="2766528"/>
          </a:xfrm>
        </p:spPr>
        <p:txBody>
          <a:bodyPr>
            <a:normAutofit/>
          </a:bodyPr>
          <a:lstStyle/>
          <a:p>
            <a:r>
              <a:rPr lang="en-US" dirty="0"/>
              <a:t>Data processing AND</a:t>
            </a:r>
            <a:br>
              <a:rPr lang="en-US" dirty="0"/>
            </a:br>
            <a:r>
              <a:rPr lang="en-US" dirty="0"/>
              <a:t>MODELING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33E7-DE52-4662-9CAC-DA27626F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412">
            <a:off x="3790482" y="4695031"/>
            <a:ext cx="3872481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85C7-B7F0-4ACD-8981-5728B05A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7C88-2B2A-45E2-82B0-63492B35A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2434859"/>
            <a:ext cx="4572000" cy="30368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900" b="1" dirty="0"/>
              <a:t>The source</a:t>
            </a:r>
          </a:p>
          <a:p>
            <a:r>
              <a:rPr lang="en-US" sz="1900" dirty="0"/>
              <a:t>IDX Statistics Report from 2016 to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900" b="1" dirty="0"/>
              <a:t>The rows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2409 rows of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0888C-0AD4-4C7F-BB18-257874A65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1" y="2434858"/>
            <a:ext cx="4571998" cy="30368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900" b="1" dirty="0"/>
              <a:t>The features</a:t>
            </a:r>
          </a:p>
          <a:p>
            <a:r>
              <a:rPr lang="en-US" sz="1900" dirty="0"/>
              <a:t>21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900" b="1" dirty="0"/>
              <a:t>Final Cleaned Datasets</a:t>
            </a:r>
          </a:p>
          <a:p>
            <a:r>
              <a:rPr lang="en-US" sz="1900" dirty="0"/>
              <a:t>2273 rows of data</a:t>
            </a:r>
          </a:p>
          <a:p>
            <a:r>
              <a:rPr lang="en-US" sz="1900" dirty="0"/>
              <a:t>7 selected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1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5A21-B2BC-4101-A14E-8098DE5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C7186D-DA0F-4855-A4E3-5369C4CE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374615"/>
            <a:ext cx="3821113" cy="3048000"/>
          </a:xfrm>
        </p:spPr>
        <p:txBody>
          <a:bodyPr/>
          <a:lstStyle/>
          <a:p>
            <a:r>
              <a:rPr lang="en-US" dirty="0"/>
              <a:t>Evaluation Method:</a:t>
            </a:r>
          </a:p>
          <a:p>
            <a:r>
              <a:rPr lang="fr-FR" dirty="0"/>
              <a:t>Confusion Matrix, </a:t>
            </a:r>
            <a:r>
              <a:rPr lang="fr-FR" dirty="0" err="1"/>
              <a:t>Accuration</a:t>
            </a:r>
            <a:r>
              <a:rPr lang="fr-FR" dirty="0"/>
              <a:t>, </a:t>
            </a:r>
            <a:r>
              <a:rPr lang="fr-FR" dirty="0" err="1"/>
              <a:t>Precision</a:t>
            </a:r>
            <a:r>
              <a:rPr lang="fr-FR" dirty="0"/>
              <a:t> &amp; </a:t>
            </a:r>
            <a:r>
              <a:rPr lang="fr-FR" dirty="0" err="1"/>
              <a:t>Recall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the data,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choosed</a:t>
            </a:r>
            <a:r>
              <a:rPr lang="fr-FR" dirty="0"/>
              <a:t> Gradient </a:t>
            </a:r>
            <a:r>
              <a:rPr lang="fr-FR" dirty="0" err="1"/>
              <a:t>Boosting</a:t>
            </a:r>
            <a:r>
              <a:rPr lang="fr-FR" dirty="0"/>
              <a:t> classifier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TPOT Classifier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E33CF8-3955-4994-940C-A3AC2FD2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2426684"/>
            <a:ext cx="6096000" cy="2004632"/>
          </a:xfrm>
        </p:spPr>
      </p:pic>
    </p:spTree>
    <p:extLst>
      <p:ext uri="{BB962C8B-B14F-4D97-AF65-F5344CB8AC3E}">
        <p14:creationId xmlns:p14="http://schemas.microsoft.com/office/powerpoint/2010/main" val="40906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A1982F-E53E-4AC6-BBCC-19C80801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Choosen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3100" dirty="0"/>
              <a:t>Gradient Boosting Classifier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05F8C-B929-48CF-AA9A-9258E053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667001"/>
            <a:ext cx="4572001" cy="761999"/>
          </a:xfrm>
        </p:spPr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4E7BC2-AEA3-473F-9047-C252C1712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3771238"/>
            <a:ext cx="4572000" cy="161263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2ADE7B-53B5-417C-A4B4-BA5721F3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2667001"/>
            <a:ext cx="4572001" cy="761999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281D08-BD76-4AAC-905A-5C05BAA8E2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58000" y="3771238"/>
            <a:ext cx="4572000" cy="942010"/>
          </a:xfrm>
        </p:spPr>
      </p:pic>
    </p:spTree>
    <p:extLst>
      <p:ext uri="{BB962C8B-B14F-4D97-AF65-F5344CB8AC3E}">
        <p14:creationId xmlns:p14="http://schemas.microsoft.com/office/powerpoint/2010/main" val="27072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5563-D7A6-432A-BD8D-B8E3ECE99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218406" y="1763450"/>
            <a:ext cx="9755187" cy="2069703"/>
          </a:xfrm>
        </p:spPr>
        <p:txBody>
          <a:bodyPr>
            <a:normAutofit/>
          </a:bodyPr>
          <a:lstStyle/>
          <a:p>
            <a:r>
              <a:rPr lang="en-US" dirty="0"/>
              <a:t>Flask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33E7-DE52-4662-9CAC-DA27626F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412">
            <a:off x="3790482" y="4695031"/>
            <a:ext cx="3872481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6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1E-D8B1-4B81-97AC-554F16B6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9A59B-E873-48BB-AB41-CB1DE56A2D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50923" y="2063750"/>
            <a:ext cx="6664704" cy="3311525"/>
          </a:xfrm>
        </p:spPr>
      </p:pic>
    </p:spTree>
    <p:extLst>
      <p:ext uri="{BB962C8B-B14F-4D97-AF65-F5344CB8AC3E}">
        <p14:creationId xmlns:p14="http://schemas.microsoft.com/office/powerpoint/2010/main" val="146501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142</TotalTime>
  <Words>340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Impact</vt:lpstr>
      <vt:lpstr>Main Event</vt:lpstr>
      <vt:lpstr>Stock’s Relative Valuation project</vt:lpstr>
      <vt:lpstr>The Background</vt:lpstr>
      <vt:lpstr>The Objectives</vt:lpstr>
      <vt:lpstr>Data processing AND MODELING SELECTION</vt:lpstr>
      <vt:lpstr>The Datasets</vt:lpstr>
      <vt:lpstr>The Model Selection</vt:lpstr>
      <vt:lpstr>The Choosen Model Gradient Boosting Classifier</vt:lpstr>
      <vt:lpstr>Flask application</vt:lpstr>
      <vt:lpstr>HOME INTERFACE</vt:lpstr>
      <vt:lpstr>Project’s background interface</vt:lpstr>
      <vt:lpstr>PREDICTION INTERFACE</vt:lpstr>
      <vt:lpstr>Result interface</vt:lpstr>
      <vt:lpstr>Data visualization interface histogram</vt:lpstr>
      <vt:lpstr>Data visualization interface boxplot</vt:lpstr>
      <vt:lpstr>Data visualization interface scatter</vt:lpstr>
      <vt:lpstr>Data visualization interface pie</vt:lpstr>
      <vt:lpstr>PowerPoint Presentation</vt:lpstr>
      <vt:lpstr>CONCLUSION</vt:lpstr>
      <vt:lpstr>suggestion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Valuation</dc:title>
  <dc:creator>Prissilya Zefanya</dc:creator>
  <cp:lastModifiedBy>Prissilya Zefanya</cp:lastModifiedBy>
  <cp:revision>19</cp:revision>
  <dcterms:created xsi:type="dcterms:W3CDTF">2020-09-30T12:20:49Z</dcterms:created>
  <dcterms:modified xsi:type="dcterms:W3CDTF">2020-10-04T02:05:00Z</dcterms:modified>
</cp:coreProperties>
</file>