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79" r:id="rId2"/>
  </p:sldMasterIdLst>
  <p:notesMasterIdLst>
    <p:notesMasterId r:id="rId12"/>
  </p:notesMasterIdLst>
  <p:sldIdLst>
    <p:sldId id="299" r:id="rId3"/>
    <p:sldId id="298" r:id="rId4"/>
    <p:sldId id="365" r:id="rId5"/>
    <p:sldId id="366" r:id="rId6"/>
    <p:sldId id="367" r:id="rId7"/>
    <p:sldId id="368" r:id="rId8"/>
    <p:sldId id="369" r:id="rId9"/>
    <p:sldId id="370" r:id="rId10"/>
    <p:sldId id="31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die L Floyd" initials="JLF" lastIdx="8" clrIdx="0">
    <p:extLst>
      <p:ext uri="{19B8F6BF-5375-455C-9EA6-DF929625EA0E}">
        <p15:presenceInfo xmlns:p15="http://schemas.microsoft.com/office/powerpoint/2012/main" userId="Jodie L Floyd" providerId="None"/>
      </p:ext>
    </p:extLst>
  </p:cmAuthor>
  <p:cmAuthor id="2" name="Amy Jay" initials="AJ" lastIdx="9" clrIdx="1">
    <p:extLst>
      <p:ext uri="{19B8F6BF-5375-455C-9EA6-DF929625EA0E}">
        <p15:presenceInfo xmlns:p15="http://schemas.microsoft.com/office/powerpoint/2012/main" userId="S-1-5-21-2077763542-2135228977-565468543-700963" providerId="AD"/>
      </p:ext>
    </p:extLst>
  </p:cmAuthor>
  <p:cmAuthor id="3" name="William F. Riesner" initials="WFR" lastIdx="13" clrIdx="2">
    <p:extLst>
      <p:ext uri="{19B8F6BF-5375-455C-9EA6-DF929625EA0E}">
        <p15:presenceInfo xmlns:p15="http://schemas.microsoft.com/office/powerpoint/2012/main" userId="S-1-5-21-2077763542-2135228977-565468543-221904" providerId="AD"/>
      </p:ext>
    </p:extLst>
  </p:cmAuthor>
  <p:cmAuthor id="4" name="Selvakumar Samraj, Pristley Sathyaraj (Cognizant)" initials="SSPS(" lastIdx="8" clrIdx="3">
    <p:extLst>
      <p:ext uri="{19B8F6BF-5375-455C-9EA6-DF929625EA0E}">
        <p15:presenceInfo xmlns:p15="http://schemas.microsoft.com/office/powerpoint/2012/main" userId="S-1-5-21-1178368992-402679808-390482200-16802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2" autoAdjust="0"/>
    <p:restoredTop sz="88710" autoAdjust="0"/>
  </p:normalViewPr>
  <p:slideViewPr>
    <p:cSldViewPr snapToGrid="0">
      <p:cViewPr varScale="1">
        <p:scale>
          <a:sx n="66" d="100"/>
          <a:sy n="66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7-30T10:40:03.491" idx="1">
    <p:pos x="7484" y="1898"/>
    <p:text>Does GD is nessesary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0:18.445" idx="2">
    <p:pos x="6795" y="1902"/>
    <p:text>Apart from Office 365 What are the services useed in EA stack ?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1:31.389" idx="3">
    <p:pos x="5824" y="1710"/>
    <p:text>What apps / svcs used in curret state  ?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2:13.669" idx="4">
    <p:pos x="3099" y="1298"/>
    <p:text>What kind of data is/ will be streamed ?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2:47.992" idx="5">
    <p:pos x="1783" y="1993"/>
    <p:text>What are the standars OS used in Eli Lilly's ops model ?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3:12.900" idx="6">
    <p:pos x="2368" y="1938"/>
    <p:text>Need the list of ervices automation which are currently in place?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4:16.689" idx="7">
    <p:pos x="2341" y="4105"/>
    <p:text>Where the AWS will be hosted</p:text>
    <p:extLst>
      <p:ext uri="{C676402C-5697-4E1C-873F-D02D1690AC5C}">
        <p15:threadingInfo xmlns:p15="http://schemas.microsoft.com/office/powerpoint/2012/main" timeZoneBias="-330"/>
      </p:ext>
    </p:extLst>
  </p:cm>
  <p:cm authorId="4" dt="2018-07-30T10:44:31.064" idx="8">
    <p:pos x="3739" y="4059"/>
    <p:text>Is DC- DR model is nessesary for  inhouse apps ?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D7B0-AB41-4FE0-8AF4-A7362762E71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42C6A-E674-44D0-BB3B-53FA5105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F211-82B1-4413-A1DB-587EE1F15A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53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6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F211-82B1-4413-A1DB-587EE1F15A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53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7504" y="2628362"/>
            <a:ext cx="4396266" cy="929306"/>
          </a:xfrm>
        </p:spPr>
        <p:txBody>
          <a:bodyPr/>
          <a:lstStyle>
            <a:lvl1pPr algn="l">
              <a:defRPr sz="4000" b="0" i="0" baseline="0">
                <a:solidFill>
                  <a:schemeClr val="tx1"/>
                </a:solidFill>
                <a:latin typeface="DIN-Regular" charset="0"/>
                <a:ea typeface="DIN-Regular" charset="0"/>
                <a:cs typeface="DIN-Regular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DECK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7503" y="3813107"/>
            <a:ext cx="4073882" cy="631233"/>
          </a:xfrm>
        </p:spPr>
        <p:txBody>
          <a:bodyPr/>
          <a:lstStyle>
            <a:lvl1pPr marL="0" indent="0" algn="l">
              <a:buNone/>
              <a:defRPr sz="2667" b="0" i="0">
                <a:solidFill>
                  <a:schemeClr val="tx1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36" y="5669201"/>
            <a:ext cx="1436133" cy="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4254-0CED-874B-8A90-5D858C792B29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1104-5DF5-5E4A-BF1A-3C62FCFA10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42B60-F775-2640-9745-751F490B629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EF4F-DBF0-224B-B15F-8C5B2C581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B782-6511-884A-AB9E-820237990E9C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C817-4775-8E43-827A-9B6300E73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3A39-762E-4245-AD74-71E0617585FA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D066-61F3-914D-B5DE-FBF01628C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2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5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5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7504" y="2628362"/>
            <a:ext cx="4396266" cy="929306"/>
          </a:xfrm>
        </p:spPr>
        <p:txBody>
          <a:bodyPr/>
          <a:lstStyle>
            <a:lvl1pPr algn="l">
              <a:defRPr sz="4000" b="0" i="0" baseline="0">
                <a:solidFill>
                  <a:schemeClr val="tx1"/>
                </a:solidFill>
                <a:latin typeface="+mj-lt"/>
                <a:ea typeface="DIN-Regular" charset="0"/>
                <a:cs typeface="DIN-Regular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DECK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7503" y="3813107"/>
            <a:ext cx="4073882" cy="631233"/>
          </a:xfrm>
        </p:spPr>
        <p:txBody>
          <a:bodyPr/>
          <a:lstStyle>
            <a:lvl1pPr marL="0" indent="0" algn="l">
              <a:buNone/>
              <a:defRPr sz="2667" b="0" i="0">
                <a:solidFill>
                  <a:schemeClr val="tx1"/>
                </a:solidFill>
                <a:latin typeface="+mj-lt"/>
                <a:ea typeface="DIN-Regular" charset="0"/>
                <a:cs typeface="DIN-Regular" charset="0"/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36" y="5669201"/>
            <a:ext cx="1436133" cy="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910C0-F0E4-3B4A-8D46-358441509B60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9EC-2F93-AA4A-8BF5-70DF0428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342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A9E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2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786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910C0-F0E4-3B4A-8D46-358441509B60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9EC-2F93-AA4A-8BF5-70DF0428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7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1BE2A-2252-9444-B2E3-2D8A10A02AC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8D63-065C-4A40-9406-8D88263CD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2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48B2-B8F3-2E45-81FA-5DB8CEAC2FA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A610-1FD4-6D4F-A58A-4231F7E62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4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B979-1B0D-3F40-B898-617F6316D246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091A-6171-8549-AB50-E9BC0BD2A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46B0-1CE3-E543-A2FD-586639F99AB1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17D4-C237-9C48-B055-D56E04DD8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4254-0CED-874B-8A90-5D858C792B29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1104-5DF5-5E4A-BF1A-3C62FCFA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42B60-F775-2640-9745-751F490B629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EF4F-DBF0-224B-B15F-8C5B2C581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B782-6511-884A-AB9E-820237990E9C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C817-4775-8E43-827A-9B6300E73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18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3A39-762E-4245-AD74-71E0617585FA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D066-61F3-914D-B5DE-FBF01628C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342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A9E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786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165600" y="3016207"/>
            <a:ext cx="6894654" cy="1362075"/>
          </a:xfrm>
        </p:spPr>
        <p:txBody>
          <a:bodyPr anchor="t"/>
          <a:lstStyle>
            <a:lvl1pPr algn="l">
              <a:defRPr sz="475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165601" y="4435885"/>
            <a:ext cx="4791919" cy="632085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bg1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6449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063985"/>
            <a:ext cx="1450731" cy="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1BE2A-2252-9444-B2E3-2D8A10A02AC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8D63-065C-4A40-9406-8D88263CD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3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48B2-B8F3-2E45-81FA-5DB8CEAC2FA2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A610-1FD4-6D4F-A58A-4231F7E62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3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B979-1B0D-3F40-B898-617F6316D246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091A-6171-8549-AB50-E9BC0BD2A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46B0-1CE3-E543-A2FD-586639F99AB1}" type="datetime1">
              <a:rPr lang="en-US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17D4-C237-9C48-B055-D56E04DD88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837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8474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17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D20A858-274F-B841-B8FA-9BAD68F13E53}" type="datetime1">
              <a:rPr lang="en-US" smtClean="0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17" dirty="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17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fld id="{AA26E4DD-3705-C34F-BBF3-04369A652A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/>
  <p:txStyles>
    <p:titleStyle>
      <a:lvl1pPr algn="l" defTabSz="544237" rtl="0" eaLnBrk="1" fontAlgn="base" hangingPunct="1">
        <a:spcBef>
          <a:spcPct val="0"/>
        </a:spcBef>
        <a:spcAft>
          <a:spcPct val="0"/>
        </a:spcAft>
        <a:defRPr sz="5250" b="0" i="0" kern="1200">
          <a:solidFill>
            <a:schemeClr val="bg1"/>
          </a:solidFill>
          <a:latin typeface="+mj-lt"/>
          <a:ea typeface="DIN-Regular" charset="0"/>
          <a:cs typeface="DIN-Regular" charset="0"/>
        </a:defRPr>
      </a:lvl1pPr>
      <a:lvl2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2pPr>
      <a:lvl3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3pPr>
      <a:lvl4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4pPr>
      <a:lvl5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5pPr>
      <a:lvl6pPr marL="544237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6pPr>
      <a:lvl7pPr marL="1088473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7pPr>
      <a:lvl8pPr marL="1632711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8pPr>
      <a:lvl9pPr marL="2176947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9pPr>
    </p:titleStyle>
    <p:bodyStyle>
      <a:lvl1pPr marL="408178" indent="-40817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8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1pPr>
      <a:lvl2pPr marL="884385" indent="-34014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2pPr>
      <a:lvl3pPr marL="1360592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3pPr>
      <a:lvl4pPr marL="1904829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17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4pPr>
      <a:lvl5pPr marL="2449065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17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5pPr>
      <a:lvl6pPr marL="299330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837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8474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17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D20A858-274F-B841-B8FA-9BAD68F13E53}" type="datetime1">
              <a:rPr lang="en-US" smtClean="0"/>
              <a:pPr>
                <a:defRPr/>
              </a:pPr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17" dirty="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17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fld id="{AA26E4DD-3705-C34F-BBF3-04369A652A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hf hdr="0"/>
  <p:txStyles>
    <p:titleStyle>
      <a:lvl1pPr algn="l" defTabSz="544237" rtl="0" eaLnBrk="1" fontAlgn="base" hangingPunct="1">
        <a:spcBef>
          <a:spcPct val="0"/>
        </a:spcBef>
        <a:spcAft>
          <a:spcPct val="0"/>
        </a:spcAft>
        <a:defRPr sz="5250" b="0" i="0" kern="1200">
          <a:solidFill>
            <a:schemeClr val="bg1"/>
          </a:solidFill>
          <a:latin typeface="+mj-lt"/>
          <a:ea typeface="DIN-Regular" charset="0"/>
          <a:cs typeface="DIN-Regular" charset="0"/>
        </a:defRPr>
      </a:lvl1pPr>
      <a:lvl2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2pPr>
      <a:lvl3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3pPr>
      <a:lvl4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4pPr>
      <a:lvl5pPr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5pPr>
      <a:lvl6pPr marL="544237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6pPr>
      <a:lvl7pPr marL="1088473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7pPr>
      <a:lvl8pPr marL="1632711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8pPr>
      <a:lvl9pPr marL="2176947" algn="l" defTabSz="544237" rtl="0" eaLnBrk="1" fontAlgn="base" hangingPunct="1">
        <a:spcBef>
          <a:spcPct val="0"/>
        </a:spcBef>
        <a:spcAft>
          <a:spcPct val="0"/>
        </a:spcAft>
        <a:defRPr sz="5250">
          <a:solidFill>
            <a:srgbClr val="FFFFFF"/>
          </a:solidFill>
          <a:latin typeface="Arial" charset="0"/>
          <a:ea typeface="ＭＳ Ｐゴシック" charset="0"/>
        </a:defRPr>
      </a:lvl9pPr>
    </p:titleStyle>
    <p:bodyStyle>
      <a:lvl1pPr marL="408178" indent="-40817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8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1pPr>
      <a:lvl2pPr marL="884385" indent="-34014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2pPr>
      <a:lvl3pPr marL="1360592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33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3pPr>
      <a:lvl4pPr marL="1904829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17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4pPr>
      <a:lvl5pPr marL="2449065" indent="-272118" algn="l" defTabSz="54423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17" b="0" i="0" kern="1200">
          <a:solidFill>
            <a:schemeClr val="tx1"/>
          </a:solidFill>
          <a:latin typeface="+mj-lt"/>
          <a:ea typeface="DIN-Regular" charset="0"/>
          <a:cs typeface="DIN-Regular" charset="0"/>
        </a:defRPr>
      </a:lvl5pPr>
      <a:lvl6pPr marL="299330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4994" y="858244"/>
          <a:ext cx="992" cy="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994" y="858244"/>
                        <a:ext cx="992" cy="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55972" y="197032"/>
            <a:ext cx="8229600" cy="1063229"/>
          </a:xfrm>
          <a:prstGeom prst="rect">
            <a:avLst/>
          </a:prstGeom>
        </p:spPr>
        <p:txBody>
          <a:bodyPr anchor="ctr"/>
          <a:lstStyle>
            <a:lvl1pPr algn="l" defTabSz="653110" rtl="0" eaLnBrk="1" latinLnBrk="0" hangingPunct="1">
              <a:spcBef>
                <a:spcPct val="0"/>
              </a:spcBef>
              <a:buNone/>
              <a:defRPr sz="6300" kern="1200">
                <a:solidFill>
                  <a:schemeClr val="bg1"/>
                </a:solidFill>
                <a:latin typeface="+mj-lt"/>
                <a:ea typeface="+mj-ea"/>
                <a:cs typeface="DIN-Regular"/>
              </a:defRPr>
            </a:lvl1pPr>
          </a:lstStyle>
          <a:p>
            <a:pPr defTabSz="489814" fontAlgn="base">
              <a:spcAft>
                <a:spcPct val="0"/>
              </a:spcAft>
              <a:defRPr/>
            </a:pPr>
            <a:r>
              <a:rPr lang="en-US" sz="3667" dirty="0">
                <a:solidFill>
                  <a:prstClr val="white"/>
                </a:solidFill>
                <a:latin typeface="DIN-Regular" panose="020B0500000000000000" pitchFamily="34" charset="0"/>
              </a:rPr>
              <a:t>Lilly Connected Care Cloud (LC3)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88030" y="59877"/>
            <a:ext cx="2135605" cy="11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37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0" name="Picture 139" descr="/Volumes/WINHOME/Icons/Phoenix_Architecture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654" y="137274"/>
            <a:ext cx="1898303" cy="1038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Oval 140"/>
          <p:cNvSpPr/>
          <p:nvPr/>
        </p:nvSpPr>
        <p:spPr>
          <a:xfrm>
            <a:off x="10832787" y="827486"/>
            <a:ext cx="339203" cy="3767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37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879167" y="1463599"/>
            <a:ext cx="4925290" cy="217793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>
            <a:noAutofit/>
          </a:bodyPr>
          <a:lstStyle>
            <a:lvl1pPr marL="489833" indent="-489833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61304" indent="-408194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63277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285886" indent="-326555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938996" indent="-326555" algn="l" defTabSz="65311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07" lvl="1" indent="0" defTabSz="544237" fontAlgn="base">
              <a:spcAft>
                <a:spcPct val="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Hosted on Amazon Web Services cloud (us-east-1)</a:t>
            </a:r>
          </a:p>
          <a:p>
            <a:pPr marL="884385" lvl="1" indent="-340148" defTabSz="544237" fontAlgn="base"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</a:rPr>
              <a:t>Single region, multi-availability zone implementation</a:t>
            </a:r>
          </a:p>
          <a:p>
            <a:pPr marL="884385" lvl="1" indent="-340148" defTabSz="544237" fontAlgn="base"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</a:rPr>
              <a:t>Docker container-based deployment</a:t>
            </a:r>
          </a:p>
          <a:p>
            <a:pPr marL="884385" lvl="1" indent="-340148" defTabSz="544237" fontAlgn="base"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</a:rPr>
              <a:t>AWS Elastic Container Services for scalability and availability</a:t>
            </a:r>
          </a:p>
          <a:p>
            <a:pPr marL="884385" lvl="1" indent="-340148" defTabSz="544237" fontAlgn="base"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</a:rPr>
              <a:t>AWS </a:t>
            </a:r>
            <a:r>
              <a:rPr lang="en-US" sz="2500" dirty="0" err="1">
                <a:solidFill>
                  <a:srgbClr val="000000"/>
                </a:solidFill>
              </a:rPr>
              <a:t>CloudWatch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CloudTtrail</a:t>
            </a:r>
            <a:r>
              <a:rPr lang="en-US" sz="2500" dirty="0">
                <a:solidFill>
                  <a:srgbClr val="000000"/>
                </a:solidFill>
              </a:rPr>
              <a:t> for cloud </a:t>
            </a:r>
            <a:r>
              <a:rPr lang="en-US" sz="2500" dirty="0" err="1">
                <a:solidFill>
                  <a:srgbClr val="000000"/>
                </a:solidFill>
              </a:rPr>
              <a:t>svcs+infrastructure</a:t>
            </a:r>
            <a:r>
              <a:rPr lang="en-US" sz="2500" dirty="0">
                <a:solidFill>
                  <a:srgbClr val="000000"/>
                </a:solidFill>
              </a:rPr>
              <a:t> event logging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305" y="1437338"/>
            <a:ext cx="6919528" cy="53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26918" y="0"/>
            <a:ext cx="426508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37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921" y="95334"/>
            <a:ext cx="4084280" cy="669093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4994" y="858244"/>
          <a:ext cx="992" cy="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994" y="858244"/>
                        <a:ext cx="992" cy="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55972" y="197032"/>
            <a:ext cx="8229600" cy="1063229"/>
          </a:xfrm>
          <a:prstGeom prst="rect">
            <a:avLst/>
          </a:prstGeom>
        </p:spPr>
        <p:txBody>
          <a:bodyPr anchor="ctr"/>
          <a:lstStyle>
            <a:lvl1pPr algn="l" defTabSz="653110" rtl="0" eaLnBrk="1" latinLnBrk="0" hangingPunct="1">
              <a:spcBef>
                <a:spcPct val="0"/>
              </a:spcBef>
              <a:buNone/>
              <a:defRPr sz="6300" kern="1200">
                <a:solidFill>
                  <a:schemeClr val="bg1"/>
                </a:solidFill>
                <a:latin typeface="+mj-lt"/>
                <a:ea typeface="+mj-ea"/>
                <a:cs typeface="DIN-Regular"/>
              </a:defRPr>
            </a:lvl1pPr>
          </a:lstStyle>
          <a:p>
            <a:pPr defTabSz="489814" fontAlgn="base">
              <a:spcAft>
                <a:spcPct val="0"/>
              </a:spcAft>
              <a:defRPr/>
            </a:pPr>
            <a:r>
              <a:rPr lang="en-US" sz="3667" dirty="0">
                <a:solidFill>
                  <a:prstClr val="white"/>
                </a:solidFill>
                <a:latin typeface="DIN-Regular" panose="020B0500000000000000" pitchFamily="34" charset="0"/>
              </a:rPr>
              <a:t>Lilly Connected Care Cloud (LC3)</a:t>
            </a:r>
          </a:p>
        </p:txBody>
      </p:sp>
      <p:sp>
        <p:nvSpPr>
          <p:cNvPr id="142" name="Content Placeholder 4"/>
          <p:cNvSpPr txBox="1">
            <a:spLocks/>
          </p:cNvSpPr>
          <p:nvPr/>
        </p:nvSpPr>
        <p:spPr>
          <a:xfrm>
            <a:off x="245946" y="1484766"/>
            <a:ext cx="7480445" cy="217793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>
            <a:noAutofit/>
          </a:bodyPr>
          <a:lstStyle>
            <a:lvl1pPr marL="489833" indent="-489833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61304" indent="-408194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63277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285886" indent="-326555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938996" indent="-326555" algn="l" defTabSz="65311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8178" indent="-408178" defTabSz="544237" fontAlgn="base">
              <a:spcAft>
                <a:spcPct val="0"/>
              </a:spcAft>
            </a:pPr>
            <a:r>
              <a:rPr lang="en-US" sz="2667" dirty="0" err="1">
                <a:solidFill>
                  <a:srgbClr val="000000"/>
                </a:solidFill>
              </a:rPr>
              <a:t>Microservices</a:t>
            </a:r>
            <a:r>
              <a:rPr lang="en-US" sz="2667" dirty="0">
                <a:solidFill>
                  <a:srgbClr val="000000"/>
                </a:solidFill>
              </a:rPr>
              <a:t> written in Node.js utilizing HAPI + </a:t>
            </a:r>
            <a:r>
              <a:rPr lang="en-US" sz="2667" dirty="0" err="1">
                <a:solidFill>
                  <a:srgbClr val="000000"/>
                </a:solidFill>
              </a:rPr>
              <a:t>add’l</a:t>
            </a:r>
            <a:r>
              <a:rPr lang="en-US" sz="2667" dirty="0">
                <a:solidFill>
                  <a:srgbClr val="000000"/>
                </a:solidFill>
              </a:rPr>
              <a:t> JS frameworks – called by gateway services</a:t>
            </a:r>
          </a:p>
          <a:p>
            <a:pPr marL="408178" indent="-408178" defTabSz="544237" fontAlgn="base">
              <a:spcAft>
                <a:spcPct val="0"/>
              </a:spcAft>
            </a:pPr>
            <a:r>
              <a:rPr lang="en-US" sz="2667" dirty="0">
                <a:solidFill>
                  <a:srgbClr val="000000"/>
                </a:solidFill>
              </a:rPr>
              <a:t>Services built as individual Docker containers</a:t>
            </a:r>
          </a:p>
          <a:p>
            <a:pPr marL="408178" indent="-408178" defTabSz="544237" fontAlgn="base">
              <a:spcAft>
                <a:spcPct val="0"/>
              </a:spcAft>
            </a:pPr>
            <a:r>
              <a:rPr lang="en-US" sz="2667" dirty="0">
                <a:solidFill>
                  <a:srgbClr val="000000"/>
                </a:solidFill>
              </a:rPr>
              <a:t>Deploying multiple Docker containers (services) per EC2 instance (based on load, complexity, </a:t>
            </a:r>
            <a:r>
              <a:rPr lang="en-US" sz="2667" dirty="0" err="1">
                <a:solidFill>
                  <a:srgbClr val="000000"/>
                </a:solidFill>
              </a:rPr>
              <a:t>etc</a:t>
            </a:r>
            <a:r>
              <a:rPr lang="en-US" sz="2667" dirty="0">
                <a:solidFill>
                  <a:srgbClr val="000000"/>
                </a:solidFill>
              </a:rPr>
              <a:t>)</a:t>
            </a:r>
          </a:p>
          <a:p>
            <a:pPr marL="408178" indent="-408178" defTabSz="544237" fontAlgn="base">
              <a:spcAft>
                <a:spcPct val="0"/>
              </a:spcAft>
            </a:pPr>
            <a:r>
              <a:rPr lang="en-US" sz="2667" dirty="0">
                <a:solidFill>
                  <a:srgbClr val="000000"/>
                </a:solidFill>
              </a:rPr>
              <a:t>Running multiple EC2 instances across availability zones for fault tolerance and scalability</a:t>
            </a:r>
          </a:p>
          <a:p>
            <a:pPr marL="408178" indent="-408178" defTabSz="544237" fontAlgn="base">
              <a:spcAft>
                <a:spcPct val="0"/>
              </a:spcAft>
            </a:pPr>
            <a:r>
              <a:rPr lang="en-US" sz="2667" dirty="0">
                <a:solidFill>
                  <a:srgbClr val="000000"/>
                </a:solidFill>
              </a:rPr>
              <a:t>Separate instance of </a:t>
            </a:r>
            <a:r>
              <a:rPr lang="en-US" sz="2667" dirty="0" err="1">
                <a:solidFill>
                  <a:srgbClr val="000000"/>
                </a:solidFill>
              </a:rPr>
              <a:t>Postgres</a:t>
            </a:r>
            <a:r>
              <a:rPr lang="en-US" sz="2667" dirty="0">
                <a:solidFill>
                  <a:srgbClr val="000000"/>
                </a:solidFill>
              </a:rPr>
              <a:t> (relational DB) per each </a:t>
            </a:r>
            <a:r>
              <a:rPr lang="en-US" sz="2667" dirty="0" err="1">
                <a:solidFill>
                  <a:srgbClr val="000000"/>
                </a:solidFill>
              </a:rPr>
              <a:t>microservice</a:t>
            </a:r>
            <a:r>
              <a:rPr lang="en-US" sz="2667" dirty="0">
                <a:solidFill>
                  <a:srgbClr val="000000"/>
                </a:solidFill>
              </a:rPr>
              <a:t> – each is separately encrypted</a:t>
            </a:r>
          </a:p>
          <a:p>
            <a:pPr marL="884385" lvl="1" indent="-340148" defTabSz="544237" fontAlgn="base">
              <a:spcAft>
                <a:spcPct val="0"/>
              </a:spcAft>
            </a:pPr>
            <a:r>
              <a:rPr lang="en-US" sz="2333" dirty="0">
                <a:solidFill>
                  <a:srgbClr val="000000"/>
                </a:solidFill>
              </a:rPr>
              <a:t>multiple instances of a service share same database instances.  Master and standby databases spread across availability zones.  Use read replicas for DR.</a:t>
            </a:r>
          </a:p>
        </p:txBody>
      </p:sp>
    </p:spTree>
    <p:extLst>
      <p:ext uri="{BB962C8B-B14F-4D97-AF65-F5344CB8AC3E}">
        <p14:creationId xmlns:p14="http://schemas.microsoft.com/office/powerpoint/2010/main" val="6740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Serverless</a:t>
            </a:r>
            <a:r>
              <a:rPr lang="en-US" dirty="0" smtClean="0"/>
              <a:t> Deployment  Pipeline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137569"/>
            <a:ext cx="7629525" cy="32194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Container Deployment </a:t>
            </a:r>
            <a:r>
              <a:rPr lang="en-US" dirty="0" err="1" smtClean="0"/>
              <a:t>Pipelone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042319"/>
            <a:ext cx="7391400" cy="3409950"/>
          </a:xfrm>
        </p:spPr>
      </p:pic>
    </p:spTree>
    <p:extLst>
      <p:ext uri="{BB962C8B-B14F-4D97-AF65-F5344CB8AC3E}">
        <p14:creationId xmlns:p14="http://schemas.microsoft.com/office/powerpoint/2010/main" val="2701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Continuous deployment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45" y="1484313"/>
            <a:ext cx="7338910" cy="4525962"/>
          </a:xfrm>
        </p:spPr>
      </p:pic>
    </p:spTree>
    <p:extLst>
      <p:ext uri="{BB962C8B-B14F-4D97-AF65-F5344CB8AC3E}">
        <p14:creationId xmlns:p14="http://schemas.microsoft.com/office/powerpoint/2010/main" val="35450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Server less Pipeline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137569"/>
            <a:ext cx="7629525" cy="32194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Logical State – Services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2843"/>
            <a:ext cx="6820677" cy="50035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2551906"/>
            <a:ext cx="7296150" cy="2390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481641D-9924-4A3E-BC6F-9AEFFF6094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37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11902" y="1667372"/>
            <a:ext cx="1124712" cy="3523257"/>
            <a:chOff x="311903" y="3069303"/>
            <a:chExt cx="1124712" cy="3523257"/>
          </a:xfrm>
        </p:grpSpPr>
        <p:sp>
          <p:nvSpPr>
            <p:cNvPr id="175" name="Rounded Rectangle 174"/>
            <p:cNvSpPr/>
            <p:nvPr/>
          </p:nvSpPr>
          <p:spPr>
            <a:xfrm>
              <a:off x="311903" y="3069303"/>
              <a:ext cx="1124712" cy="3523257"/>
            </a:xfrm>
            <a:prstGeom prst="roundRect">
              <a:avLst>
                <a:gd name="adj" fmla="val 8232"/>
              </a:avLst>
            </a:prstGeom>
            <a:solidFill>
              <a:srgbClr val="6600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Account Support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28860" y="3344877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Support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8860" y="3711840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Managed Services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8859" y="4078803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Professional Services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8859" y="4445766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Partner Ecosystem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8858" y="4812729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Training &amp; Certification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857" y="5179692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Solution Architects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8856" y="5546655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Account Management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8855" y="5913618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Security &amp; Pricing Reports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8855" y="6280581"/>
              <a:ext cx="1097280" cy="294774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Technical Acct. Management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04526" y="194066"/>
            <a:ext cx="1042416" cy="3152158"/>
            <a:chOff x="2104526" y="200896"/>
            <a:chExt cx="1042416" cy="3152158"/>
          </a:xfrm>
        </p:grpSpPr>
        <p:sp>
          <p:nvSpPr>
            <p:cNvPr id="172" name="Rounded Rectangle 171"/>
            <p:cNvSpPr/>
            <p:nvPr/>
          </p:nvSpPr>
          <p:spPr>
            <a:xfrm>
              <a:off x="2104526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B2333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Marketplace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122814" y="45115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Business Applications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22814" y="81814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DevOps Tools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122814" y="118513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Business Intelligence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122814" y="155212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Security</a:t>
              </a: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122814" y="191911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Networking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122814" y="228610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Database &amp; Storage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122814" y="2653099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SaaS Subscriptions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122814" y="3020088"/>
              <a:ext cx="1005840" cy="294774"/>
            </a:xfrm>
            <a:prstGeom prst="roundRect">
              <a:avLst/>
            </a:prstGeom>
            <a:solidFill>
              <a:srgbClr val="B2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Operating Systems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668676" y="194066"/>
            <a:ext cx="1042416" cy="3152158"/>
            <a:chOff x="8668763" y="194066"/>
            <a:chExt cx="1042416" cy="3152158"/>
          </a:xfrm>
        </p:grpSpPr>
        <p:sp>
          <p:nvSpPr>
            <p:cNvPr id="163" name="Rounded Rectangle 162"/>
            <p:cNvSpPr/>
            <p:nvPr/>
          </p:nvSpPr>
          <p:spPr>
            <a:xfrm>
              <a:off x="8668763" y="19406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6B9E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Mobile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8687051" y="1552129"/>
              <a:ext cx="1005840" cy="294774"/>
            </a:xfrm>
            <a:prstGeom prst="roundRect">
              <a:avLst/>
            </a:prstGeom>
            <a:solidFill>
              <a:srgbClr val="6B9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Build, Test, Monitor Apps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8687051" y="1919119"/>
              <a:ext cx="1005840" cy="294774"/>
            </a:xfrm>
            <a:prstGeom prst="roundRect">
              <a:avLst/>
            </a:prstGeom>
            <a:solidFill>
              <a:srgbClr val="6B9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Push Notifications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8687051" y="2286109"/>
              <a:ext cx="1005840" cy="294774"/>
            </a:xfrm>
            <a:prstGeom prst="roundRect">
              <a:avLst/>
            </a:prstGeom>
            <a:solidFill>
              <a:srgbClr val="6B9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Build, Deploy, Manage APIs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8687051" y="2653099"/>
              <a:ext cx="1005840" cy="294774"/>
            </a:xfrm>
            <a:prstGeom prst="roundRect">
              <a:avLst/>
            </a:prstGeom>
            <a:solidFill>
              <a:srgbClr val="6B9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Device Testing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8687051" y="3020088"/>
              <a:ext cx="1005840" cy="294774"/>
            </a:xfrm>
            <a:prstGeom prst="roundRect">
              <a:avLst/>
            </a:prstGeom>
            <a:solidFill>
              <a:srgbClr val="6B9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Identity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62701" y="194066"/>
            <a:ext cx="1042416" cy="3152158"/>
            <a:chOff x="9762698" y="194066"/>
            <a:chExt cx="1042416" cy="3152158"/>
          </a:xfrm>
        </p:grpSpPr>
        <p:sp>
          <p:nvSpPr>
            <p:cNvPr id="164" name="Rounded Rectangle 163"/>
            <p:cNvSpPr/>
            <p:nvPr/>
          </p:nvSpPr>
          <p:spPr>
            <a:xfrm>
              <a:off x="9762698" y="19406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E0797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Enterprise Applications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780986" y="1552129"/>
              <a:ext cx="1005840" cy="294774"/>
            </a:xfrm>
            <a:prstGeom prst="roundRect">
              <a:avLst/>
            </a:prstGeom>
            <a:solidFill>
              <a:srgbClr val="E0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Document Sharing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9780986" y="1919119"/>
              <a:ext cx="1005840" cy="294774"/>
            </a:xfrm>
            <a:prstGeom prst="roundRect">
              <a:avLst/>
            </a:prstGeom>
            <a:solidFill>
              <a:srgbClr val="E0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Email &amp; Calendaring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9780986" y="2286109"/>
              <a:ext cx="1005840" cy="294774"/>
            </a:xfrm>
            <a:prstGeom prst="roundRect">
              <a:avLst/>
            </a:prstGeom>
            <a:solidFill>
              <a:srgbClr val="E0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Hosted Desktops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9780986" y="2653099"/>
              <a:ext cx="1005840" cy="294774"/>
            </a:xfrm>
            <a:prstGeom prst="roundRect">
              <a:avLst/>
            </a:prstGeom>
            <a:solidFill>
              <a:srgbClr val="E0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Application Streaming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9780986" y="3020088"/>
              <a:ext cx="1005840" cy="294774"/>
            </a:xfrm>
            <a:prstGeom prst="roundRect">
              <a:avLst/>
            </a:prstGeom>
            <a:solidFill>
              <a:srgbClr val="E0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Backup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56725" y="194066"/>
            <a:ext cx="1042416" cy="3152158"/>
            <a:chOff x="10856725" y="200896"/>
            <a:chExt cx="1042416" cy="3152158"/>
          </a:xfrm>
        </p:grpSpPr>
        <p:sp>
          <p:nvSpPr>
            <p:cNvPr id="165" name="Rounded Rectangle 164"/>
            <p:cNvSpPr/>
            <p:nvPr/>
          </p:nvSpPr>
          <p:spPr>
            <a:xfrm>
              <a:off x="10856725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FDB83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Game Development</a:t>
              </a: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0875013" y="2653099"/>
              <a:ext cx="1005840" cy="294774"/>
            </a:xfrm>
            <a:prstGeom prst="roundRect">
              <a:avLst/>
            </a:prstGeom>
            <a:solidFill>
              <a:srgbClr val="FDB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3D Game Engine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0875013" y="3020088"/>
              <a:ext cx="1005840" cy="294774"/>
            </a:xfrm>
            <a:prstGeom prst="roundRect">
              <a:avLst/>
            </a:prstGeom>
            <a:solidFill>
              <a:srgbClr val="FDB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Multi-player </a:t>
              </a:r>
              <a:r>
                <a:rPr lang="en-US" sz="1000" dirty="0" err="1">
                  <a:solidFill>
                    <a:prstClr val="black"/>
                  </a:solidFill>
                  <a:latin typeface="Calibri"/>
                </a:rPr>
                <a:t>Backends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1715682" y="228600"/>
            <a:ext cx="0" cy="6400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198551" y="194066"/>
            <a:ext cx="1042416" cy="3152158"/>
            <a:chOff x="3198507" y="200896"/>
            <a:chExt cx="1042416" cy="3152158"/>
          </a:xfrm>
        </p:grpSpPr>
        <p:sp>
          <p:nvSpPr>
            <p:cNvPr id="158" name="Rounded Rectangle 157"/>
            <p:cNvSpPr/>
            <p:nvPr/>
          </p:nvSpPr>
          <p:spPr>
            <a:xfrm>
              <a:off x="3198507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119DA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Mgmt. Tools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216795" y="45115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Monitoring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216795" y="81814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Auditing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16795" y="118513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Service Catalog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16795" y="155212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Server Management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3216795" y="191911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Configuration Tracking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216795" y="228610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Optimization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216795" y="2653099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Resource Templates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3216795" y="3020088"/>
              <a:ext cx="1005840" cy="294774"/>
            </a:xfrm>
            <a:prstGeom prst="roundRect">
              <a:avLst/>
            </a:prstGeom>
            <a:solidFill>
              <a:srgbClr val="119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Automation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92576" y="194066"/>
            <a:ext cx="1042416" cy="3152158"/>
            <a:chOff x="4293008" y="200896"/>
            <a:chExt cx="1042416" cy="3152158"/>
          </a:xfrm>
        </p:grpSpPr>
        <p:sp>
          <p:nvSpPr>
            <p:cNvPr id="159" name="Rounded Rectangle 158"/>
            <p:cNvSpPr/>
            <p:nvPr/>
          </p:nvSpPr>
          <p:spPr>
            <a:xfrm>
              <a:off x="4293008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FFD9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Analytics</a:t>
              </a: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4311296" y="45115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Query Large Data Sets</a:t>
              </a: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4311296" y="81814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Elastic Search &amp; </a:t>
              </a:r>
              <a:r>
                <a:rPr lang="en-US" sz="1000" dirty="0" err="1" smtClean="0">
                  <a:solidFill>
                    <a:prstClr val="black"/>
                  </a:solidFill>
                  <a:latin typeface="Calibri"/>
                </a:rPr>
                <a:t>Kibana</a:t>
              </a: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 stack 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311296" y="118513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Business Analytics</a:t>
              </a: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311296" y="155212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Hadoop/Spark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4311296" y="191911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Real-time Data Streaming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311296" y="228610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Analytics Reports 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311296" y="2653099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Managed Search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311296" y="3020088"/>
              <a:ext cx="1005840" cy="2947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Managed ETL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80626" y="194066"/>
            <a:ext cx="1042416" cy="3152158"/>
            <a:chOff x="6480878" y="200896"/>
            <a:chExt cx="1042416" cy="3152158"/>
          </a:xfrm>
        </p:grpSpPr>
        <p:sp>
          <p:nvSpPr>
            <p:cNvPr id="161" name="Rounded Rectangle 160"/>
            <p:cNvSpPr/>
            <p:nvPr/>
          </p:nvSpPr>
          <p:spPr>
            <a:xfrm>
              <a:off x="6480878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92DB5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Artificial Intelligence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6499166" y="1919119"/>
              <a:ext cx="1005840" cy="294774"/>
            </a:xfrm>
            <a:prstGeom prst="roundRect">
              <a:avLst/>
            </a:prstGeom>
            <a:solidFill>
              <a:srgbClr val="92D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Voice &amp; Text </a:t>
              </a:r>
              <a:r>
                <a:rPr lang="en-US" sz="1000" dirty="0" err="1">
                  <a:solidFill>
                    <a:prstClr val="black"/>
                  </a:solidFill>
                  <a:latin typeface="Calibri"/>
                </a:rPr>
                <a:t>Chatbots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499166" y="2286109"/>
              <a:ext cx="1005840" cy="294774"/>
            </a:xfrm>
            <a:prstGeom prst="roundRect">
              <a:avLst/>
            </a:prstGeom>
            <a:solidFill>
              <a:srgbClr val="92D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Machine Learning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99166" y="2653099"/>
              <a:ext cx="1005840" cy="294774"/>
            </a:xfrm>
            <a:prstGeom prst="roundRect">
              <a:avLst/>
            </a:prstGeom>
            <a:solidFill>
              <a:srgbClr val="92D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Text-to-Speech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99166" y="3020088"/>
              <a:ext cx="1005840" cy="294774"/>
            </a:xfrm>
            <a:prstGeom prst="roundRect">
              <a:avLst/>
            </a:prstGeom>
            <a:solidFill>
              <a:srgbClr val="92D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Image Analysis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574651" y="194066"/>
            <a:ext cx="1042416" cy="3152158"/>
            <a:chOff x="7565110" y="200896"/>
            <a:chExt cx="1042416" cy="3152158"/>
          </a:xfrm>
        </p:grpSpPr>
        <p:sp>
          <p:nvSpPr>
            <p:cNvPr id="162" name="Rounded Rectangle 161"/>
            <p:cNvSpPr/>
            <p:nvPr/>
          </p:nvSpPr>
          <p:spPr>
            <a:xfrm>
              <a:off x="7565110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CC339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IoT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583398" y="1552129"/>
              <a:ext cx="1005840" cy="294774"/>
            </a:xfrm>
            <a:prstGeom prst="round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Rules Engine</a:t>
              </a: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583398" y="1919119"/>
              <a:ext cx="1005840" cy="294774"/>
            </a:xfrm>
            <a:prstGeom prst="round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Local Compute and Sync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583398" y="2286109"/>
              <a:ext cx="1005840" cy="294774"/>
            </a:xfrm>
            <a:prstGeom prst="round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Device Shadows</a:t>
              </a: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583398" y="2653099"/>
              <a:ext cx="1005840" cy="294774"/>
            </a:xfrm>
            <a:prstGeom prst="round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Device Gateway</a:t>
              </a: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583398" y="3020088"/>
              <a:ext cx="1005840" cy="294774"/>
            </a:xfrm>
            <a:prstGeom prst="round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Registry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96104" y="3843879"/>
            <a:ext cx="9891093" cy="329184"/>
            <a:chOff x="1996104" y="3823559"/>
            <a:chExt cx="9891093" cy="329184"/>
          </a:xfrm>
        </p:grpSpPr>
        <p:sp>
          <p:nvSpPr>
            <p:cNvPr id="185" name="Rounded Rectangle 184"/>
            <p:cNvSpPr/>
            <p:nvPr/>
          </p:nvSpPr>
          <p:spPr>
            <a:xfrm>
              <a:off x="1996104" y="3823559"/>
              <a:ext cx="9891093" cy="329184"/>
            </a:xfrm>
            <a:prstGeom prst="roundRect">
              <a:avLst/>
            </a:prstGeom>
            <a:solidFill>
              <a:srgbClr val="D8DDE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Hybrid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684210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Devices &amp; Edge Systems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085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Data Integration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08110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Integrated Networking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96160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Resource Management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90185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VMware on AWS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402135" y="3840764"/>
              <a:ext cx="1005840" cy="294774"/>
            </a:xfrm>
            <a:prstGeom prst="roundRect">
              <a:avLst/>
            </a:prstGeom>
            <a:solidFill>
              <a:srgbClr val="D8D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Identity Federation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6104" y="3491047"/>
            <a:ext cx="9891093" cy="329184"/>
            <a:chOff x="2008048" y="3457182"/>
            <a:chExt cx="9891093" cy="329184"/>
          </a:xfrm>
        </p:grpSpPr>
        <p:sp>
          <p:nvSpPr>
            <p:cNvPr id="167" name="Rounded Rectangle 166"/>
            <p:cNvSpPr/>
            <p:nvPr/>
          </p:nvSpPr>
          <p:spPr>
            <a:xfrm>
              <a:off x="2008048" y="3457182"/>
              <a:ext cx="9891093" cy="329184"/>
            </a:xfrm>
            <a:prstGeom prst="roundRect">
              <a:avLst/>
            </a:prstGeom>
            <a:solidFill>
              <a:srgbClr val="5C002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Migration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16839" y="3474387"/>
              <a:ext cx="1005840" cy="294774"/>
            </a:xfrm>
            <a:prstGeom prst="roundRect">
              <a:avLst/>
            </a:prstGeom>
            <a:solidFill>
              <a:srgbClr val="5C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Application Discovery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10864" y="3474387"/>
              <a:ext cx="1005840" cy="294774"/>
            </a:xfrm>
            <a:prstGeom prst="roundRect">
              <a:avLst/>
            </a:prstGeom>
            <a:solidFill>
              <a:srgbClr val="5C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Application Migration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498914" y="3474387"/>
              <a:ext cx="1005840" cy="294774"/>
            </a:xfrm>
            <a:prstGeom prst="roundRect">
              <a:avLst/>
            </a:prstGeom>
            <a:solidFill>
              <a:srgbClr val="5C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Database Migration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592939" y="3474387"/>
              <a:ext cx="1005840" cy="294774"/>
            </a:xfrm>
            <a:prstGeom prst="roundRect">
              <a:avLst/>
            </a:prstGeom>
            <a:solidFill>
              <a:srgbClr val="5C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Server Migration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404889" y="3474387"/>
              <a:ext cx="1005840" cy="294774"/>
            </a:xfrm>
            <a:prstGeom prst="roundRect">
              <a:avLst/>
            </a:prstGeom>
            <a:solidFill>
              <a:srgbClr val="5C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Data Migration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996104" y="6447807"/>
            <a:ext cx="9903038" cy="329184"/>
            <a:chOff x="1996104" y="6447807"/>
            <a:chExt cx="9903038" cy="329184"/>
          </a:xfrm>
        </p:grpSpPr>
        <p:sp>
          <p:nvSpPr>
            <p:cNvPr id="174" name="Rounded Rectangle 173"/>
            <p:cNvSpPr/>
            <p:nvPr/>
          </p:nvSpPr>
          <p:spPr>
            <a:xfrm>
              <a:off x="1996104" y="6447807"/>
              <a:ext cx="9903038" cy="329184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Infrastructure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6839" y="6465012"/>
              <a:ext cx="1005840" cy="29477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Regions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10864" y="6465012"/>
              <a:ext cx="1005840" cy="29477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Availability Zones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404889" y="6465012"/>
              <a:ext cx="1005840" cy="29477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Points of Presence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96104" y="5738421"/>
            <a:ext cx="9903038" cy="329184"/>
            <a:chOff x="2007910" y="5715402"/>
            <a:chExt cx="9903038" cy="329184"/>
          </a:xfrm>
        </p:grpSpPr>
        <p:sp>
          <p:nvSpPr>
            <p:cNvPr id="173" name="Rounded Rectangle 172"/>
            <p:cNvSpPr/>
            <p:nvPr/>
          </p:nvSpPr>
          <p:spPr>
            <a:xfrm>
              <a:off x="2007910" y="5715402"/>
              <a:ext cx="9903038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686964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Containers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780989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Event-driven Computing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16839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Virtual Machines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310864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Simple Servers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98914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Auto Scaling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92939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Batch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04889" y="5732607"/>
              <a:ext cx="1005840" cy="2947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Web Applications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96104" y="5383727"/>
            <a:ext cx="9903038" cy="329184"/>
            <a:chOff x="2007910" y="5344781"/>
            <a:chExt cx="9903038" cy="329184"/>
          </a:xfrm>
        </p:grpSpPr>
        <p:sp>
          <p:nvSpPr>
            <p:cNvPr id="171" name="Rounded Rectangle 170"/>
            <p:cNvSpPr/>
            <p:nvPr/>
          </p:nvSpPr>
          <p:spPr>
            <a:xfrm>
              <a:off x="2007910" y="5344781"/>
              <a:ext cx="9903038" cy="329184"/>
            </a:xfrm>
            <a:prstGeom prst="round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Storage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216839" y="5361986"/>
              <a:ext cx="1005840" cy="29477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Object Storage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310864" y="5361986"/>
              <a:ext cx="1005840" cy="29477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Archive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498914" y="5361986"/>
              <a:ext cx="1005840" cy="29477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Block Storage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92939" y="5361986"/>
              <a:ext cx="1005840" cy="29477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Managed File Storage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04889" y="5361986"/>
              <a:ext cx="1005840" cy="29477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Exabyte-scale Data Transport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996104" y="5029035"/>
            <a:ext cx="9903038" cy="329184"/>
            <a:chOff x="1996104" y="4977326"/>
            <a:chExt cx="9903038" cy="329184"/>
          </a:xfrm>
        </p:grpSpPr>
        <p:sp>
          <p:nvSpPr>
            <p:cNvPr id="170" name="Rounded Rectangle 169"/>
            <p:cNvSpPr/>
            <p:nvPr/>
          </p:nvSpPr>
          <p:spPr>
            <a:xfrm>
              <a:off x="1996104" y="4977326"/>
              <a:ext cx="9903038" cy="329184"/>
            </a:xfrm>
            <a:prstGeom prst="roundRect">
              <a:avLst/>
            </a:prstGeom>
            <a:solidFill>
              <a:srgbClr val="8C1A4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Database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705252" y="5011734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Data Warehousing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9816934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NoSQL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216839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Aurora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310864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MySQL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498914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Oracle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592939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SQL Server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404889" y="4994531"/>
              <a:ext cx="1005840" cy="294774"/>
            </a:xfrm>
            <a:prstGeom prst="roundRect">
              <a:avLst/>
            </a:prstGeom>
            <a:solidFill>
              <a:srgbClr val="8C1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PostgreSQL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96104" y="4319649"/>
            <a:ext cx="9891093" cy="329184"/>
            <a:chOff x="2008048" y="4238372"/>
            <a:chExt cx="9891093" cy="329184"/>
          </a:xfrm>
        </p:grpSpPr>
        <p:sp>
          <p:nvSpPr>
            <p:cNvPr id="168" name="Rounded Rectangle 167"/>
            <p:cNvSpPr/>
            <p:nvPr/>
          </p:nvSpPr>
          <p:spPr>
            <a:xfrm>
              <a:off x="2008048" y="4238372"/>
              <a:ext cx="9891093" cy="329184"/>
            </a:xfrm>
            <a:prstGeom prst="roundRect">
              <a:avLst/>
            </a:prstGeom>
            <a:solidFill>
              <a:srgbClr val="83574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Application</a:t>
              </a:r>
            </a:p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Services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216839" y="4255577"/>
              <a:ext cx="1005840" cy="294774"/>
            </a:xfrm>
            <a:prstGeom prst="roundRect">
              <a:avLst/>
            </a:prstGeom>
            <a:solidFill>
              <a:srgbClr val="835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Transcoding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10864" y="4255577"/>
              <a:ext cx="1005840" cy="294774"/>
            </a:xfrm>
            <a:prstGeom prst="roundRect">
              <a:avLst/>
            </a:prstGeom>
            <a:solidFill>
              <a:srgbClr val="835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Step Functions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04889" y="4255577"/>
              <a:ext cx="1005840" cy="294774"/>
            </a:xfrm>
            <a:prstGeom prst="roundRect">
              <a:avLst/>
            </a:prstGeom>
            <a:solidFill>
              <a:srgbClr val="835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Messaging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996104" y="4674341"/>
            <a:ext cx="9891093" cy="329184"/>
            <a:chOff x="1998858" y="4607936"/>
            <a:chExt cx="9891093" cy="329184"/>
          </a:xfrm>
        </p:grpSpPr>
        <p:sp>
          <p:nvSpPr>
            <p:cNvPr id="169" name="Rounded Rectangle 168"/>
            <p:cNvSpPr/>
            <p:nvPr/>
          </p:nvSpPr>
          <p:spPr>
            <a:xfrm>
              <a:off x="1998858" y="4607936"/>
              <a:ext cx="9891093" cy="329184"/>
            </a:xfrm>
            <a:prstGeom prst="roundRect">
              <a:avLst/>
            </a:prstGeom>
            <a:solidFill>
              <a:srgbClr val="D9D9D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Security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686964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Certificate Management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780989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Web App. Firewall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216839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Identity &amp; Access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310864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Key Storage &amp; Management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98914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 err="1">
                  <a:solidFill>
                    <a:prstClr val="black"/>
                  </a:solidFill>
                  <a:latin typeface="Calibri"/>
                </a:rPr>
                <a:t>DDoS</a:t>
              </a: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 Protection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592939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Application Analysis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404889" y="4625141"/>
              <a:ext cx="1005840" cy="2947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Active Directory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86601" y="194066"/>
            <a:ext cx="1042416" cy="3152158"/>
            <a:chOff x="5386943" y="200896"/>
            <a:chExt cx="1042416" cy="3152158"/>
          </a:xfrm>
        </p:grpSpPr>
        <p:sp>
          <p:nvSpPr>
            <p:cNvPr id="160" name="Rounded Rectangle 159"/>
            <p:cNvSpPr/>
            <p:nvPr/>
          </p:nvSpPr>
          <p:spPr>
            <a:xfrm>
              <a:off x="5386943" y="200896"/>
              <a:ext cx="1042416" cy="3152158"/>
            </a:xfrm>
            <a:prstGeom prst="roundRect">
              <a:avLst>
                <a:gd name="adj" fmla="val 8232"/>
              </a:avLst>
            </a:prstGeom>
            <a:solidFill>
              <a:srgbClr val="3066B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63"/>
              <a:r>
                <a:rPr lang="en-US" sz="1000" b="1" dirty="0">
                  <a:solidFill>
                    <a:prstClr val="black"/>
                  </a:solidFill>
                  <a:latin typeface="Calibri"/>
                </a:rPr>
                <a:t>Dev Tools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405231" y="1919119"/>
              <a:ext cx="1005840" cy="294774"/>
            </a:xfrm>
            <a:prstGeom prst="roundRect">
              <a:avLst/>
            </a:prstGeom>
            <a:solidFill>
              <a:srgbClr val="30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Private </a:t>
              </a:r>
              <a:r>
                <a:rPr lang="en-US" sz="1000" dirty="0" err="1">
                  <a:solidFill>
                    <a:prstClr val="white"/>
                  </a:solidFill>
                  <a:latin typeface="Calibri"/>
                </a:rPr>
                <a:t>Git</a:t>
              </a:r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 Repositories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5405231" y="2286109"/>
              <a:ext cx="1005840" cy="294774"/>
            </a:xfrm>
            <a:prstGeom prst="roundRect">
              <a:avLst/>
            </a:prstGeom>
            <a:solidFill>
              <a:srgbClr val="30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Continuous Delivery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405231" y="2653099"/>
              <a:ext cx="1005840" cy="294774"/>
            </a:xfrm>
            <a:prstGeom prst="roundRect">
              <a:avLst/>
            </a:prstGeom>
            <a:solidFill>
              <a:srgbClr val="30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Build, Test, and Debug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405231" y="3020088"/>
              <a:ext cx="1005840" cy="294774"/>
            </a:xfrm>
            <a:prstGeom prst="roundRect">
              <a:avLst/>
            </a:prstGeom>
            <a:solidFill>
              <a:srgbClr val="30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Deployment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996104" y="6093114"/>
            <a:ext cx="9903038" cy="329184"/>
            <a:chOff x="2007910" y="6076533"/>
            <a:chExt cx="9903038" cy="329184"/>
          </a:xfrm>
        </p:grpSpPr>
        <p:sp>
          <p:nvSpPr>
            <p:cNvPr id="178" name="Rounded Rectangle 177"/>
            <p:cNvSpPr/>
            <p:nvPr/>
          </p:nvSpPr>
          <p:spPr>
            <a:xfrm>
              <a:off x="2007910" y="6076533"/>
              <a:ext cx="9903038" cy="329184"/>
            </a:xfrm>
            <a:prstGeom prst="roundRect">
              <a:avLst/>
            </a:prstGeom>
            <a:solidFill>
              <a:srgbClr val="143C4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3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Networking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216839" y="6093738"/>
              <a:ext cx="1005840" cy="294774"/>
            </a:xfrm>
            <a:prstGeom prst="roundRect">
              <a:avLst/>
            </a:prstGeom>
            <a:solidFill>
              <a:srgbClr val="143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Isolated Resources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4310864" y="6093738"/>
              <a:ext cx="1005840" cy="294774"/>
            </a:xfrm>
            <a:prstGeom prst="roundRect">
              <a:avLst/>
            </a:prstGeom>
            <a:solidFill>
              <a:srgbClr val="143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Dedicated Connections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98914" y="6093738"/>
              <a:ext cx="1005840" cy="294774"/>
            </a:xfrm>
            <a:prstGeom prst="roundRect">
              <a:avLst/>
            </a:prstGeom>
            <a:solidFill>
              <a:srgbClr val="143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Load Balancing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7592939" y="6093738"/>
              <a:ext cx="1005840" cy="294774"/>
            </a:xfrm>
            <a:prstGeom prst="roundRect">
              <a:avLst/>
            </a:prstGeom>
            <a:solidFill>
              <a:srgbClr val="143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Scalable DNS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404889" y="6093738"/>
              <a:ext cx="1005840" cy="294774"/>
            </a:xfrm>
            <a:prstGeom prst="roundRect">
              <a:avLst/>
            </a:prstGeom>
            <a:solidFill>
              <a:srgbClr val="143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000" dirty="0">
                  <a:solidFill>
                    <a:prstClr val="white"/>
                  </a:solidFill>
                  <a:latin typeface="Calibri"/>
                </a:rPr>
                <a:t>Global CDN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191000" y="349960"/>
            <a:ext cx="13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sz="2400" b="1" dirty="0">
                <a:solidFill>
                  <a:prstClr val="black"/>
                </a:solidFill>
                <a:latin typeface="Calibri"/>
              </a:rPr>
              <a:t>The AWS Platform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5432321" y="1531138"/>
            <a:ext cx="1005840" cy="294774"/>
          </a:xfrm>
          <a:prstGeom prst="roundRect">
            <a:avLst/>
          </a:prstGeom>
          <a:solidFill>
            <a:srgbClr val="3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Package Creator 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432321" y="1150583"/>
            <a:ext cx="1005840" cy="294774"/>
          </a:xfrm>
          <a:prstGeom prst="roundRect">
            <a:avLst/>
          </a:prstGeom>
          <a:solidFill>
            <a:srgbClr val="3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Code quality analyzer 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598037" y="1177232"/>
            <a:ext cx="1005840" cy="294774"/>
          </a:xfrm>
          <a:prstGeom prst="round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err="1" smtClean="0">
                <a:solidFill>
                  <a:prstClr val="white"/>
                </a:solidFill>
                <a:latin typeface="Calibri"/>
              </a:rPr>
              <a:t>IoT</a:t>
            </a:r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 One Click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611551" y="811319"/>
            <a:ext cx="1005840" cy="294774"/>
          </a:xfrm>
          <a:prstGeom prst="round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err="1" smtClean="0">
                <a:solidFill>
                  <a:prstClr val="white"/>
                </a:solidFill>
                <a:latin typeface="Calibri"/>
              </a:rPr>
              <a:t>IoT</a:t>
            </a:r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  <a:latin typeface="Calibri"/>
              </a:rPr>
              <a:t>Greengrass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0822774" y="4691546"/>
            <a:ext cx="1005840" cy="29477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IoT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Device Defender 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517202" y="1531138"/>
            <a:ext cx="1005840" cy="294774"/>
          </a:xfrm>
          <a:prstGeom prst="roundRect">
            <a:avLst/>
          </a:prstGeom>
          <a:solidFill>
            <a:srgbClr val="92D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NLP Engine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496160" y="1152796"/>
            <a:ext cx="1005840" cy="294774"/>
          </a:xfrm>
          <a:prstGeom prst="roundRect">
            <a:avLst/>
          </a:prstGeom>
          <a:solidFill>
            <a:srgbClr val="92D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AA Engine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417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MA_BootCamp_Aug2017" id="{0F7D93B5-1837-4C2D-905A-91769FB6A655}" vid="{C22F2274-0BEE-4E5D-BE77-BF4C774EB17F}"/>
    </a:ext>
  </a:extLst>
</a:theme>
</file>

<file path=ppt/theme/theme2.xml><?xml version="1.0" encoding="utf-8"?>
<a:theme xmlns:a="http://schemas.openxmlformats.org/drawingml/2006/main" name="3_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MA Bootcamp 2" id="{DF6A569A-8DBA-4320-A540-BD43F0DDDC08}" vid="{0A2E9633-3250-4CFF-8072-49AB892270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19064</TotalTime>
  <Words>506</Words>
  <Application>Microsoft Office PowerPoint</Application>
  <PresentationFormat>Widescreen</PresentationFormat>
  <Paragraphs>173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DIN-Regular</vt:lpstr>
      <vt:lpstr>1_Office Theme</vt:lpstr>
      <vt:lpstr>3_Office Theme</vt:lpstr>
      <vt:lpstr>think-cell Slide</vt:lpstr>
      <vt:lpstr>PowerPoint Presentation</vt:lpstr>
      <vt:lpstr>PowerPoint Presentation</vt:lpstr>
      <vt:lpstr>AWS Serverless Deployment  Pipeline</vt:lpstr>
      <vt:lpstr>AWS Container Deployment Pipelone</vt:lpstr>
      <vt:lpstr>AWS Continuous deployment Pipeline</vt:lpstr>
      <vt:lpstr>AWS Server less Pipeline model</vt:lpstr>
      <vt:lpstr>AWS Logical State – Services </vt:lpstr>
      <vt:lpstr>Storage management flow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success look like?</dc:title>
  <dc:creator>wolf_eric_a@lilly.com</dc:creator>
  <cp:lastModifiedBy>Selvakumar Samraj, Pristley Sathyaraj (Cognizant)</cp:lastModifiedBy>
  <cp:revision>207</cp:revision>
  <dcterms:created xsi:type="dcterms:W3CDTF">2017-06-26T15:22:00Z</dcterms:created>
  <dcterms:modified xsi:type="dcterms:W3CDTF">2018-07-30T05:33:11Z</dcterms:modified>
</cp:coreProperties>
</file>