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Amatic SC"/>
      <p:regular r:id="rId28"/>
      <p:bold r:id="rId29"/>
    </p:embeddedFont>
    <p:embeddedFont>
      <p:font typeface="Source Code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maticSC-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2e84404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2e8440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DEMONSTRATE THIS by adding a few images and showing how these spacing things work.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c2e8440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c2e8440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c2e84404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c2e84404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demonstrate this with an actual image.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c2e84404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c2e8440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bc0cf84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bc0cf84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bc0cf84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bc0cf84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bc0cf844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bc0cf844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bc0cf84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bc0cf84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bc0cf844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bc0cf84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as HARD as you want on this part lol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bc531a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bc531a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bbb3130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bbb3130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2e844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2e844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2e8440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2e8440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e8440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e8440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c2e84404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c2e8440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c2e8440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c2e8440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c2e8440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c2e8440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Spacing and arranging elements</a:t>
            </a:r>
            <a:endParaRPr/>
          </a:p>
        </p:txBody>
      </p:sp>
      <p:sp>
        <p:nvSpPr>
          <p:cNvPr id="115" name="Google Shape;115;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B454E"/>
                </a:solidFill>
                <a:latin typeface="Courier New"/>
                <a:ea typeface="Courier New"/>
                <a:cs typeface="Courier New"/>
                <a:sym typeface="Courier New"/>
              </a:rPr>
              <a:t>You can space elements within a Screen, Row or Column using two powerful properties </a:t>
            </a:r>
            <a:r>
              <a:rPr lang="en">
                <a:solidFill>
                  <a:srgbClr val="3B454E"/>
                </a:solidFill>
                <a:highlight>
                  <a:srgbClr val="F7F8F9"/>
                </a:highlight>
                <a:latin typeface="Courier New"/>
                <a:ea typeface="Courier New"/>
                <a:cs typeface="Courier New"/>
                <a:sym typeface="Courier New"/>
              </a:rPr>
              <a:t>Justification</a:t>
            </a:r>
            <a:r>
              <a:rPr lang="en">
                <a:solidFill>
                  <a:srgbClr val="3B454E"/>
                </a:solidFill>
                <a:latin typeface="Courier New"/>
                <a:ea typeface="Courier New"/>
                <a:cs typeface="Courier New"/>
                <a:sym typeface="Courier New"/>
              </a:rPr>
              <a:t> and </a:t>
            </a:r>
            <a:r>
              <a:rPr lang="en">
                <a:solidFill>
                  <a:srgbClr val="3B454E"/>
                </a:solidFill>
                <a:highlight>
                  <a:srgbClr val="F7F8F9"/>
                </a:highlight>
                <a:latin typeface="Courier New"/>
                <a:ea typeface="Courier New"/>
                <a:cs typeface="Courier New"/>
                <a:sym typeface="Courier New"/>
              </a:rPr>
              <a:t>Alignment</a:t>
            </a:r>
            <a:r>
              <a:rPr lang="en">
                <a:solidFill>
                  <a:srgbClr val="3B454E"/>
                </a:solidFill>
                <a:latin typeface="Courier New"/>
                <a:ea typeface="Courier New"/>
                <a:cs typeface="Courier New"/>
                <a:sym typeface="Courier New"/>
              </a:rPr>
              <a:t>.</a:t>
            </a:r>
            <a:endParaRPr>
              <a:latin typeface="Courier New"/>
              <a:ea typeface="Courier New"/>
              <a:cs typeface="Courier New"/>
              <a:sym typeface="Courier New"/>
            </a:endParaRPr>
          </a:p>
        </p:txBody>
      </p:sp>
      <p:pic>
        <p:nvPicPr>
          <p:cNvPr id="116" name="Google Shape;116;p22"/>
          <p:cNvPicPr preferRelativeResize="0"/>
          <p:nvPr/>
        </p:nvPicPr>
        <p:blipFill>
          <a:blip r:embed="rId3">
            <a:alphaModFix/>
          </a:blip>
          <a:stretch>
            <a:fillRect/>
          </a:stretch>
        </p:blipFill>
        <p:spPr>
          <a:xfrm>
            <a:off x="1614475" y="2252138"/>
            <a:ext cx="5915025" cy="25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Spacing around a single visible component</a:t>
            </a:r>
            <a:endParaRPr/>
          </a:p>
        </p:txBody>
      </p:sp>
      <p:sp>
        <p:nvSpPr>
          <p:cNvPr id="122" name="Google Shape;122;p23"/>
          <p:cNvSpPr txBox="1"/>
          <p:nvPr>
            <p:ph idx="1" type="body"/>
          </p:nvPr>
        </p:nvSpPr>
        <p:spPr>
          <a:xfrm>
            <a:off x="311700" y="1228675"/>
            <a:ext cx="4749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B454E"/>
                </a:solidFill>
              </a:rPr>
              <a:t>To create space around a visible component like an Image, you can use the </a:t>
            </a:r>
            <a:r>
              <a:rPr lang="en">
                <a:solidFill>
                  <a:srgbClr val="3B454E"/>
                </a:solidFill>
                <a:highlight>
                  <a:srgbClr val="F7F8F9"/>
                </a:highlight>
              </a:rPr>
              <a:t>margin</a:t>
            </a:r>
            <a:r>
              <a:rPr lang="en">
                <a:solidFill>
                  <a:srgbClr val="3B454E"/>
                </a:solidFill>
              </a:rPr>
              <a:t> and </a:t>
            </a:r>
            <a:r>
              <a:rPr lang="en">
                <a:solidFill>
                  <a:srgbClr val="3B454E"/>
                </a:solidFill>
                <a:highlight>
                  <a:srgbClr val="F7F8F9"/>
                </a:highlight>
              </a:rPr>
              <a:t>padding</a:t>
            </a:r>
            <a:r>
              <a:rPr lang="en">
                <a:solidFill>
                  <a:srgbClr val="3B454E"/>
                </a:solidFill>
              </a:rPr>
              <a:t> that are found in the Advanced section of the component properties. In most cases, you can add a margin OR padding to create space around an element -- they are interchangeable and can be set both in pixels and percent of the height or width.</a:t>
            </a:r>
            <a:endParaRPr/>
          </a:p>
        </p:txBody>
      </p:sp>
      <p:pic>
        <p:nvPicPr>
          <p:cNvPr id="123" name="Google Shape;123;p23"/>
          <p:cNvPicPr preferRelativeResize="0"/>
          <p:nvPr/>
        </p:nvPicPr>
        <p:blipFill>
          <a:blip r:embed="rId3">
            <a:alphaModFix/>
          </a:blip>
          <a:stretch>
            <a:fillRect/>
          </a:stretch>
        </p:blipFill>
        <p:spPr>
          <a:xfrm>
            <a:off x="5558125" y="1397050"/>
            <a:ext cx="1866900" cy="317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all of those sizing options mean?</a:t>
            </a:r>
            <a:endParaRPr/>
          </a:p>
        </p:txBody>
      </p:sp>
      <p:sp>
        <p:nvSpPr>
          <p:cNvPr id="129" name="Google Shape;129;p24"/>
          <p:cNvSpPr txBox="1"/>
          <p:nvPr>
            <p:ph idx="1" type="body"/>
          </p:nvPr>
        </p:nvSpPr>
        <p:spPr>
          <a:xfrm>
            <a:off x="311700" y="1725100"/>
            <a:ext cx="3232200" cy="213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“Fit contents” or “fit container” will usually be your best bet as they ensure nothing gets cut off the screen.</a:t>
            </a:r>
            <a:endParaRPr/>
          </a:p>
        </p:txBody>
      </p:sp>
      <p:pic>
        <p:nvPicPr>
          <p:cNvPr id="130" name="Google Shape;130;p24"/>
          <p:cNvPicPr preferRelativeResize="0"/>
          <p:nvPr/>
        </p:nvPicPr>
        <p:blipFill>
          <a:blip r:embed="rId3">
            <a:alphaModFix/>
          </a:blip>
          <a:stretch>
            <a:fillRect/>
          </a:stretch>
        </p:blipFill>
        <p:spPr>
          <a:xfrm>
            <a:off x="3696300" y="1246250"/>
            <a:ext cx="5295300" cy="33003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work on making form components</a:t>
            </a:r>
            <a:endParaRPr/>
          </a:p>
        </p:txBody>
      </p:sp>
      <p:sp>
        <p:nvSpPr>
          <p:cNvPr id="136" name="Google Shape;136;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Hypothetical situation - we are working for an Italian restaurant and we need to create an order form for the online food delivery app system.</a:t>
            </a:r>
            <a:endParaRPr/>
          </a:p>
          <a:p>
            <a:pPr indent="-342900" lvl="0" marL="457200" rtl="0" algn="l">
              <a:spcBef>
                <a:spcPts val="0"/>
              </a:spcBef>
              <a:spcAft>
                <a:spcPts val="0"/>
              </a:spcAft>
              <a:buSzPts val="1800"/>
              <a:buChar char="●"/>
            </a:pPr>
            <a:r>
              <a:rPr lang="en"/>
              <a:t>We need to work on making components that allow the user to put in their own inputs.</a:t>
            </a:r>
            <a:endParaRPr/>
          </a:p>
          <a:p>
            <a:pPr indent="-317500" lvl="1" marL="914400" rtl="0" algn="l">
              <a:spcBef>
                <a:spcPts val="0"/>
              </a:spcBef>
              <a:spcAft>
                <a:spcPts val="0"/>
              </a:spcAft>
              <a:buSzPts val="1400"/>
              <a:buChar char="○"/>
            </a:pPr>
            <a:r>
              <a:rPr lang="en"/>
              <a:t>Button (already learned this)</a:t>
            </a:r>
            <a:endParaRPr/>
          </a:p>
          <a:p>
            <a:pPr indent="-317500" lvl="1" marL="914400" rtl="0" algn="l">
              <a:spcBef>
                <a:spcPts val="0"/>
              </a:spcBef>
              <a:spcAft>
                <a:spcPts val="0"/>
              </a:spcAft>
              <a:buSzPts val="1400"/>
              <a:buChar char="○"/>
            </a:pPr>
            <a:r>
              <a:rPr lang="en"/>
              <a:t>Text input</a:t>
            </a:r>
            <a:endParaRPr/>
          </a:p>
          <a:p>
            <a:pPr indent="-317500" lvl="1" marL="914400" rtl="0" algn="l">
              <a:spcBef>
                <a:spcPts val="0"/>
              </a:spcBef>
              <a:spcAft>
                <a:spcPts val="0"/>
              </a:spcAft>
              <a:buSzPts val="1400"/>
              <a:buChar char="○"/>
            </a:pPr>
            <a:r>
              <a:rPr lang="en"/>
              <a:t>List Viewer</a:t>
            </a:r>
            <a:endParaRPr/>
          </a:p>
          <a:p>
            <a:pPr indent="-342900" lvl="0" marL="457200" rtl="0" algn="l">
              <a:spcBef>
                <a:spcPts val="0"/>
              </a:spcBef>
              <a:spcAft>
                <a:spcPts val="0"/>
              </a:spcAft>
              <a:buSzPts val="1800"/>
              <a:buChar char="●"/>
            </a:pPr>
            <a:r>
              <a:rPr lang="en"/>
              <a:t>Let’s look at each of these components in depth to create our italian restaurant ordering app.</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73100" y="1963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input component</a:t>
            </a:r>
            <a:endParaRPr/>
          </a:p>
        </p:txBody>
      </p:sp>
      <p:sp>
        <p:nvSpPr>
          <p:cNvPr id="142" name="Google Shape;142;p26"/>
          <p:cNvSpPr txBox="1"/>
          <p:nvPr>
            <p:ph idx="1" type="body"/>
          </p:nvPr>
        </p:nvSpPr>
        <p:spPr>
          <a:xfrm>
            <a:off x="173100" y="1093850"/>
            <a:ext cx="8797800" cy="11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highlight>
                  <a:srgbClr val="FFFFFF"/>
                </a:highlight>
              </a:rPr>
              <a:t>The Text Input component allows users to type in text as an input into an app, for anything from filling out forms to passwords. You can set a specific keyboard type.</a:t>
            </a:r>
            <a:endParaRPr>
              <a:solidFill>
                <a:srgbClr val="3B454E"/>
              </a:solidFill>
              <a:highlight>
                <a:srgbClr val="FFFFFF"/>
              </a:highlight>
            </a:endParaRPr>
          </a:p>
          <a:p>
            <a:pPr indent="0" lvl="0" marL="0" rtl="0" algn="l">
              <a:spcBef>
                <a:spcPts val="1600"/>
              </a:spcBef>
              <a:spcAft>
                <a:spcPts val="1600"/>
              </a:spcAft>
              <a:buNone/>
            </a:pPr>
            <a:r>
              <a:t/>
            </a:r>
            <a:endParaRPr sz="1200">
              <a:solidFill>
                <a:srgbClr val="3B454E"/>
              </a:solidFill>
              <a:highlight>
                <a:srgbClr val="FFFFFF"/>
              </a:highlight>
              <a:latin typeface="Roboto"/>
              <a:ea typeface="Roboto"/>
              <a:cs typeface="Roboto"/>
              <a:sym typeface="Roboto"/>
            </a:endParaRPr>
          </a:p>
        </p:txBody>
      </p:sp>
      <p:pic>
        <p:nvPicPr>
          <p:cNvPr id="143" name="Google Shape;143;p26"/>
          <p:cNvPicPr preferRelativeResize="0"/>
          <p:nvPr/>
        </p:nvPicPr>
        <p:blipFill>
          <a:blip r:embed="rId3">
            <a:alphaModFix/>
          </a:blip>
          <a:stretch>
            <a:fillRect/>
          </a:stretch>
        </p:blipFill>
        <p:spPr>
          <a:xfrm>
            <a:off x="1269350" y="2635350"/>
            <a:ext cx="5915025" cy="156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List-picker component</a:t>
            </a:r>
            <a:endParaRPr/>
          </a:p>
        </p:txBody>
      </p:sp>
      <p:sp>
        <p:nvSpPr>
          <p:cNvPr id="149" name="Google Shape;149;p27"/>
          <p:cNvSpPr txBox="1"/>
          <p:nvPr>
            <p:ph idx="1" type="body"/>
          </p:nvPr>
        </p:nvSpPr>
        <p:spPr>
          <a:xfrm>
            <a:off x="311700" y="1228675"/>
            <a:ext cx="85206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list viewer gives users the option of selecting a choice from a list of several options. However, setting this up requires us to write some code in the beginning.</a:t>
            </a:r>
            <a:endParaRPr/>
          </a:p>
        </p:txBody>
      </p:sp>
      <p:pic>
        <p:nvPicPr>
          <p:cNvPr id="150" name="Google Shape;150;p27"/>
          <p:cNvPicPr preferRelativeResize="0"/>
          <p:nvPr/>
        </p:nvPicPr>
        <p:blipFill>
          <a:blip r:embed="rId3">
            <a:alphaModFix/>
          </a:blip>
          <a:stretch>
            <a:fillRect/>
          </a:stretch>
        </p:blipFill>
        <p:spPr>
          <a:xfrm>
            <a:off x="428200" y="2571750"/>
            <a:ext cx="8064327" cy="1875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the user’s input count</a:t>
            </a:r>
            <a:endParaRPr/>
          </a:p>
        </p:txBody>
      </p:sp>
      <p:sp>
        <p:nvSpPr>
          <p:cNvPr id="156" name="Google Shape;156;p28"/>
          <p:cNvSpPr txBox="1"/>
          <p:nvPr>
            <p:ph idx="1" type="body"/>
          </p:nvPr>
        </p:nvSpPr>
        <p:spPr>
          <a:xfrm>
            <a:off x="311700" y="12286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a button (named submit), a label (named greeting), and a text-box (named userinput) to the palette and add code.</a:t>
            </a:r>
            <a:endParaRPr/>
          </a:p>
        </p:txBody>
      </p:sp>
      <p:pic>
        <p:nvPicPr>
          <p:cNvPr id="157" name="Google Shape;157;p28"/>
          <p:cNvPicPr preferRelativeResize="0"/>
          <p:nvPr/>
        </p:nvPicPr>
        <p:blipFill>
          <a:blip r:embed="rId3">
            <a:alphaModFix/>
          </a:blip>
          <a:stretch>
            <a:fillRect/>
          </a:stretch>
        </p:blipFill>
        <p:spPr>
          <a:xfrm>
            <a:off x="311700" y="2513025"/>
            <a:ext cx="8398525" cy="160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90250" y="526350"/>
            <a:ext cx="8266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 ahead and test the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the logic behind what just happened?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we are going to finish up making the restaurant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240275"/>
            <a:ext cx="8520600" cy="19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1 homework</a:t>
            </a:r>
            <a:endParaRPr/>
          </a:p>
        </p:txBody>
      </p:sp>
      <p:sp>
        <p:nvSpPr>
          <p:cNvPr id="63" name="Google Shape;63;p14"/>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Select 2 kids to present their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 learning goals review</a:t>
            </a:r>
            <a:endParaRPr/>
          </a:p>
        </p:txBody>
      </p:sp>
      <p:sp>
        <p:nvSpPr>
          <p:cNvPr id="69" name="Google Shape;69;p15"/>
          <p:cNvSpPr txBox="1"/>
          <p:nvPr>
            <p:ph idx="1" type="body"/>
          </p:nvPr>
        </p:nvSpPr>
        <p:spPr>
          <a:xfrm>
            <a:off x="311700" y="1228675"/>
            <a:ext cx="8520600" cy="370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elements to the page in the UI editor</a:t>
            </a:r>
            <a:endParaRPr/>
          </a:p>
          <a:p>
            <a:pPr indent="-342900" lvl="0" marL="457200" rtl="0" algn="l">
              <a:spcBef>
                <a:spcPts val="0"/>
              </a:spcBef>
              <a:spcAft>
                <a:spcPts val="0"/>
              </a:spcAft>
              <a:buSzPts val="1800"/>
              <a:buChar char="●"/>
            </a:pPr>
            <a:r>
              <a:rPr lang="en"/>
              <a:t>Making a working button</a:t>
            </a:r>
            <a:endParaRPr/>
          </a:p>
          <a:p>
            <a:pPr indent="-317500" lvl="1" marL="914400" rtl="0" algn="l">
              <a:spcBef>
                <a:spcPts val="0"/>
              </a:spcBef>
              <a:spcAft>
                <a:spcPts val="0"/>
              </a:spcAft>
              <a:buSzPts val="1400"/>
              <a:buChar char="○"/>
            </a:pPr>
            <a:r>
              <a:rPr lang="en"/>
              <a:t>Buttons that open another screen in the app</a:t>
            </a:r>
            <a:endParaRPr/>
          </a:p>
          <a:p>
            <a:pPr indent="-342900" lvl="0" marL="457200" rtl="0" algn="l">
              <a:spcBef>
                <a:spcPts val="0"/>
              </a:spcBef>
              <a:spcAft>
                <a:spcPts val="0"/>
              </a:spcAft>
              <a:buSzPts val="1800"/>
              <a:buChar char="●"/>
            </a:pPr>
            <a:r>
              <a:rPr lang="en"/>
              <a:t>Styling elements</a:t>
            </a:r>
            <a:endParaRPr/>
          </a:p>
          <a:p>
            <a:pPr indent="-317500" lvl="1" marL="914400" rtl="0" algn="l">
              <a:spcBef>
                <a:spcPts val="0"/>
              </a:spcBef>
              <a:spcAft>
                <a:spcPts val="0"/>
              </a:spcAft>
              <a:buSzPts val="1400"/>
              <a:buChar char="○"/>
            </a:pPr>
            <a:r>
              <a:rPr lang="en"/>
              <a:t>Text fonts</a:t>
            </a:r>
            <a:endParaRPr/>
          </a:p>
          <a:p>
            <a:pPr indent="-317500" lvl="1" marL="914400" rtl="0" algn="l">
              <a:spcBef>
                <a:spcPts val="0"/>
              </a:spcBef>
              <a:spcAft>
                <a:spcPts val="0"/>
              </a:spcAft>
              <a:buSzPts val="1400"/>
              <a:buChar char="○"/>
            </a:pPr>
            <a:r>
              <a:rPr lang="en"/>
              <a:t>Image sizes</a:t>
            </a:r>
            <a:endParaRPr/>
          </a:p>
          <a:p>
            <a:pPr indent="-317500" lvl="1" marL="914400" rtl="0" algn="l">
              <a:spcBef>
                <a:spcPts val="0"/>
              </a:spcBef>
              <a:spcAft>
                <a:spcPts val="0"/>
              </a:spcAft>
              <a:buSzPts val="1400"/>
              <a:buChar char="○"/>
            </a:pPr>
            <a:r>
              <a:rPr lang="en"/>
              <a:t>Coloring and shaping</a:t>
            </a:r>
            <a:endParaRPr/>
          </a:p>
          <a:p>
            <a:pPr indent="-342900" lvl="0" marL="457200" rtl="0" algn="l">
              <a:spcBef>
                <a:spcPts val="0"/>
              </a:spcBef>
              <a:spcAft>
                <a:spcPts val="0"/>
              </a:spcAft>
              <a:buSzPts val="1800"/>
              <a:buChar char="●"/>
            </a:pPr>
            <a:r>
              <a:rPr lang="en"/>
              <a:t>Live testing</a:t>
            </a:r>
            <a:endParaRPr/>
          </a:p>
          <a:p>
            <a:pPr indent="-317500" lvl="1" marL="914400" rtl="0" algn="l">
              <a:spcBef>
                <a:spcPts val="0"/>
              </a:spcBef>
              <a:spcAft>
                <a:spcPts val="0"/>
              </a:spcAft>
              <a:buSzPts val="1400"/>
              <a:buChar char="○"/>
            </a:pPr>
            <a:r>
              <a:rPr lang="en"/>
              <a:t>Through the Thunkable app</a:t>
            </a:r>
            <a:endParaRPr/>
          </a:p>
          <a:p>
            <a:pPr indent="-342900" lvl="0" marL="457200" rtl="0" algn="l">
              <a:spcBef>
                <a:spcPts val="0"/>
              </a:spcBef>
              <a:spcAft>
                <a:spcPts val="0"/>
              </a:spcAft>
              <a:buSzPts val="1800"/>
              <a:buChar char="●"/>
            </a:pPr>
            <a:r>
              <a:rPr lang="en"/>
              <a:t>Exporting our apps</a:t>
            </a:r>
            <a:endParaRPr/>
          </a:p>
          <a:p>
            <a:pPr indent="-317500" lvl="1" marL="914400" rtl="0" algn="l">
              <a:spcBef>
                <a:spcPts val="0"/>
              </a:spcBef>
              <a:spcAft>
                <a:spcPts val="0"/>
              </a:spcAft>
              <a:buSzPts val="1400"/>
              <a:buChar char="○"/>
            </a:pPr>
            <a:r>
              <a:rPr lang="en"/>
              <a:t>Android APK</a:t>
            </a:r>
            <a:endParaRPr/>
          </a:p>
          <a:p>
            <a:pPr indent="-317500" lvl="1" marL="914400" rtl="0" algn="l">
              <a:spcBef>
                <a:spcPts val="0"/>
              </a:spcBef>
              <a:spcAft>
                <a:spcPts val="0"/>
              </a:spcAft>
              <a:buSzPts val="1400"/>
              <a:buChar char="○"/>
            </a:pPr>
            <a:r>
              <a:rPr lang="en"/>
              <a:t>iOS E-Mail export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without using a physical device</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545454"/>
                </a:solidFill>
                <a:highlight>
                  <a:srgbClr val="FFFFFF"/>
                </a:highlight>
              </a:rPr>
              <a:t>In computing, an </a:t>
            </a:r>
            <a:r>
              <a:rPr b="1" lang="en">
                <a:solidFill>
                  <a:srgbClr val="6A6A6A"/>
                </a:solidFill>
              </a:rPr>
              <a:t>emulator</a:t>
            </a:r>
            <a:r>
              <a:rPr lang="en">
                <a:solidFill>
                  <a:srgbClr val="545454"/>
                </a:solidFill>
                <a:highlight>
                  <a:srgbClr val="FFFFFF"/>
                </a:highlight>
              </a:rPr>
              <a:t> is hardware or software that enables one computer system (called the host) to behave like another computer system (called the guest).</a:t>
            </a:r>
            <a:endParaRPr>
              <a:solidFill>
                <a:srgbClr val="545454"/>
              </a:solidFill>
              <a:highlight>
                <a:srgbClr val="FFFFFF"/>
              </a:highlight>
            </a:endParaRPr>
          </a:p>
          <a:p>
            <a:pPr indent="-342900" lvl="0" marL="457200" rtl="0" algn="l">
              <a:spcBef>
                <a:spcPts val="0"/>
              </a:spcBef>
              <a:spcAft>
                <a:spcPts val="0"/>
              </a:spcAft>
              <a:buClr>
                <a:srgbClr val="545454"/>
              </a:buClr>
              <a:buSzPts val="1800"/>
              <a:buChar char="●"/>
            </a:pPr>
            <a:r>
              <a:rPr lang="en">
                <a:solidFill>
                  <a:srgbClr val="545454"/>
                </a:solidFill>
                <a:highlight>
                  <a:srgbClr val="FFFFFF"/>
                </a:highlight>
              </a:rPr>
              <a:t>An </a:t>
            </a:r>
            <a:r>
              <a:rPr b="1" lang="en">
                <a:solidFill>
                  <a:srgbClr val="6A6A6A"/>
                </a:solidFill>
              </a:rPr>
              <a:t>emulator</a:t>
            </a:r>
            <a:r>
              <a:rPr lang="en">
                <a:solidFill>
                  <a:srgbClr val="545454"/>
                </a:solidFill>
                <a:highlight>
                  <a:srgbClr val="FFFFFF"/>
                </a:highlight>
              </a:rPr>
              <a:t> typically enables the host system to run software or use peripheral devices designed for the guest system that is being emulated.</a:t>
            </a:r>
            <a:endParaRPr>
              <a:solidFill>
                <a:srgbClr val="545454"/>
              </a:solidFill>
              <a:highlight>
                <a:srgbClr val="FFFFFF"/>
              </a:highlight>
            </a:endParaRPr>
          </a:p>
          <a:p>
            <a:pPr indent="-342900" lvl="0" marL="457200" rtl="0" algn="l">
              <a:spcBef>
                <a:spcPts val="0"/>
              </a:spcBef>
              <a:spcAft>
                <a:spcPts val="0"/>
              </a:spcAft>
              <a:buClr>
                <a:srgbClr val="545454"/>
              </a:buClr>
              <a:buSzPts val="1800"/>
              <a:buChar char="●"/>
            </a:pPr>
            <a:r>
              <a:rPr lang="en">
                <a:solidFill>
                  <a:srgbClr val="545454"/>
                </a:solidFill>
                <a:highlight>
                  <a:schemeClr val="dk1"/>
                </a:highlight>
              </a:rPr>
              <a:t>If we are testing an app using an Android emulator, what is the host, and what is the guest? Why?</a:t>
            </a:r>
            <a:endParaRPr>
              <a:solidFill>
                <a:srgbClr val="545454"/>
              </a:solidFill>
              <a:highlight>
                <a:schemeClr val="dk1"/>
              </a:highlight>
            </a:endParaRPr>
          </a:p>
          <a:p>
            <a:pPr indent="-342900" lvl="0" marL="457200" rtl="0" algn="l">
              <a:spcBef>
                <a:spcPts val="0"/>
              </a:spcBef>
              <a:spcAft>
                <a:spcPts val="0"/>
              </a:spcAft>
              <a:buClr>
                <a:srgbClr val="545454"/>
              </a:buClr>
              <a:buSzPts val="1800"/>
              <a:buChar char="●"/>
            </a:pPr>
            <a:r>
              <a:rPr lang="en">
                <a:solidFill>
                  <a:srgbClr val="545454"/>
                </a:solidFill>
              </a:rPr>
              <a:t>Let’s learn how to use BlueStacks to test Android apps, which you should have downloaded on your computer already. If not, download it from bluestacks.com.</a:t>
            </a:r>
            <a:endParaRPr>
              <a:solidFill>
                <a:srgbClr val="5454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Testing android apps on bluestacks</a:t>
            </a:r>
            <a:endParaRPr/>
          </a:p>
        </p:txBody>
      </p:sp>
      <p:sp>
        <p:nvSpPr>
          <p:cNvPr id="81" name="Google Shape;81;p17"/>
          <p:cNvSpPr txBox="1"/>
          <p:nvPr>
            <p:ph idx="1" type="body"/>
          </p:nvPr>
        </p:nvSpPr>
        <p:spPr>
          <a:xfrm>
            <a:off x="311700" y="1228675"/>
            <a:ext cx="8520600" cy="370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to Thunkable, and open any app. Export it as an “Android App” in the top right corner of screen.</a:t>
            </a:r>
            <a:endParaRPr/>
          </a:p>
          <a:p>
            <a:pPr indent="-342900" lvl="0" marL="457200" rtl="0" algn="l">
              <a:spcBef>
                <a:spcPts val="0"/>
              </a:spcBef>
              <a:spcAft>
                <a:spcPts val="0"/>
              </a:spcAft>
              <a:buSzPts val="1800"/>
              <a:buChar char="●"/>
            </a:pPr>
            <a:r>
              <a:rPr lang="en"/>
              <a:t>You should now have a file called .apk. </a:t>
            </a:r>
            <a:endParaRPr/>
          </a:p>
          <a:p>
            <a:pPr indent="-342900" lvl="0" marL="457200" rtl="0" algn="l">
              <a:spcBef>
                <a:spcPts val="0"/>
              </a:spcBef>
              <a:spcAft>
                <a:spcPts val="0"/>
              </a:spcAft>
              <a:buSzPts val="1800"/>
              <a:buChar char="●"/>
            </a:pPr>
            <a:r>
              <a:rPr lang="en"/>
              <a:t>Click on the file, and it should automatically open in BlueStacks. If not, try these options.</a:t>
            </a:r>
            <a:endParaRPr/>
          </a:p>
          <a:p>
            <a:pPr indent="-317500" lvl="1" marL="914400" rtl="0" algn="l">
              <a:spcBef>
                <a:spcPts val="0"/>
              </a:spcBef>
              <a:spcAft>
                <a:spcPts val="0"/>
              </a:spcAft>
              <a:buSzPts val="1400"/>
              <a:buChar char="○"/>
            </a:pPr>
            <a:r>
              <a:rPr lang="en"/>
              <a:t>Right click and select “open in BlueStacks”</a:t>
            </a:r>
            <a:endParaRPr/>
          </a:p>
          <a:p>
            <a:pPr indent="-317500" lvl="1" marL="914400" rtl="0" algn="l">
              <a:spcBef>
                <a:spcPts val="0"/>
              </a:spcBef>
              <a:spcAft>
                <a:spcPts val="0"/>
              </a:spcAft>
              <a:buSzPts val="1400"/>
              <a:buChar char="○"/>
            </a:pPr>
            <a:r>
              <a:rPr lang="en"/>
              <a:t>Left click and select “open in BlueStacks”</a:t>
            </a:r>
            <a:endParaRPr/>
          </a:p>
          <a:p>
            <a:pPr indent="-317500" lvl="1" marL="914400" rtl="0" algn="l">
              <a:spcBef>
                <a:spcPts val="0"/>
              </a:spcBef>
              <a:spcAft>
                <a:spcPts val="0"/>
              </a:spcAft>
              <a:buSzPts val="1400"/>
              <a:buChar char="○"/>
            </a:pPr>
            <a:r>
              <a:rPr lang="en"/>
              <a:t>Drag and drop the .apk file into the BlueStacks window</a:t>
            </a:r>
            <a:endParaRPr/>
          </a:p>
          <a:p>
            <a:pPr indent="-342900" lvl="0" marL="457200" rtl="0" algn="l">
              <a:spcBef>
                <a:spcPts val="0"/>
              </a:spcBef>
              <a:spcAft>
                <a:spcPts val="0"/>
              </a:spcAft>
              <a:buSzPts val="1800"/>
              <a:buChar char="●"/>
            </a:pPr>
            <a:r>
              <a:rPr lang="en"/>
              <a:t>Your app should run as normal. Do not try to use the fake app store to download the Thunkable app and test that way, because it does not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icon and name in thunkable</a:t>
            </a:r>
            <a:endParaRPr/>
          </a:p>
        </p:txBody>
      </p:sp>
      <p:sp>
        <p:nvSpPr>
          <p:cNvPr id="87" name="Google Shape;87;p18"/>
          <p:cNvSpPr txBox="1"/>
          <p:nvPr>
            <p:ph idx="1" type="body"/>
          </p:nvPr>
        </p:nvSpPr>
        <p:spPr>
          <a:xfrm>
            <a:off x="311700" y="3721050"/>
            <a:ext cx="8520600" cy="11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how Angry Birds appears on the Google Play store online. Let’s identify the App Name and App Icon on this page, and then learn how to set those for Thunkable apps.</a:t>
            </a:r>
            <a:endParaRPr/>
          </a:p>
        </p:txBody>
      </p:sp>
      <p:pic>
        <p:nvPicPr>
          <p:cNvPr id="88" name="Google Shape;88;p18"/>
          <p:cNvPicPr preferRelativeResize="0"/>
          <p:nvPr/>
        </p:nvPicPr>
        <p:blipFill>
          <a:blip r:embed="rId3">
            <a:alphaModFix/>
          </a:blip>
          <a:stretch>
            <a:fillRect/>
          </a:stretch>
        </p:blipFill>
        <p:spPr>
          <a:xfrm>
            <a:off x="1166813" y="1246250"/>
            <a:ext cx="6810375" cy="220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Icon and name in thunkable</a:t>
            </a:r>
            <a:endParaRPr/>
          </a:p>
        </p:txBody>
      </p:sp>
      <p:sp>
        <p:nvSpPr>
          <p:cNvPr id="94" name="Google Shape;94;p19"/>
          <p:cNvSpPr txBox="1"/>
          <p:nvPr>
            <p:ph idx="1" type="body"/>
          </p:nvPr>
        </p:nvSpPr>
        <p:spPr>
          <a:xfrm>
            <a:off x="311700" y="1228675"/>
            <a:ext cx="8520600" cy="185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3B454E"/>
                </a:solidFill>
              </a:rPr>
              <a:t>Thunkable supports uploading a separate image file for your custom icon and adding your app name -- the name that appears next to your app icon on your phone (this is different from your project name when you create a new app). </a:t>
            </a:r>
            <a:r>
              <a:rPr b="1" lang="en" sz="1400">
                <a:solidFill>
                  <a:srgbClr val="3B454E"/>
                </a:solidFill>
              </a:rPr>
              <a:t>These settings are found on Screen1 only</a:t>
            </a:r>
            <a:r>
              <a:rPr lang="en" sz="1400">
                <a:solidFill>
                  <a:srgbClr val="3B454E"/>
                </a:solidFill>
              </a:rPr>
              <a:t>.</a:t>
            </a:r>
            <a:endParaRPr sz="1400">
              <a:solidFill>
                <a:srgbClr val="3B454E"/>
              </a:solidFill>
            </a:endParaRPr>
          </a:p>
          <a:p>
            <a:pPr indent="-317500" lvl="0" marL="457200" rtl="0" algn="l">
              <a:spcBef>
                <a:spcPts val="0"/>
              </a:spcBef>
              <a:spcAft>
                <a:spcPts val="0"/>
              </a:spcAft>
              <a:buSzPts val="1400"/>
              <a:buChar char="●"/>
            </a:pPr>
            <a:r>
              <a:rPr lang="en" sz="1400">
                <a:solidFill>
                  <a:srgbClr val="3B454E"/>
                </a:solidFill>
              </a:rPr>
              <a:t>For the app icon, please make sure the file you upload does not have the same name as one uploaded in your files. This will cause an error.</a:t>
            </a:r>
            <a:endParaRPr sz="1400">
              <a:solidFill>
                <a:srgbClr val="3B454E"/>
              </a:solidFill>
            </a:endParaRPr>
          </a:p>
          <a:p>
            <a:pPr indent="0" lvl="0" marL="0" rtl="0" algn="l">
              <a:spcBef>
                <a:spcPts val="1800"/>
              </a:spcBef>
              <a:spcAft>
                <a:spcPts val="1600"/>
              </a:spcAft>
              <a:buNone/>
            </a:pPr>
            <a:r>
              <a:t/>
            </a:r>
            <a:endParaRPr sz="1400"/>
          </a:p>
        </p:txBody>
      </p:sp>
      <p:pic>
        <p:nvPicPr>
          <p:cNvPr id="95" name="Google Shape;95;p19"/>
          <p:cNvPicPr preferRelativeResize="0"/>
          <p:nvPr/>
        </p:nvPicPr>
        <p:blipFill>
          <a:blip r:embed="rId3">
            <a:alphaModFix/>
          </a:blip>
          <a:stretch>
            <a:fillRect/>
          </a:stretch>
        </p:blipFill>
        <p:spPr>
          <a:xfrm>
            <a:off x="2105900" y="3221400"/>
            <a:ext cx="4932193" cy="175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out app icon and name</a:t>
            </a:r>
            <a:endParaRPr/>
          </a:p>
        </p:txBody>
      </p:sp>
      <p:sp>
        <p:nvSpPr>
          <p:cNvPr id="101" name="Google Shape;101;p20"/>
          <p:cNvSpPr txBox="1"/>
          <p:nvPr>
            <p:ph idx="1" type="body"/>
          </p:nvPr>
        </p:nvSpPr>
        <p:spPr>
          <a:xfrm>
            <a:off x="311700" y="1228675"/>
            <a:ext cx="50250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have to do this in BlueStacks, the Thunkable live testing app will not allow it to be visible.</a:t>
            </a:r>
            <a:endParaRPr/>
          </a:p>
          <a:p>
            <a:pPr indent="-342900" lvl="0" marL="457200" rtl="0" algn="l">
              <a:spcBef>
                <a:spcPts val="0"/>
              </a:spcBef>
              <a:spcAft>
                <a:spcPts val="0"/>
              </a:spcAft>
              <a:buSzPts val="1800"/>
              <a:buChar char="●"/>
            </a:pPr>
            <a:r>
              <a:rPr lang="en"/>
              <a:t>If you open the .APK in Bluestacks, the following changes should appear.</a:t>
            </a:r>
            <a:endParaRPr/>
          </a:p>
          <a:p>
            <a:pPr indent="-317500" lvl="1" marL="914400" rtl="0" algn="l">
              <a:spcBef>
                <a:spcPts val="0"/>
              </a:spcBef>
              <a:spcAft>
                <a:spcPts val="0"/>
              </a:spcAft>
              <a:buSzPts val="1400"/>
              <a:buChar char="○"/>
            </a:pPr>
            <a:r>
              <a:rPr lang="en"/>
              <a:t>App icon shows up in your list of apps</a:t>
            </a:r>
            <a:endParaRPr/>
          </a:p>
          <a:p>
            <a:pPr indent="-317500" lvl="1" marL="914400" rtl="0" algn="l">
              <a:spcBef>
                <a:spcPts val="0"/>
              </a:spcBef>
              <a:spcAft>
                <a:spcPts val="0"/>
              </a:spcAft>
              <a:buSzPts val="1400"/>
              <a:buChar char="○"/>
            </a:pPr>
            <a:r>
              <a:rPr lang="en"/>
              <a:t>It has the nam that you gave it</a:t>
            </a:r>
            <a:endParaRPr/>
          </a:p>
        </p:txBody>
      </p:sp>
      <p:pic>
        <p:nvPicPr>
          <p:cNvPr id="102" name="Google Shape;102;p20"/>
          <p:cNvPicPr preferRelativeResize="0"/>
          <p:nvPr/>
        </p:nvPicPr>
        <p:blipFill>
          <a:blip r:embed="rId3">
            <a:alphaModFix/>
          </a:blip>
          <a:stretch>
            <a:fillRect/>
          </a:stretch>
        </p:blipFill>
        <p:spPr>
          <a:xfrm>
            <a:off x="5336700" y="1093850"/>
            <a:ext cx="3502500" cy="2802000"/>
          </a:xfrm>
          <a:prstGeom prst="rect">
            <a:avLst/>
          </a:prstGeom>
          <a:noFill/>
          <a:ln>
            <a:noFill/>
          </a:ln>
        </p:spPr>
      </p:pic>
      <p:sp>
        <p:nvSpPr>
          <p:cNvPr id="103" name="Google Shape;103;p20"/>
          <p:cNvSpPr txBox="1"/>
          <p:nvPr/>
        </p:nvSpPr>
        <p:spPr>
          <a:xfrm>
            <a:off x="6550150" y="4038175"/>
            <a:ext cx="1282500" cy="5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My App 101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Spacing and arranging elements</a:t>
            </a:r>
            <a:endParaRPr/>
          </a:p>
        </p:txBody>
      </p:sp>
      <p:sp>
        <p:nvSpPr>
          <p:cNvPr id="109" name="Google Shape;109;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lang="en">
                <a:solidFill>
                  <a:srgbClr val="3B454E"/>
                </a:solidFill>
                <a:highlight>
                  <a:srgbClr val="FFFFFF"/>
                </a:highlight>
                <a:latin typeface="Courier New"/>
                <a:ea typeface="Courier New"/>
                <a:cs typeface="Courier New"/>
                <a:sym typeface="Courier New"/>
              </a:rPr>
              <a:t>Since mobile phones and tablets are made in all different shapes and sizes, it's not possible to simply drag and drop elements on a screen so that they are positioned on a screen like you would in a Google Slides document, which is set to a fixed height and width.</a:t>
            </a:r>
            <a:endParaRPr>
              <a:solidFill>
                <a:srgbClr val="3B454E"/>
              </a:solidFill>
              <a:highlight>
                <a:srgbClr val="FFFFFF"/>
              </a:highlight>
              <a:latin typeface="Courier New"/>
              <a:ea typeface="Courier New"/>
              <a:cs typeface="Courier New"/>
              <a:sym typeface="Courier New"/>
            </a:endParaRPr>
          </a:p>
          <a:p>
            <a:pPr indent="-342900" lvl="0" marL="457200" rtl="0" algn="l">
              <a:spcBef>
                <a:spcPts val="0"/>
              </a:spcBef>
              <a:spcAft>
                <a:spcPts val="0"/>
              </a:spcAft>
              <a:buClr>
                <a:srgbClr val="3B454E"/>
              </a:buClr>
              <a:buSzPts val="1800"/>
              <a:buFont typeface="Courier New"/>
              <a:buChar char="●"/>
            </a:pPr>
            <a:r>
              <a:rPr lang="en">
                <a:solidFill>
                  <a:srgbClr val="3B454E"/>
                </a:solidFill>
                <a:highlight>
                  <a:srgbClr val="FFFFFF"/>
                </a:highlight>
                <a:latin typeface="Courier New"/>
                <a:ea typeface="Courier New"/>
                <a:cs typeface="Courier New"/>
                <a:sym typeface="Courier New"/>
              </a:rPr>
              <a:t>To position elements of an app in Thunkable, you'll have to manage the spacing between elements with a few powerful properties.</a:t>
            </a:r>
            <a:endParaRPr>
              <a:solidFill>
                <a:srgbClr val="3B454E"/>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