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Amatic SC"/>
      <p:regular r:id="rId32"/>
      <p:bold r:id="rId33"/>
    </p:embeddedFont>
    <p:embeddedFont>
      <p:font typeface="Source Code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AmaticSC-bold.fntdata"/><Relationship Id="rId10" Type="http://schemas.openxmlformats.org/officeDocument/2006/relationships/slide" Target="slides/slide5.xml"/><Relationship Id="rId32" Type="http://schemas.openxmlformats.org/officeDocument/2006/relationships/font" Target="fonts/AmaticSC-regular.fntdata"/><Relationship Id="rId13" Type="http://schemas.openxmlformats.org/officeDocument/2006/relationships/slide" Target="slides/slide8.xml"/><Relationship Id="rId35" Type="http://schemas.openxmlformats.org/officeDocument/2006/relationships/font" Target="fonts/SourceCodePro-bold.fntdata"/><Relationship Id="rId12" Type="http://schemas.openxmlformats.org/officeDocument/2006/relationships/slide" Target="slides/slide7.xml"/><Relationship Id="rId34" Type="http://schemas.openxmlformats.org/officeDocument/2006/relationships/font" Target="fonts/SourceCode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c635c06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c635c06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c635c065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c635c065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c635c065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c635c065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beeca28f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beeca28f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beeca28f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beeca28f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this in Thunkable and demo it, and answer the question.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beeca28f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beeca28f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beeca28f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beeca28f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beeca28f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beeca28f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and test all of this!!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beeca28f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beeca28f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c68268c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c68268c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635c057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635c057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c68268c9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c68268c9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c68268c9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c68268c9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c68268c9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c68268c9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635c057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635c057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c635c057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c635c057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c635c057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c635c057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c635c057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c635c057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c635c057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c635c057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c635c057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c635c057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c635c057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c635c057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pngmart.com/files/1/Light-Bulb-PNG-Pic.png" TargetMode="External"/><Relationship Id="rId4" Type="http://schemas.openxmlformats.org/officeDocument/2006/relationships/image" Target="../media/image13.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‘18</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Academy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have conditions...we need logic blocks</a:t>
            </a:r>
            <a:endParaRPr/>
          </a:p>
        </p:txBody>
      </p:sp>
      <p:sp>
        <p:nvSpPr>
          <p:cNvPr id="115" name="Google Shape;115;p22"/>
          <p:cNvSpPr txBox="1"/>
          <p:nvPr>
            <p:ph idx="1" type="body"/>
          </p:nvPr>
        </p:nvSpPr>
        <p:spPr>
          <a:xfrm>
            <a:off x="311700" y="2721100"/>
            <a:ext cx="8520600" cy="18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B454E"/>
                </a:solidFill>
              </a:rPr>
              <a:t>(a) </a:t>
            </a:r>
            <a:r>
              <a:rPr b="1" lang="en">
                <a:solidFill>
                  <a:srgbClr val="3B454E"/>
                </a:solidFill>
              </a:rPr>
              <a:t>True</a:t>
            </a:r>
            <a:r>
              <a:rPr lang="en">
                <a:solidFill>
                  <a:srgbClr val="3B454E"/>
                </a:solidFill>
              </a:rPr>
              <a:t> Represents the constant value true. Use it for setting boolean property values of components, or as the value of a variable that represents a condition</a:t>
            </a:r>
            <a:endParaRPr>
              <a:solidFill>
                <a:srgbClr val="3B454E"/>
              </a:solidFill>
            </a:endParaRPr>
          </a:p>
          <a:p>
            <a:pPr indent="0" lvl="0" marL="0" rtl="0" algn="l">
              <a:spcBef>
                <a:spcPts val="1800"/>
              </a:spcBef>
              <a:spcAft>
                <a:spcPts val="0"/>
              </a:spcAft>
              <a:buNone/>
            </a:pPr>
            <a:r>
              <a:rPr lang="en">
                <a:solidFill>
                  <a:srgbClr val="3B454E"/>
                </a:solidFill>
              </a:rPr>
              <a:t>(b) </a:t>
            </a:r>
            <a:r>
              <a:rPr b="1" lang="en">
                <a:solidFill>
                  <a:srgbClr val="3B454E"/>
                </a:solidFill>
              </a:rPr>
              <a:t>False</a:t>
            </a:r>
            <a:r>
              <a:rPr lang="en">
                <a:solidFill>
                  <a:srgbClr val="3B454E"/>
                </a:solidFill>
              </a:rPr>
              <a:t> Represents the constant value false. Use it for setting boolean property values of components, or as the value of a variable that represents a condition.</a:t>
            </a:r>
            <a:endParaRPr>
              <a:solidFill>
                <a:srgbClr val="3B454E"/>
              </a:solidFill>
            </a:endParaRPr>
          </a:p>
          <a:p>
            <a:pPr indent="0" lvl="0" marL="0" rtl="0" algn="l">
              <a:spcBef>
                <a:spcPts val="1800"/>
              </a:spcBef>
              <a:spcAft>
                <a:spcPts val="1600"/>
              </a:spcAft>
              <a:buNone/>
            </a:pPr>
            <a:r>
              <a:t/>
            </a:r>
            <a:endParaRPr/>
          </a:p>
        </p:txBody>
      </p:sp>
      <p:pic>
        <p:nvPicPr>
          <p:cNvPr id="116" name="Google Shape;116;p22"/>
          <p:cNvPicPr preferRelativeResize="0"/>
          <p:nvPr/>
        </p:nvPicPr>
        <p:blipFill>
          <a:blip r:embed="rId3">
            <a:alphaModFix/>
          </a:blip>
          <a:stretch>
            <a:fillRect/>
          </a:stretch>
        </p:blipFill>
        <p:spPr>
          <a:xfrm>
            <a:off x="2039359" y="1245525"/>
            <a:ext cx="4800813" cy="1137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 advanced conditionals</a:t>
            </a:r>
            <a:endParaRPr/>
          </a:p>
        </p:txBody>
      </p:sp>
      <p:pic>
        <p:nvPicPr>
          <p:cNvPr id="122" name="Google Shape;122;p23"/>
          <p:cNvPicPr preferRelativeResize="0"/>
          <p:nvPr/>
        </p:nvPicPr>
        <p:blipFill>
          <a:blip r:embed="rId3">
            <a:alphaModFix/>
          </a:blip>
          <a:stretch>
            <a:fillRect/>
          </a:stretch>
        </p:blipFill>
        <p:spPr>
          <a:xfrm>
            <a:off x="232050" y="1588613"/>
            <a:ext cx="8679900" cy="1966263"/>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conditionals</a:t>
            </a:r>
            <a:endParaRPr/>
          </a:p>
        </p:txBody>
      </p:sp>
      <p:sp>
        <p:nvSpPr>
          <p:cNvPr id="128" name="Google Shape;128;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B454E"/>
                </a:solidFill>
              </a:rPr>
              <a:t>(a) </a:t>
            </a:r>
            <a:r>
              <a:rPr b="1" lang="en">
                <a:solidFill>
                  <a:srgbClr val="3B454E"/>
                </a:solidFill>
              </a:rPr>
              <a:t>Two conditions must be true</a:t>
            </a:r>
            <a:r>
              <a:rPr lang="en">
                <a:solidFill>
                  <a:srgbClr val="3B454E"/>
                </a:solidFill>
              </a:rPr>
              <a:t> Tests whether all of a set of logical conditions are true. The result is true if and only if all the tested conditions are true. When you plug a condition into the test socket, another socket appears so you can add another condition. </a:t>
            </a:r>
            <a:endParaRPr>
              <a:solidFill>
                <a:srgbClr val="3B454E"/>
              </a:solidFill>
            </a:endParaRPr>
          </a:p>
          <a:p>
            <a:pPr indent="0" lvl="0" marL="0" rtl="0" algn="l">
              <a:spcBef>
                <a:spcPts val="1800"/>
              </a:spcBef>
              <a:spcAft>
                <a:spcPts val="0"/>
              </a:spcAft>
              <a:buNone/>
            </a:pPr>
            <a:r>
              <a:rPr lang="en">
                <a:solidFill>
                  <a:srgbClr val="3B454E"/>
                </a:solidFill>
              </a:rPr>
              <a:t>(b) </a:t>
            </a:r>
            <a:r>
              <a:rPr b="1" lang="en">
                <a:solidFill>
                  <a:srgbClr val="3B454E"/>
                </a:solidFill>
              </a:rPr>
              <a:t>Either condition must be true</a:t>
            </a:r>
            <a:r>
              <a:rPr lang="en">
                <a:solidFill>
                  <a:srgbClr val="3B454E"/>
                </a:solidFill>
              </a:rPr>
              <a:t> Tests whether any of a set of logical conditions are true. The result is true if one or more of the tested conditions are true. When you plug a condition into the test socket, another socket appears so you can add another condition. </a:t>
            </a:r>
            <a:endParaRPr>
              <a:solidFill>
                <a:srgbClr val="3B454E"/>
              </a:solidFill>
            </a:endParaRPr>
          </a:p>
          <a:p>
            <a:pPr indent="0" lvl="0" marL="0" rtl="0" algn="l">
              <a:spcBef>
                <a:spcPts val="1800"/>
              </a:spcBef>
              <a:spcAft>
                <a:spcPts val="0"/>
              </a:spcAft>
              <a:buNone/>
            </a:pPr>
            <a:r>
              <a:t/>
            </a:r>
            <a:endParaRPr sz="1200">
              <a:solidFill>
                <a:srgbClr val="3B454E"/>
              </a:solidFill>
              <a:latin typeface="Roboto"/>
              <a:ea typeface="Roboto"/>
              <a:cs typeface="Roboto"/>
              <a:sym typeface="Roboto"/>
            </a:endParaRPr>
          </a:p>
          <a:p>
            <a:pPr indent="0" lvl="0" marL="0" rtl="0" algn="l">
              <a:spcBef>
                <a:spcPts val="18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component - toggles and switches</a:t>
            </a:r>
            <a:endParaRPr/>
          </a:p>
        </p:txBody>
      </p:sp>
      <p:sp>
        <p:nvSpPr>
          <p:cNvPr id="134" name="Google Shape;134;p25"/>
          <p:cNvSpPr txBox="1"/>
          <p:nvPr>
            <p:ph idx="1" type="body"/>
          </p:nvPr>
        </p:nvSpPr>
        <p:spPr>
          <a:xfrm>
            <a:off x="6506725" y="1218425"/>
            <a:ext cx="2431200" cy="257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74818D"/>
                </a:solidFill>
                <a:highlight>
                  <a:srgbClr val="FFFFFF"/>
                </a:highlight>
              </a:rPr>
              <a:t>Toggles and switches are useful buttons for switching a user between two settings or states. They are pretty similar, but easy to get mixed up.</a:t>
            </a:r>
            <a:endParaRPr/>
          </a:p>
        </p:txBody>
      </p:sp>
      <p:pic>
        <p:nvPicPr>
          <p:cNvPr id="135" name="Google Shape;135;p25"/>
          <p:cNvPicPr preferRelativeResize="0"/>
          <p:nvPr/>
        </p:nvPicPr>
        <p:blipFill>
          <a:blip r:embed="rId3">
            <a:alphaModFix/>
          </a:blip>
          <a:stretch>
            <a:fillRect/>
          </a:stretch>
        </p:blipFill>
        <p:spPr>
          <a:xfrm>
            <a:off x="311700" y="1218413"/>
            <a:ext cx="6019800" cy="320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appearance of switch when on and off</a:t>
            </a:r>
            <a:endParaRPr/>
          </a:p>
        </p:txBody>
      </p:sp>
      <p:sp>
        <p:nvSpPr>
          <p:cNvPr id="141" name="Google Shape;141;p26"/>
          <p:cNvSpPr txBox="1"/>
          <p:nvPr>
            <p:ph idx="1" type="body"/>
          </p:nvPr>
        </p:nvSpPr>
        <p:spPr>
          <a:xfrm>
            <a:off x="5986500" y="1116238"/>
            <a:ext cx="2845800" cy="38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code will allow the switch to change its appearance so that the user can tell the difference between the switch’s on and off state.</a:t>
            </a:r>
            <a:endParaRPr/>
          </a:p>
          <a:p>
            <a:pPr indent="0" lvl="0" marL="0" rtl="0" algn="l">
              <a:spcBef>
                <a:spcPts val="1600"/>
              </a:spcBef>
              <a:spcAft>
                <a:spcPts val="1600"/>
              </a:spcAft>
              <a:buNone/>
            </a:pPr>
            <a:r>
              <a:rPr lang="en"/>
              <a:t>Why do we need that “switch” variable? </a:t>
            </a:r>
            <a:endParaRPr/>
          </a:p>
        </p:txBody>
      </p:sp>
      <p:pic>
        <p:nvPicPr>
          <p:cNvPr id="142" name="Google Shape;142;p26"/>
          <p:cNvPicPr preferRelativeResize="0"/>
          <p:nvPr/>
        </p:nvPicPr>
        <p:blipFill>
          <a:blip r:embed="rId3">
            <a:alphaModFix/>
          </a:blip>
          <a:stretch>
            <a:fillRect/>
          </a:stretch>
        </p:blipFill>
        <p:spPr>
          <a:xfrm>
            <a:off x="311700" y="1116250"/>
            <a:ext cx="5519675" cy="3698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turn it into a light “switch”</a:t>
            </a:r>
            <a:endParaRPr/>
          </a:p>
        </p:txBody>
      </p:sp>
      <p:sp>
        <p:nvSpPr>
          <p:cNvPr id="148" name="Google Shape;148;p27"/>
          <p:cNvSpPr txBox="1"/>
          <p:nvPr>
            <p:ph idx="1" type="body"/>
          </p:nvPr>
        </p:nvSpPr>
        <p:spPr>
          <a:xfrm>
            <a:off x="311700" y="1228675"/>
            <a:ext cx="33261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an image of a transparent .png lightbulb on Google Images. </a:t>
            </a:r>
            <a:r>
              <a:rPr lang="en" u="sng">
                <a:solidFill>
                  <a:schemeClr val="hlink"/>
                </a:solidFill>
                <a:hlinkClick r:id="rId3"/>
              </a:rPr>
              <a:t>This</a:t>
            </a:r>
            <a:r>
              <a:rPr lang="en"/>
              <a:t> is a good one to use.</a:t>
            </a:r>
            <a:endParaRPr/>
          </a:p>
          <a:p>
            <a:pPr indent="0" lvl="0" marL="0" rtl="0" algn="l">
              <a:spcBef>
                <a:spcPts val="1600"/>
              </a:spcBef>
              <a:spcAft>
                <a:spcPts val="1600"/>
              </a:spcAft>
              <a:buNone/>
            </a:pPr>
            <a:r>
              <a:rPr lang="en"/>
              <a:t>Put it on Thunkable through “upload assets” in a full-width, full-height image.</a:t>
            </a:r>
            <a:endParaRPr/>
          </a:p>
        </p:txBody>
      </p:sp>
      <p:pic>
        <p:nvPicPr>
          <p:cNvPr id="149" name="Google Shape;149;p27"/>
          <p:cNvPicPr preferRelativeResize="0"/>
          <p:nvPr/>
        </p:nvPicPr>
        <p:blipFill>
          <a:blip r:embed="rId4">
            <a:alphaModFix/>
          </a:blip>
          <a:stretch>
            <a:fillRect/>
          </a:stretch>
        </p:blipFill>
        <p:spPr>
          <a:xfrm>
            <a:off x="3637800" y="1246250"/>
            <a:ext cx="2038350" cy="3371850"/>
          </a:xfrm>
          <a:prstGeom prst="rect">
            <a:avLst/>
          </a:prstGeom>
          <a:noFill/>
          <a:ln>
            <a:noFill/>
          </a:ln>
        </p:spPr>
      </p:pic>
      <p:pic>
        <p:nvPicPr>
          <p:cNvPr id="150" name="Google Shape;150;p27"/>
          <p:cNvPicPr preferRelativeResize="0"/>
          <p:nvPr/>
        </p:nvPicPr>
        <p:blipFill>
          <a:blip r:embed="rId5">
            <a:alphaModFix/>
          </a:blip>
          <a:stretch>
            <a:fillRect/>
          </a:stretch>
        </p:blipFill>
        <p:spPr>
          <a:xfrm>
            <a:off x="6292300" y="824025"/>
            <a:ext cx="2090683" cy="374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our result!</a:t>
            </a:r>
            <a:endParaRPr/>
          </a:p>
        </p:txBody>
      </p:sp>
      <p:sp>
        <p:nvSpPr>
          <p:cNvPr id="156" name="Google Shape;156;p28"/>
          <p:cNvSpPr txBox="1"/>
          <p:nvPr>
            <p:ph idx="1" type="body"/>
          </p:nvPr>
        </p:nvSpPr>
        <p:spPr>
          <a:xfrm>
            <a:off x="3485250" y="1228675"/>
            <a:ext cx="53472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use the code we just wrote to change the background color of the entire page. If it’s yellow, then the bulb is “lit up”. If it’s black, then the bulb is off and you can’t see anything. </a:t>
            </a:r>
            <a:endParaRPr/>
          </a:p>
          <a:p>
            <a:pPr indent="0" lvl="0" marL="0" rtl="0" algn="l">
              <a:spcBef>
                <a:spcPts val="1600"/>
              </a:spcBef>
              <a:spcAft>
                <a:spcPts val="1600"/>
              </a:spcAft>
              <a:buNone/>
            </a:pPr>
            <a:r>
              <a:rPr lang="en"/>
              <a:t>Add the following code to your existing “switch1.click” chunk.</a:t>
            </a:r>
            <a:endParaRPr/>
          </a:p>
        </p:txBody>
      </p:sp>
      <p:pic>
        <p:nvPicPr>
          <p:cNvPr id="157" name="Google Shape;157;p28"/>
          <p:cNvPicPr preferRelativeResize="0"/>
          <p:nvPr/>
        </p:nvPicPr>
        <p:blipFill>
          <a:blip r:embed="rId3">
            <a:alphaModFix/>
          </a:blip>
          <a:stretch>
            <a:fillRect/>
          </a:stretch>
        </p:blipFill>
        <p:spPr>
          <a:xfrm>
            <a:off x="672375" y="1228675"/>
            <a:ext cx="2095954" cy="3744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Light switch code</a:t>
            </a:r>
            <a:endParaRPr/>
          </a:p>
        </p:txBody>
      </p:sp>
      <p:sp>
        <p:nvSpPr>
          <p:cNvPr id="163" name="Google Shape;163;p2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 “if switch 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Under “else”</a:t>
            </a:r>
            <a:endParaRPr/>
          </a:p>
          <a:p>
            <a:pPr indent="0" lvl="0" marL="0" rtl="0" algn="l">
              <a:spcBef>
                <a:spcPts val="1600"/>
              </a:spcBef>
              <a:spcAft>
                <a:spcPts val="1600"/>
              </a:spcAft>
              <a:buNone/>
            </a:pPr>
            <a:r>
              <a:t/>
            </a:r>
            <a:endParaRPr/>
          </a:p>
        </p:txBody>
      </p:sp>
      <p:pic>
        <p:nvPicPr>
          <p:cNvPr id="164" name="Google Shape;164;p29"/>
          <p:cNvPicPr preferRelativeResize="0"/>
          <p:nvPr/>
        </p:nvPicPr>
        <p:blipFill>
          <a:blip r:embed="rId3">
            <a:alphaModFix/>
          </a:blip>
          <a:stretch>
            <a:fillRect/>
          </a:stretch>
        </p:blipFill>
        <p:spPr>
          <a:xfrm>
            <a:off x="311700" y="1754475"/>
            <a:ext cx="6490425" cy="931875"/>
          </a:xfrm>
          <a:prstGeom prst="rect">
            <a:avLst/>
          </a:prstGeom>
          <a:noFill/>
          <a:ln>
            <a:noFill/>
          </a:ln>
        </p:spPr>
      </p:pic>
      <p:pic>
        <p:nvPicPr>
          <p:cNvPr id="165" name="Google Shape;165;p29"/>
          <p:cNvPicPr preferRelativeResize="0"/>
          <p:nvPr/>
        </p:nvPicPr>
        <p:blipFill>
          <a:blip r:embed="rId4">
            <a:alphaModFix/>
          </a:blip>
          <a:stretch>
            <a:fillRect/>
          </a:stretch>
        </p:blipFill>
        <p:spPr>
          <a:xfrm>
            <a:off x="367925" y="3433850"/>
            <a:ext cx="6207008" cy="93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Comprehension check</a:t>
            </a:r>
            <a:endParaRPr/>
          </a:p>
        </p:txBody>
      </p:sp>
      <p:sp>
        <p:nvSpPr>
          <p:cNvPr id="171" name="Google Shape;171;p3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check our understanding of conditional logic.</a:t>
            </a:r>
            <a:endParaRPr/>
          </a:p>
          <a:p>
            <a:pPr indent="0" lvl="0" marL="0" rtl="0" algn="l">
              <a:spcBef>
                <a:spcPts val="1600"/>
              </a:spcBef>
              <a:spcAft>
                <a:spcPts val="0"/>
              </a:spcAft>
              <a:buNone/>
            </a:pPr>
            <a:r>
              <a:rPr lang="en"/>
              <a:t>If we want the switch to also change the color of the room to a custom color when it is turned on, leaving it black when it is turned off, what do we need to do?</a:t>
            </a:r>
            <a:endParaRPr/>
          </a:p>
          <a:p>
            <a:pPr indent="0" lvl="0" marL="0" rtl="0" algn="l">
              <a:spcBef>
                <a:spcPts val="1600"/>
              </a:spcBef>
              <a:spcAft>
                <a:spcPts val="0"/>
              </a:spcAft>
              <a:buNone/>
            </a:pPr>
            <a:r>
              <a:rPr lang="en"/>
              <a:t>Here’s a hint. Remember how we created custom colors in Thunkable a few classes back? It’s a specific type of element…</a:t>
            </a:r>
            <a:endParaRPr/>
          </a:p>
          <a:p>
            <a:pPr indent="0" lvl="0" marL="0" rtl="0" algn="l">
              <a:spcBef>
                <a:spcPts val="1600"/>
              </a:spcBef>
              <a:spcAft>
                <a:spcPts val="1600"/>
              </a:spcAft>
              <a:buNone/>
            </a:pPr>
            <a:r>
              <a:rPr lang="en"/>
              <a:t>Everyone can attempt the solution before we go over it.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Comprehension check answer</a:t>
            </a:r>
            <a:endParaRPr/>
          </a:p>
        </p:txBody>
      </p:sp>
      <p:pic>
        <p:nvPicPr>
          <p:cNvPr id="177" name="Google Shape;177;p31"/>
          <p:cNvPicPr preferRelativeResize="0"/>
          <p:nvPr/>
        </p:nvPicPr>
        <p:blipFill>
          <a:blip r:embed="rId3">
            <a:alphaModFix/>
          </a:blip>
          <a:stretch>
            <a:fillRect/>
          </a:stretch>
        </p:blipFill>
        <p:spPr>
          <a:xfrm>
            <a:off x="152400" y="1375300"/>
            <a:ext cx="8679900" cy="21966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last week’s material</a:t>
            </a:r>
            <a:endParaRPr/>
          </a:p>
        </p:txBody>
      </p:sp>
      <p:sp>
        <p:nvSpPr>
          <p:cNvPr id="63" name="Google Shape;63;p14"/>
          <p:cNvSpPr txBox="1"/>
          <p:nvPr>
            <p:ph idx="1" type="body"/>
          </p:nvPr>
        </p:nvSpPr>
        <p:spPr>
          <a:xfrm>
            <a:off x="311700" y="1228675"/>
            <a:ext cx="8520600" cy="366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Testing apps using an emulator (Bluestacks)</a:t>
            </a:r>
            <a:endParaRPr/>
          </a:p>
          <a:p>
            <a:pPr indent="-342900" lvl="0" marL="457200" rtl="0" algn="l">
              <a:spcBef>
                <a:spcPts val="0"/>
              </a:spcBef>
              <a:spcAft>
                <a:spcPts val="0"/>
              </a:spcAft>
              <a:buSzPts val="1800"/>
              <a:buChar char="●"/>
            </a:pPr>
            <a:r>
              <a:rPr lang="en"/>
              <a:t>App Settings</a:t>
            </a:r>
            <a:endParaRPr/>
          </a:p>
          <a:p>
            <a:pPr indent="-317500" lvl="1" marL="914400" rtl="0" algn="l">
              <a:spcBef>
                <a:spcPts val="0"/>
              </a:spcBef>
              <a:spcAft>
                <a:spcPts val="0"/>
              </a:spcAft>
              <a:buSzPts val="1400"/>
              <a:buChar char="○"/>
            </a:pPr>
            <a:r>
              <a:rPr lang="en"/>
              <a:t>Name,Icon, File Name</a:t>
            </a:r>
            <a:endParaRPr/>
          </a:p>
          <a:p>
            <a:pPr indent="-342900" lvl="0" marL="457200" rtl="0" algn="l">
              <a:spcBef>
                <a:spcPts val="0"/>
              </a:spcBef>
              <a:spcAft>
                <a:spcPts val="0"/>
              </a:spcAft>
              <a:buSzPts val="1800"/>
              <a:buChar char="●"/>
            </a:pPr>
            <a:r>
              <a:rPr lang="en"/>
              <a:t>Spacing and sizing elements</a:t>
            </a:r>
            <a:endParaRPr/>
          </a:p>
          <a:p>
            <a:pPr indent="-342900" lvl="0" marL="457200" rtl="0" algn="l">
              <a:spcBef>
                <a:spcPts val="0"/>
              </a:spcBef>
              <a:spcAft>
                <a:spcPts val="0"/>
              </a:spcAft>
              <a:buSzPts val="1800"/>
              <a:buChar char="●"/>
            </a:pPr>
            <a:r>
              <a:rPr lang="en"/>
              <a:t>New Components</a:t>
            </a:r>
            <a:endParaRPr/>
          </a:p>
          <a:p>
            <a:pPr indent="-317500" lvl="1" marL="914400" rtl="0" algn="l">
              <a:spcBef>
                <a:spcPts val="0"/>
              </a:spcBef>
              <a:spcAft>
                <a:spcPts val="0"/>
              </a:spcAft>
              <a:buSzPts val="1400"/>
              <a:buChar char="○"/>
            </a:pPr>
            <a:r>
              <a:rPr lang="en"/>
              <a:t>Checkboxes</a:t>
            </a:r>
            <a:endParaRPr/>
          </a:p>
          <a:p>
            <a:pPr indent="-317500" lvl="1" marL="914400" rtl="0" algn="l">
              <a:spcBef>
                <a:spcPts val="0"/>
              </a:spcBef>
              <a:spcAft>
                <a:spcPts val="0"/>
              </a:spcAft>
              <a:buSzPts val="1400"/>
              <a:buChar char="○"/>
            </a:pPr>
            <a:r>
              <a:rPr lang="en"/>
              <a:t>Horizontal/Vertical Layouts</a:t>
            </a:r>
            <a:endParaRPr/>
          </a:p>
          <a:p>
            <a:pPr indent="-317500" lvl="1" marL="914400" rtl="0" algn="l">
              <a:spcBef>
                <a:spcPts val="0"/>
              </a:spcBef>
              <a:spcAft>
                <a:spcPts val="0"/>
              </a:spcAft>
              <a:buSzPts val="1400"/>
              <a:buChar char="○"/>
            </a:pPr>
            <a:r>
              <a:rPr lang="en"/>
              <a:t>List-Picker Element</a:t>
            </a:r>
            <a:endParaRPr/>
          </a:p>
          <a:p>
            <a:pPr indent="-317500" lvl="1" marL="914400" rtl="0" algn="l">
              <a:spcBef>
                <a:spcPts val="0"/>
              </a:spcBef>
              <a:spcAft>
                <a:spcPts val="0"/>
              </a:spcAft>
              <a:buSzPts val="1400"/>
              <a:buChar char="○"/>
            </a:pPr>
            <a:r>
              <a:rPr lang="en"/>
              <a:t>Activity Buttons</a:t>
            </a:r>
            <a:endParaRPr/>
          </a:p>
          <a:p>
            <a:pPr indent="-342900" lvl="0" marL="457200" rtl="0" algn="l">
              <a:spcBef>
                <a:spcPts val="0"/>
              </a:spcBef>
              <a:spcAft>
                <a:spcPts val="0"/>
              </a:spcAft>
              <a:buSzPts val="1800"/>
              <a:buChar char="●"/>
            </a:pPr>
            <a:r>
              <a:rPr lang="en"/>
              <a:t>Alignment, aesthetic, UI/UX design tips</a:t>
            </a:r>
            <a:endParaRPr/>
          </a:p>
          <a:p>
            <a:pPr indent="-342900" lvl="0" marL="457200" rtl="0" algn="l">
              <a:spcBef>
                <a:spcPts val="0"/>
              </a:spcBef>
              <a:spcAft>
                <a:spcPts val="0"/>
              </a:spcAft>
              <a:buSzPts val="1800"/>
              <a:buChar char="●"/>
            </a:pPr>
            <a:r>
              <a:rPr lang="en"/>
              <a:t>Custom fonts from Google Fonts</a:t>
            </a:r>
            <a:endParaRPr/>
          </a:p>
          <a:p>
            <a:pPr indent="-342900" lvl="0" marL="457200" rtl="0" algn="l">
              <a:spcBef>
                <a:spcPts val="0"/>
              </a:spcBef>
              <a:spcAft>
                <a:spcPts val="0"/>
              </a:spcAft>
              <a:buSzPts val="1800"/>
              <a:buChar char="●"/>
            </a:pPr>
            <a:r>
              <a:rPr lang="en"/>
              <a:t>Making colors using a list block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Thunkable Component - notifiers</a:t>
            </a:r>
            <a:endParaRPr/>
          </a:p>
        </p:txBody>
      </p:sp>
      <p:sp>
        <p:nvSpPr>
          <p:cNvPr id="183" name="Google Shape;183;p32"/>
          <p:cNvSpPr txBox="1"/>
          <p:nvPr>
            <p:ph idx="1" type="body"/>
          </p:nvPr>
        </p:nvSpPr>
        <p:spPr>
          <a:xfrm>
            <a:off x="6175900" y="1093850"/>
            <a:ext cx="2832900" cy="97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3B454E"/>
                </a:solidFill>
                <a:highlight>
                  <a:srgbClr val="FFFFFF"/>
                </a:highlight>
              </a:rPr>
              <a:t>Notifiers come in two flavors - alerts, which are more passive but whose appearance can be customized and dialogs which default to the Material Design design but prompt users to confirm (Message Dialog), make a choice (Choose Dialog), enter text (Text Dialog) or wait (Progress Dialog) for a certain event before proceeding.</a:t>
            </a:r>
            <a:endParaRPr sz="1400"/>
          </a:p>
        </p:txBody>
      </p:sp>
      <p:pic>
        <p:nvPicPr>
          <p:cNvPr id="184" name="Google Shape;184;p32"/>
          <p:cNvPicPr preferRelativeResize="0"/>
          <p:nvPr/>
        </p:nvPicPr>
        <p:blipFill>
          <a:blip r:embed="rId3">
            <a:alphaModFix/>
          </a:blip>
          <a:stretch>
            <a:fillRect/>
          </a:stretch>
        </p:blipFill>
        <p:spPr>
          <a:xfrm>
            <a:off x="145775" y="1342946"/>
            <a:ext cx="5802300" cy="35283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 between allerts and dialogs</a:t>
            </a:r>
            <a:endParaRPr/>
          </a:p>
        </p:txBody>
      </p:sp>
      <p:sp>
        <p:nvSpPr>
          <p:cNvPr id="190" name="Google Shape;190;p33"/>
          <p:cNvSpPr txBox="1"/>
          <p:nvPr>
            <p:ph idx="1" type="body"/>
          </p:nvPr>
        </p:nvSpPr>
        <p:spPr>
          <a:xfrm>
            <a:off x="311700" y="12839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Alerts require no user confirmation or “OK”, but dialogs require the user to interact with them.</a:t>
            </a:r>
            <a:endParaRPr/>
          </a:p>
          <a:p>
            <a:pPr indent="0" lvl="0" marL="0" rtl="0" algn="l">
              <a:spcBef>
                <a:spcPts val="1600"/>
              </a:spcBef>
              <a:spcAft>
                <a:spcPts val="0"/>
              </a:spcAft>
              <a:buNone/>
            </a:pPr>
            <a:r>
              <a:rPr lang="en">
                <a:solidFill>
                  <a:srgbClr val="3B454E"/>
                </a:solidFill>
                <a:highlight>
                  <a:srgbClr val="FFFFFF"/>
                </a:highlight>
              </a:rPr>
              <a:t>Alerts are useful as </a:t>
            </a:r>
            <a:r>
              <a:rPr b="1" lang="en">
                <a:solidFill>
                  <a:srgbClr val="3B454E"/>
                </a:solidFill>
                <a:highlight>
                  <a:srgbClr val="FFFFFF"/>
                </a:highlight>
              </a:rPr>
              <a:t>passive</a:t>
            </a:r>
            <a:r>
              <a:rPr lang="en">
                <a:solidFill>
                  <a:srgbClr val="3B454E"/>
                </a:solidFill>
                <a:highlight>
                  <a:srgbClr val="FFFFFF"/>
                </a:highlight>
              </a:rPr>
              <a:t> messages as the user is navigating your app but no action is required such as "Login successful".</a:t>
            </a:r>
            <a:endParaRPr>
              <a:solidFill>
                <a:srgbClr val="3B454E"/>
              </a:solidFill>
              <a:highlight>
                <a:srgbClr val="FFFFFF"/>
              </a:highlight>
            </a:endParaRPr>
          </a:p>
          <a:p>
            <a:pPr indent="0" lvl="0" marL="0" rtl="0" algn="l">
              <a:spcBef>
                <a:spcPts val="1600"/>
              </a:spcBef>
              <a:spcAft>
                <a:spcPts val="0"/>
              </a:spcAft>
              <a:buNone/>
            </a:pPr>
            <a:r>
              <a:rPr lang="en">
                <a:solidFill>
                  <a:srgbClr val="3B454E"/>
                </a:solidFill>
                <a:highlight>
                  <a:srgbClr val="FFFFFF"/>
                </a:highlight>
              </a:rPr>
              <a:t>Dialogs are useful when a message requires the user's </a:t>
            </a:r>
            <a:r>
              <a:rPr b="1" lang="en">
                <a:solidFill>
                  <a:srgbClr val="3B454E"/>
                </a:solidFill>
                <a:highlight>
                  <a:srgbClr val="FFFFFF"/>
                </a:highlight>
              </a:rPr>
              <a:t>attention</a:t>
            </a:r>
            <a:r>
              <a:rPr lang="en">
                <a:solidFill>
                  <a:srgbClr val="3B454E"/>
                </a:solidFill>
                <a:highlight>
                  <a:srgbClr val="FFFFFF"/>
                </a:highlight>
              </a:rPr>
              <a:t> and in some cases, a choice before proceeding.</a:t>
            </a:r>
            <a:endParaRPr>
              <a:solidFill>
                <a:srgbClr val="3B454E"/>
              </a:solidFill>
              <a:highlight>
                <a:srgbClr val="FFFFFF"/>
              </a:highlight>
            </a:endParaRPr>
          </a:p>
          <a:p>
            <a:pPr indent="0" lvl="0" marL="0" rtl="0" algn="l">
              <a:spcBef>
                <a:spcPts val="1600"/>
              </a:spcBef>
              <a:spcAft>
                <a:spcPts val="1600"/>
              </a:spcAft>
              <a:buNone/>
            </a:pPr>
            <a:r>
              <a:rPr lang="en">
                <a:solidFill>
                  <a:srgbClr val="3B454E"/>
                </a:solidFill>
                <a:highlight>
                  <a:srgbClr val="FFFFFF"/>
                </a:highlight>
              </a:rPr>
              <a:t>Both are with the “notifier” block.</a:t>
            </a:r>
            <a:endParaRPr>
              <a:solidFill>
                <a:srgbClr val="3B454E"/>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with pressing a button - dialogs</a:t>
            </a:r>
            <a:endParaRPr/>
          </a:p>
        </p:txBody>
      </p:sp>
      <p:sp>
        <p:nvSpPr>
          <p:cNvPr id="196" name="Google Shape;196;p34"/>
          <p:cNvSpPr txBox="1"/>
          <p:nvPr>
            <p:ph idx="1" type="body"/>
          </p:nvPr>
        </p:nvSpPr>
        <p:spPr>
          <a:xfrm>
            <a:off x="311700" y="4140600"/>
            <a:ext cx="8520600" cy="502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What does message, title, button1, and button2 mean?</a:t>
            </a:r>
            <a:endParaRPr/>
          </a:p>
        </p:txBody>
      </p:sp>
      <p:pic>
        <p:nvPicPr>
          <p:cNvPr id="197" name="Google Shape;197;p34"/>
          <p:cNvPicPr preferRelativeResize="0"/>
          <p:nvPr/>
        </p:nvPicPr>
        <p:blipFill>
          <a:blip r:embed="rId3">
            <a:alphaModFix/>
          </a:blip>
          <a:stretch>
            <a:fillRect/>
          </a:stretch>
        </p:blipFill>
        <p:spPr>
          <a:xfrm>
            <a:off x="956953" y="1093838"/>
            <a:ext cx="6726224" cy="2695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Warm-up before class</a:t>
            </a:r>
            <a:endParaRPr/>
          </a:p>
        </p:txBody>
      </p:sp>
      <p:sp>
        <p:nvSpPr>
          <p:cNvPr id="69" name="Google Shape;69;p15"/>
          <p:cNvSpPr txBox="1"/>
          <p:nvPr>
            <p:ph idx="1" type="body"/>
          </p:nvPr>
        </p:nvSpPr>
        <p:spPr>
          <a:xfrm>
            <a:off x="311700" y="1228675"/>
            <a:ext cx="8520600" cy="3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kids can share their week 2 assignments.</a:t>
            </a:r>
            <a:endParaRPr/>
          </a:p>
          <a:p>
            <a:pPr indent="0" lvl="0" marL="0" rtl="0" algn="l">
              <a:spcBef>
                <a:spcPts val="1600"/>
              </a:spcBef>
              <a:spcAft>
                <a:spcPts val="0"/>
              </a:spcAft>
              <a:buNone/>
            </a:pPr>
            <a:r>
              <a:rPr lang="en"/>
              <a:t>To start off, create an app in Thunkable (classic Android version is what we will be sticking to from now on), and make two different screens with a button that links them. </a:t>
            </a:r>
            <a:endParaRPr/>
          </a:p>
          <a:p>
            <a:pPr indent="0" lvl="0" marL="0" rtl="0" algn="l">
              <a:spcBef>
                <a:spcPts val="1600"/>
              </a:spcBef>
              <a:spcAft>
                <a:spcPts val="0"/>
              </a:spcAft>
              <a:buNone/>
            </a:pPr>
            <a:r>
              <a:rPr lang="en"/>
              <a:t>Make sure to include both a forward button on one page, and a backwards button on the other page.</a:t>
            </a:r>
            <a:endParaRPr/>
          </a:p>
          <a:p>
            <a:pPr indent="0" lvl="0" marL="0" rtl="0" algn="l">
              <a:spcBef>
                <a:spcPts val="1600"/>
              </a:spcBef>
              <a:spcAft>
                <a:spcPts val="1600"/>
              </a:spcAft>
              <a:buNone/>
            </a:pPr>
            <a:r>
              <a:rPr lang="en"/>
              <a:t>We will do it together as a class once everyone has attempted it themselves, but you guys should all know how to use this by now!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Blocks - a little more in depth explanation</a:t>
            </a:r>
            <a:endParaRPr/>
          </a:p>
        </p:txBody>
      </p:sp>
      <p:sp>
        <p:nvSpPr>
          <p:cNvPr id="75" name="Google Shape;75;p16"/>
          <p:cNvSpPr txBox="1"/>
          <p:nvPr>
            <p:ph idx="1" type="body"/>
          </p:nvPr>
        </p:nvSpPr>
        <p:spPr>
          <a:xfrm>
            <a:off x="311700" y="1228675"/>
            <a:ext cx="44595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3B454E"/>
                </a:solidFill>
                <a:highlight>
                  <a:srgbClr val="FFFFFF"/>
                </a:highlight>
              </a:rPr>
              <a:t>Built-in blocks are available regardless of which components are in your project. In addition to these blocks, each component in your project has its own set of blocks specific to its own events, methods, and properties. This is an overview of all of the Built-In Blocks available in the Blocks Editor.</a:t>
            </a:r>
            <a:endParaRPr/>
          </a:p>
        </p:txBody>
      </p:sp>
      <p:pic>
        <p:nvPicPr>
          <p:cNvPr id="76" name="Google Shape;76;p16"/>
          <p:cNvPicPr preferRelativeResize="0"/>
          <p:nvPr/>
        </p:nvPicPr>
        <p:blipFill>
          <a:blip r:embed="rId3">
            <a:alphaModFix/>
          </a:blip>
          <a:stretch>
            <a:fillRect/>
          </a:stretch>
        </p:blipFill>
        <p:spPr>
          <a:xfrm>
            <a:off x="4923600" y="1246250"/>
            <a:ext cx="4068000" cy="31702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 navigator blocks</a:t>
            </a:r>
            <a:endParaRPr/>
          </a:p>
        </p:txBody>
      </p:sp>
      <p:pic>
        <p:nvPicPr>
          <p:cNvPr id="82" name="Google Shape;82;p17"/>
          <p:cNvPicPr preferRelativeResize="0"/>
          <p:nvPr/>
        </p:nvPicPr>
        <p:blipFill>
          <a:blip r:embed="rId3">
            <a:alphaModFix/>
          </a:blip>
          <a:stretch>
            <a:fillRect/>
          </a:stretch>
        </p:blipFill>
        <p:spPr>
          <a:xfrm>
            <a:off x="400625" y="1246250"/>
            <a:ext cx="7932401" cy="367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do it” blocks</a:t>
            </a:r>
            <a:endParaRPr/>
          </a:p>
        </p:txBody>
      </p:sp>
      <p:pic>
        <p:nvPicPr>
          <p:cNvPr id="88" name="Google Shape;88;p18"/>
          <p:cNvPicPr preferRelativeResize="0"/>
          <p:nvPr/>
        </p:nvPicPr>
        <p:blipFill>
          <a:blip r:embed="rId3">
            <a:alphaModFix/>
          </a:blip>
          <a:stretch>
            <a:fillRect/>
          </a:stretch>
        </p:blipFill>
        <p:spPr>
          <a:xfrm>
            <a:off x="1255550" y="1218675"/>
            <a:ext cx="5920168" cy="374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Repeating a certain event</a:t>
            </a:r>
            <a:endParaRPr/>
          </a:p>
        </p:txBody>
      </p:sp>
      <p:sp>
        <p:nvSpPr>
          <p:cNvPr id="94" name="Google Shape;94;p19"/>
          <p:cNvSpPr txBox="1"/>
          <p:nvPr>
            <p:ph idx="1" type="body"/>
          </p:nvPr>
        </p:nvSpPr>
        <p:spPr>
          <a:xfrm>
            <a:off x="5171225" y="1228675"/>
            <a:ext cx="36612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3B454E"/>
                </a:solidFill>
              </a:rPr>
              <a:t>Repeats event for all items in a list </a:t>
            </a:r>
            <a:r>
              <a:rPr lang="en">
                <a:solidFill>
                  <a:srgbClr val="3B454E"/>
                </a:solidFill>
              </a:rPr>
              <a:t>Runs the blocks in the do section for each </a:t>
            </a:r>
            <a:r>
              <a:rPr lang="en">
                <a:solidFill>
                  <a:srgbClr val="3B454E"/>
                </a:solidFill>
                <a:highlight>
                  <a:srgbClr val="F7F8F9"/>
                </a:highlight>
              </a:rPr>
              <a:t>item</a:t>
            </a:r>
            <a:r>
              <a:rPr lang="en">
                <a:solidFill>
                  <a:srgbClr val="3B454E"/>
                </a:solidFill>
              </a:rPr>
              <a:t> in the list. Use the given variable name, item, to refer to the current list item. You can change the name item to something else if you wish.</a:t>
            </a:r>
            <a:endParaRPr/>
          </a:p>
        </p:txBody>
      </p:sp>
      <p:pic>
        <p:nvPicPr>
          <p:cNvPr id="95" name="Google Shape;95;p19"/>
          <p:cNvPicPr preferRelativeResize="0"/>
          <p:nvPr/>
        </p:nvPicPr>
        <p:blipFill>
          <a:blip r:embed="rId3">
            <a:alphaModFix/>
          </a:blip>
          <a:stretch>
            <a:fillRect/>
          </a:stretch>
        </p:blipFill>
        <p:spPr>
          <a:xfrm>
            <a:off x="493300" y="1918240"/>
            <a:ext cx="3854150" cy="184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Repeating event a certain amount of times</a:t>
            </a:r>
            <a:endParaRPr/>
          </a:p>
        </p:txBody>
      </p:sp>
      <p:sp>
        <p:nvSpPr>
          <p:cNvPr id="101" name="Google Shape;101;p20"/>
          <p:cNvSpPr txBox="1"/>
          <p:nvPr>
            <p:ph idx="1" type="body"/>
          </p:nvPr>
        </p:nvSpPr>
        <p:spPr>
          <a:xfrm>
            <a:off x="4192175" y="1228675"/>
            <a:ext cx="46401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3B454E"/>
                </a:solidFill>
              </a:rPr>
              <a:t>Repeats an event for a certain number of times </a:t>
            </a:r>
            <a:r>
              <a:rPr lang="en">
                <a:solidFill>
                  <a:srgbClr val="3B454E"/>
                </a:solidFill>
              </a:rPr>
              <a:t>Runs the blocks in the do section for each numeric value in the range starting at from and ending at to, incrementing number by the value of by each time. Use the given variable name, number to refer to the current value. You can change the name number to something else if you wish.</a:t>
            </a:r>
            <a:endParaRPr/>
          </a:p>
        </p:txBody>
      </p:sp>
      <p:pic>
        <p:nvPicPr>
          <p:cNvPr id="102" name="Google Shape;102;p20"/>
          <p:cNvPicPr preferRelativeResize="0"/>
          <p:nvPr/>
        </p:nvPicPr>
        <p:blipFill>
          <a:blip r:embed="rId3">
            <a:alphaModFix/>
          </a:blip>
          <a:stretch>
            <a:fillRect/>
          </a:stretch>
        </p:blipFill>
        <p:spPr>
          <a:xfrm>
            <a:off x="166200" y="1564850"/>
            <a:ext cx="3682625" cy="266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Repeating events based on a condition</a:t>
            </a:r>
            <a:endParaRPr/>
          </a:p>
        </p:txBody>
      </p:sp>
      <p:sp>
        <p:nvSpPr>
          <p:cNvPr id="108" name="Google Shape;108;p21"/>
          <p:cNvSpPr txBox="1"/>
          <p:nvPr>
            <p:ph idx="1" type="body"/>
          </p:nvPr>
        </p:nvSpPr>
        <p:spPr>
          <a:xfrm>
            <a:off x="4798800" y="1407925"/>
            <a:ext cx="4033500" cy="314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3B454E"/>
                </a:solidFill>
              </a:rPr>
              <a:t>Stops repeating event if certain condition is true </a:t>
            </a:r>
            <a:r>
              <a:rPr lang="en">
                <a:solidFill>
                  <a:srgbClr val="3B454E"/>
                </a:solidFill>
              </a:rPr>
              <a:t>Tests the </a:t>
            </a:r>
            <a:r>
              <a:rPr lang="en">
                <a:solidFill>
                  <a:srgbClr val="3B454E"/>
                </a:solidFill>
                <a:highlight>
                  <a:srgbClr val="F7F8F9"/>
                </a:highlight>
              </a:rPr>
              <a:t>-test</a:t>
            </a:r>
            <a:r>
              <a:rPr lang="en">
                <a:solidFill>
                  <a:srgbClr val="3B454E"/>
                </a:solidFill>
              </a:rPr>
              <a:t> condition. If true, performs the action given in </a:t>
            </a:r>
            <a:r>
              <a:rPr lang="en">
                <a:solidFill>
                  <a:srgbClr val="3B454E"/>
                </a:solidFill>
                <a:highlight>
                  <a:srgbClr val="F7F8F9"/>
                </a:highlight>
              </a:rPr>
              <a:t>-do</a:t>
            </a:r>
            <a:r>
              <a:rPr lang="en">
                <a:solidFill>
                  <a:srgbClr val="3B454E"/>
                </a:solidFill>
              </a:rPr>
              <a:t> , then tests again. When test is false, the block ends and the action given in -do is no longer performed.</a:t>
            </a:r>
            <a:endParaRPr/>
          </a:p>
        </p:txBody>
      </p:sp>
      <p:pic>
        <p:nvPicPr>
          <p:cNvPr id="109" name="Google Shape;109;p21"/>
          <p:cNvPicPr preferRelativeResize="0"/>
          <p:nvPr/>
        </p:nvPicPr>
        <p:blipFill>
          <a:blip r:embed="rId3">
            <a:alphaModFix/>
          </a:blip>
          <a:stretch>
            <a:fillRect/>
          </a:stretch>
        </p:blipFill>
        <p:spPr>
          <a:xfrm>
            <a:off x="373025" y="1480675"/>
            <a:ext cx="3637475" cy="2571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