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ca07eaf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ca07eaf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ca07eaf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ca07eaf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a07eaf4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a07eaf4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a07eaf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a07eaf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ca07eaf4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ca07eaf4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ca07eaf4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ca07eaf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ca07eaf4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ca07eaf4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ca07eaf4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ca07eaf4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ca07eaf4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ca07eaf4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860d87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860d87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a07ea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a07ea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a07eaf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a07eaf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a07eaf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a07eaf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a07eaf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a07eaf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a07eaf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ca07eaf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a07eaf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a07eaf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a07eaf4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a07eaf4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Development - Week Four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247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Pedometer function</a:t>
            </a:r>
            <a:endParaRPr/>
          </a:p>
        </p:txBody>
      </p:sp>
      <p:sp>
        <p:nvSpPr>
          <p:cNvPr id="114" name="Google Shape;114;p22"/>
          <p:cNvSpPr txBox="1"/>
          <p:nvPr>
            <p:ph idx="1" type="body"/>
          </p:nvPr>
        </p:nvSpPr>
        <p:spPr>
          <a:xfrm>
            <a:off x="311700" y="982150"/>
            <a:ext cx="3083700" cy="3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highlight>
                  <a:srgbClr val="FFFFFF"/>
                </a:highlight>
              </a:rPr>
              <a:t>The Pedometer senses motion via the Accelerometer and attempts to determine if a step has been taken. Using a configurable stride length, it can estimate the distance traveled as well.</a:t>
            </a:r>
            <a:endParaRPr>
              <a:solidFill>
                <a:srgbClr val="3B454E"/>
              </a:solidFill>
              <a:highlight>
                <a:srgbClr val="FFFFFF"/>
              </a:highlight>
            </a:endParaRPr>
          </a:p>
          <a:p>
            <a:pPr indent="0" lvl="0" marL="0" rtl="0" algn="l">
              <a:spcBef>
                <a:spcPts val="1600"/>
              </a:spcBef>
              <a:spcAft>
                <a:spcPts val="1600"/>
              </a:spcAft>
              <a:buNone/>
            </a:pPr>
            <a:r>
              <a:rPr lang="en">
                <a:solidFill>
                  <a:srgbClr val="3B454E"/>
                </a:solidFill>
                <a:highlight>
                  <a:srgbClr val="FFFFFF"/>
                </a:highlight>
              </a:rPr>
              <a:t>What’s a simple step?</a:t>
            </a:r>
            <a:endParaRPr>
              <a:solidFill>
                <a:srgbClr val="3B454E"/>
              </a:solidFill>
            </a:endParaRPr>
          </a:p>
        </p:txBody>
      </p:sp>
      <p:pic>
        <p:nvPicPr>
          <p:cNvPr id="115" name="Google Shape;115;p22"/>
          <p:cNvPicPr preferRelativeResize="0"/>
          <p:nvPr/>
        </p:nvPicPr>
        <p:blipFill>
          <a:blip r:embed="rId3">
            <a:alphaModFix/>
          </a:blip>
          <a:stretch>
            <a:fillRect/>
          </a:stretch>
        </p:blipFill>
        <p:spPr>
          <a:xfrm>
            <a:off x="3474405" y="1366625"/>
            <a:ext cx="5512650" cy="350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584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google maps</a:t>
            </a:r>
            <a:endParaRPr/>
          </a:p>
        </p:txBody>
      </p:sp>
      <p:sp>
        <p:nvSpPr>
          <p:cNvPr id="121" name="Google Shape;121;p23"/>
          <p:cNvSpPr txBox="1"/>
          <p:nvPr>
            <p:ph idx="1" type="body"/>
          </p:nvPr>
        </p:nvSpPr>
        <p:spPr>
          <a:xfrm>
            <a:off x="311700" y="959400"/>
            <a:ext cx="8520600" cy="3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pause for a bit to set up our next component, which is Google Maps (located under “visualization” folder).</a:t>
            </a:r>
            <a:endParaRPr/>
          </a:p>
          <a:p>
            <a:pPr indent="0" lvl="0" marL="0" rtl="0" algn="l">
              <a:spcBef>
                <a:spcPts val="1600"/>
              </a:spcBef>
              <a:spcAft>
                <a:spcPts val="0"/>
              </a:spcAft>
              <a:buNone/>
            </a:pPr>
            <a:r>
              <a:rPr lang="en"/>
              <a:t>Create a full size Google Maps component, a menu of three buttons to manipulate, and a navigation button.</a:t>
            </a:r>
            <a:endParaRPr/>
          </a:p>
          <a:p>
            <a:pPr indent="0" lvl="0" marL="0" rtl="0" algn="l">
              <a:spcBef>
                <a:spcPts val="1600"/>
              </a:spcBef>
              <a:spcAft>
                <a:spcPts val="0"/>
              </a:spcAft>
              <a:buNone/>
            </a:pPr>
            <a:r>
              <a:rPr lang="en"/>
              <a:t>This should be done on a new screen, so add the appropriate navigation buttons to go back and forth between this and the last screen. </a:t>
            </a:r>
            <a:endParaRPr/>
          </a:p>
          <a:p>
            <a:pPr indent="0" lvl="0" marL="0" rtl="0" algn="l">
              <a:spcBef>
                <a:spcPts val="1600"/>
              </a:spcBef>
              <a:spcAft>
                <a:spcPts val="0"/>
              </a:spcAft>
              <a:buNone/>
            </a:pPr>
            <a:r>
              <a:rPr lang="en"/>
              <a:t>We will do this individually, then as a group.</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maps UI/UX setup</a:t>
            </a:r>
            <a:endParaRPr/>
          </a:p>
        </p:txBody>
      </p:sp>
      <p:sp>
        <p:nvSpPr>
          <p:cNvPr id="127" name="Google Shape;127;p24"/>
          <p:cNvSpPr txBox="1"/>
          <p:nvPr>
            <p:ph idx="1" type="body"/>
          </p:nvPr>
        </p:nvSpPr>
        <p:spPr>
          <a:xfrm>
            <a:off x="311700" y="1228675"/>
            <a:ext cx="4316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your Google Maps setup should look like. </a:t>
            </a:r>
            <a:endParaRPr/>
          </a:p>
          <a:p>
            <a:pPr indent="0" lvl="0" marL="0" rtl="0" algn="l">
              <a:spcBef>
                <a:spcPts val="1600"/>
              </a:spcBef>
              <a:spcAft>
                <a:spcPts val="1600"/>
              </a:spcAft>
              <a:buNone/>
            </a:pPr>
            <a:r>
              <a:rPr lang="en"/>
              <a:t>For the buttons, keep in mind that if you “fill parent” the height and width of all three buttons, then they will automatically take up equal spaces in the horizontal arrangement tab.</a:t>
            </a:r>
            <a:endParaRPr/>
          </a:p>
        </p:txBody>
      </p:sp>
      <p:pic>
        <p:nvPicPr>
          <p:cNvPr id="128" name="Google Shape;128;p24"/>
          <p:cNvPicPr preferRelativeResize="0"/>
          <p:nvPr/>
        </p:nvPicPr>
        <p:blipFill>
          <a:blip r:embed="rId3">
            <a:alphaModFix/>
          </a:blip>
          <a:stretch>
            <a:fillRect/>
          </a:stretch>
        </p:blipFill>
        <p:spPr>
          <a:xfrm>
            <a:off x="5206325" y="451650"/>
            <a:ext cx="2548150" cy="4461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Auto-centering on a user’s location</a:t>
            </a:r>
            <a:endParaRPr/>
          </a:p>
        </p:txBody>
      </p:sp>
      <p:sp>
        <p:nvSpPr>
          <p:cNvPr id="134" name="Google Shape;134;p25"/>
          <p:cNvSpPr txBox="1"/>
          <p:nvPr>
            <p:ph idx="1" type="body"/>
          </p:nvPr>
        </p:nvSpPr>
        <p:spPr>
          <a:xfrm>
            <a:off x="6483300" y="1273500"/>
            <a:ext cx="2349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code will wait for the map to load from Google, then it will auto-center on the user’s location. </a:t>
            </a:r>
            <a:endParaRPr/>
          </a:p>
        </p:txBody>
      </p:sp>
      <p:pic>
        <p:nvPicPr>
          <p:cNvPr id="135" name="Google Shape;135;p25"/>
          <p:cNvPicPr preferRelativeResize="0"/>
          <p:nvPr/>
        </p:nvPicPr>
        <p:blipFill>
          <a:blip r:embed="rId3">
            <a:alphaModFix/>
          </a:blip>
          <a:stretch>
            <a:fillRect/>
          </a:stretch>
        </p:blipFill>
        <p:spPr>
          <a:xfrm>
            <a:off x="311705" y="1228675"/>
            <a:ext cx="6216484" cy="334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the map type to normal</a:t>
            </a:r>
            <a:endParaRPr/>
          </a:p>
        </p:txBody>
      </p:sp>
      <p:pic>
        <p:nvPicPr>
          <p:cNvPr id="141" name="Google Shape;141;p26"/>
          <p:cNvPicPr preferRelativeResize="0"/>
          <p:nvPr/>
        </p:nvPicPr>
        <p:blipFill>
          <a:blip r:embed="rId3">
            <a:alphaModFix/>
          </a:blip>
          <a:stretch>
            <a:fillRect/>
          </a:stretch>
        </p:blipFill>
        <p:spPr>
          <a:xfrm>
            <a:off x="1642775" y="1391900"/>
            <a:ext cx="6028650" cy="263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80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style of the map</a:t>
            </a:r>
            <a:endParaRPr/>
          </a:p>
        </p:txBody>
      </p:sp>
      <p:sp>
        <p:nvSpPr>
          <p:cNvPr id="147" name="Google Shape;147;p27"/>
          <p:cNvSpPr txBox="1"/>
          <p:nvPr>
            <p:ph idx="1" type="body"/>
          </p:nvPr>
        </p:nvSpPr>
        <p:spPr>
          <a:xfrm>
            <a:off x="311700" y="1093850"/>
            <a:ext cx="8520600" cy="48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Each button on our menu will change the theme of the map.</a:t>
            </a:r>
            <a:endParaRPr/>
          </a:p>
        </p:txBody>
      </p:sp>
      <p:pic>
        <p:nvPicPr>
          <p:cNvPr id="148" name="Google Shape;148;p27"/>
          <p:cNvPicPr preferRelativeResize="0"/>
          <p:nvPr/>
        </p:nvPicPr>
        <p:blipFill>
          <a:blip r:embed="rId3">
            <a:alphaModFix/>
          </a:blip>
          <a:stretch>
            <a:fillRect/>
          </a:stretch>
        </p:blipFill>
        <p:spPr>
          <a:xfrm>
            <a:off x="6307364" y="1788893"/>
            <a:ext cx="2466565" cy="2932195"/>
          </a:xfrm>
          <a:prstGeom prst="rect">
            <a:avLst/>
          </a:prstGeom>
          <a:noFill/>
          <a:ln>
            <a:noFill/>
          </a:ln>
        </p:spPr>
      </p:pic>
      <p:pic>
        <p:nvPicPr>
          <p:cNvPr id="149" name="Google Shape;149;p27"/>
          <p:cNvPicPr preferRelativeResize="0"/>
          <p:nvPr/>
        </p:nvPicPr>
        <p:blipFill>
          <a:blip r:embed="rId4">
            <a:alphaModFix/>
          </a:blip>
          <a:stretch>
            <a:fillRect/>
          </a:stretch>
        </p:blipFill>
        <p:spPr>
          <a:xfrm>
            <a:off x="3391518" y="1781751"/>
            <a:ext cx="2466554" cy="3104023"/>
          </a:xfrm>
          <a:prstGeom prst="rect">
            <a:avLst/>
          </a:prstGeom>
          <a:noFill/>
          <a:ln>
            <a:noFill/>
          </a:ln>
        </p:spPr>
      </p:pic>
      <p:pic>
        <p:nvPicPr>
          <p:cNvPr id="150" name="Google Shape;150;p27"/>
          <p:cNvPicPr preferRelativeResize="0"/>
          <p:nvPr/>
        </p:nvPicPr>
        <p:blipFill>
          <a:blip r:embed="rId5">
            <a:alphaModFix/>
          </a:blip>
          <a:stretch>
            <a:fillRect/>
          </a:stretch>
        </p:blipFill>
        <p:spPr>
          <a:xfrm>
            <a:off x="253328" y="1781752"/>
            <a:ext cx="2688897" cy="310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 standard marker</a:t>
            </a:r>
            <a:endParaRPr/>
          </a:p>
        </p:txBody>
      </p:sp>
      <p:sp>
        <p:nvSpPr>
          <p:cNvPr id="156" name="Google Shape;156;p28"/>
          <p:cNvSpPr txBox="1"/>
          <p:nvPr>
            <p:ph idx="1" type="body"/>
          </p:nvPr>
        </p:nvSpPr>
        <p:spPr>
          <a:xfrm>
            <a:off x="6477000" y="1228675"/>
            <a:ext cx="2355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the map is clicked, a marker will be added wherever the user clicked (directly on the map, not a button)</a:t>
            </a:r>
            <a:endParaRPr/>
          </a:p>
        </p:txBody>
      </p:sp>
      <p:pic>
        <p:nvPicPr>
          <p:cNvPr id="157" name="Google Shape;157;p28"/>
          <p:cNvPicPr preferRelativeResize="0"/>
          <p:nvPr/>
        </p:nvPicPr>
        <p:blipFill>
          <a:blip r:embed="rId3">
            <a:alphaModFix/>
          </a:blip>
          <a:stretch>
            <a:fillRect/>
          </a:stretch>
        </p:blipFill>
        <p:spPr>
          <a:xfrm>
            <a:off x="311704" y="1228675"/>
            <a:ext cx="5875525" cy="315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 circle with click</a:t>
            </a:r>
            <a:endParaRPr/>
          </a:p>
        </p:txBody>
      </p:sp>
      <p:sp>
        <p:nvSpPr>
          <p:cNvPr id="163" name="Google Shape;163;p29"/>
          <p:cNvSpPr txBox="1"/>
          <p:nvPr>
            <p:ph idx="1" type="body"/>
          </p:nvPr>
        </p:nvSpPr>
        <p:spPr>
          <a:xfrm>
            <a:off x="6633875" y="1228675"/>
            <a:ext cx="2198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code will add a circle wherever the user put down their finger on the screen. Delete the previous code first! Why?</a:t>
            </a:r>
            <a:endParaRPr/>
          </a:p>
        </p:txBody>
      </p:sp>
      <p:pic>
        <p:nvPicPr>
          <p:cNvPr id="164" name="Google Shape;164;p29"/>
          <p:cNvPicPr preferRelativeResize="0"/>
          <p:nvPr/>
        </p:nvPicPr>
        <p:blipFill>
          <a:blip r:embed="rId3">
            <a:alphaModFix/>
          </a:blip>
          <a:stretch>
            <a:fillRect/>
          </a:stretch>
        </p:blipFill>
        <p:spPr>
          <a:xfrm>
            <a:off x="311700" y="1228677"/>
            <a:ext cx="6080232" cy="326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90250" y="526350"/>
            <a:ext cx="8250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questions,or concerns?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last week’s material</a:t>
            </a:r>
            <a:endParaRPr/>
          </a:p>
        </p:txBody>
      </p:sp>
      <p:sp>
        <p:nvSpPr>
          <p:cNvPr id="63" name="Google Shape;63;p14"/>
          <p:cNvSpPr txBox="1"/>
          <p:nvPr>
            <p:ph idx="1" type="body"/>
          </p:nvPr>
        </p:nvSpPr>
        <p:spPr>
          <a:xfrm>
            <a:off x="311700" y="1228675"/>
            <a:ext cx="8520600" cy="362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Making forms that actually work in Cloudstitch!</a:t>
            </a:r>
            <a:endParaRPr/>
          </a:p>
          <a:p>
            <a:pPr indent="-342900" lvl="0" marL="457200" rtl="0" algn="l">
              <a:spcBef>
                <a:spcPts val="0"/>
              </a:spcBef>
              <a:spcAft>
                <a:spcPts val="0"/>
              </a:spcAft>
              <a:buSzPts val="1800"/>
              <a:buChar char="●"/>
            </a:pPr>
            <a:r>
              <a:rPr lang="en"/>
              <a:t>Cloudstitch</a:t>
            </a:r>
            <a:endParaRPr/>
          </a:p>
          <a:p>
            <a:pPr indent="-317500" lvl="1" marL="914400" rtl="0" algn="l">
              <a:spcBef>
                <a:spcPts val="0"/>
              </a:spcBef>
              <a:spcAft>
                <a:spcPts val="0"/>
              </a:spcAft>
              <a:buSzPts val="1400"/>
              <a:buChar char="○"/>
            </a:pPr>
            <a:r>
              <a:rPr lang="en"/>
              <a:t>Logging in and setting up a new project</a:t>
            </a:r>
            <a:endParaRPr/>
          </a:p>
          <a:p>
            <a:pPr indent="-317500" lvl="1" marL="914400" rtl="0" algn="l">
              <a:spcBef>
                <a:spcPts val="0"/>
              </a:spcBef>
              <a:spcAft>
                <a:spcPts val="0"/>
              </a:spcAft>
              <a:buSzPts val="1400"/>
              <a:buChar char="○"/>
            </a:pPr>
            <a:r>
              <a:rPr lang="en"/>
              <a:t>“Widget” setting configuration</a:t>
            </a:r>
            <a:endParaRPr/>
          </a:p>
          <a:p>
            <a:pPr indent="-317500" lvl="1" marL="914400" rtl="0" algn="l">
              <a:spcBef>
                <a:spcPts val="0"/>
              </a:spcBef>
              <a:spcAft>
                <a:spcPts val="0"/>
              </a:spcAft>
              <a:buSzPts val="1400"/>
              <a:buChar char="○"/>
            </a:pPr>
            <a:r>
              <a:rPr lang="en"/>
              <a:t>Modifying and selecting an API endpoint for project</a:t>
            </a:r>
            <a:endParaRPr/>
          </a:p>
          <a:p>
            <a:pPr indent="-317500" lvl="1" marL="914400" rtl="0" algn="l">
              <a:spcBef>
                <a:spcPts val="0"/>
              </a:spcBef>
              <a:spcAft>
                <a:spcPts val="0"/>
              </a:spcAft>
              <a:buSzPts val="1400"/>
              <a:buChar char="○"/>
            </a:pPr>
            <a:r>
              <a:rPr lang="en"/>
              <a:t>Making requests to the Cloudstitch server</a:t>
            </a:r>
            <a:endParaRPr/>
          </a:p>
          <a:p>
            <a:pPr indent="-317500" lvl="1" marL="914400" rtl="0" algn="l">
              <a:spcBef>
                <a:spcPts val="0"/>
              </a:spcBef>
              <a:spcAft>
                <a:spcPts val="0"/>
              </a:spcAft>
              <a:buSzPts val="1400"/>
              <a:buChar char="○"/>
            </a:pPr>
            <a:r>
              <a:rPr lang="en"/>
              <a:t>Downloading ListPicker data from Cloudstitch</a:t>
            </a:r>
            <a:endParaRPr/>
          </a:p>
          <a:p>
            <a:pPr indent="-317500" lvl="1" marL="914400" rtl="0" algn="l">
              <a:spcBef>
                <a:spcPts val="0"/>
              </a:spcBef>
              <a:spcAft>
                <a:spcPts val="0"/>
              </a:spcAft>
              <a:buSzPts val="1400"/>
              <a:buChar char="○"/>
            </a:pPr>
            <a:r>
              <a:rPr lang="en"/>
              <a:t>Using our own endpoint vs. using my endpoint</a:t>
            </a:r>
            <a:endParaRPr/>
          </a:p>
          <a:p>
            <a:pPr indent="-342900" lvl="0" marL="457200" rtl="0" algn="l">
              <a:spcBef>
                <a:spcPts val="0"/>
              </a:spcBef>
              <a:spcAft>
                <a:spcPts val="0"/>
              </a:spcAft>
              <a:buSzPts val="1800"/>
              <a:buChar char="●"/>
            </a:pPr>
            <a:r>
              <a:rPr lang="en"/>
              <a:t>Homework review</a:t>
            </a:r>
            <a:endParaRPr/>
          </a:p>
          <a:p>
            <a:pPr indent="-317500" lvl="1" marL="914400" rtl="0" algn="l">
              <a:spcBef>
                <a:spcPts val="0"/>
              </a:spcBef>
              <a:spcAft>
                <a:spcPts val="0"/>
              </a:spcAft>
              <a:buSzPts val="1400"/>
              <a:buChar char="○"/>
            </a:pPr>
            <a:r>
              <a:rPr lang="en"/>
              <a:t>Two students can share their homework from last week!</a:t>
            </a:r>
            <a:endParaRPr/>
          </a:p>
          <a:p>
            <a:pPr indent="-317500" lvl="1" marL="914400" rtl="0" algn="l">
              <a:spcBef>
                <a:spcPts val="0"/>
              </a:spcBef>
              <a:spcAft>
                <a:spcPts val="0"/>
              </a:spcAft>
              <a:buSzPts val="1400"/>
              <a:buChar char="○"/>
            </a:pPr>
            <a:r>
              <a:rPr lang="en"/>
              <a:t>Demonstrate the Cloudstitch request live, so that we can see if your post request worked or not</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distance, and extensions</a:t>
            </a:r>
            <a:endParaRPr/>
          </a:p>
        </p:txBody>
      </p:sp>
      <p:sp>
        <p:nvSpPr>
          <p:cNvPr id="69" name="Google Shape;69;p15"/>
          <p:cNvSpPr txBox="1"/>
          <p:nvPr>
            <p:ph idx="1" type="body"/>
          </p:nvPr>
        </p:nvSpPr>
        <p:spPr>
          <a:xfrm>
            <a:off x="311700" y="1228675"/>
            <a:ext cx="8520600" cy="3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going to learn about the maps, location, and distance components available on Thunkable, as well as about Extensions, which we can use to put user-made content in.</a:t>
            </a:r>
            <a:endParaRPr/>
          </a:p>
          <a:p>
            <a:pPr indent="0" lvl="0" marL="0" rtl="0" algn="l">
              <a:spcBef>
                <a:spcPts val="1600"/>
              </a:spcBef>
              <a:spcAft>
                <a:spcPts val="0"/>
              </a:spcAft>
              <a:buNone/>
            </a:pPr>
            <a:r>
              <a:rPr lang="en"/>
              <a:t>Maps are used in a wide variety of apps, besides on the Google Maps website. Ever had an app ask your permission to enable </a:t>
            </a:r>
            <a:r>
              <a:rPr b="1" lang="en"/>
              <a:t>location services </a:t>
            </a:r>
            <a:r>
              <a:rPr lang="en"/>
              <a:t>on your device permanently?</a:t>
            </a:r>
            <a:endParaRPr/>
          </a:p>
          <a:p>
            <a:pPr indent="0" lvl="0" marL="0" rtl="0" algn="l">
              <a:spcBef>
                <a:spcPts val="1600"/>
              </a:spcBef>
              <a:spcAft>
                <a:spcPts val="0"/>
              </a:spcAft>
              <a:buNone/>
            </a:pPr>
            <a:r>
              <a:rPr lang="en"/>
              <a:t>In Thunkable, these components are all located on the left side of the screen, under the “location” folder.</a:t>
            </a:r>
            <a:endParaRPr/>
          </a:p>
          <a:p>
            <a:pPr indent="0" lvl="0" marL="0" rtl="0" algn="l">
              <a:spcBef>
                <a:spcPts val="1600"/>
              </a:spcBef>
              <a:spcAft>
                <a:spcPts val="0"/>
              </a:spcAft>
              <a:buNone/>
            </a:pPr>
            <a:r>
              <a:rPr lang="en"/>
              <a:t>To warm up, let’s make a location sensor and some buttons.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sensor component</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highlight>
                  <a:srgbClr val="FFFFFF"/>
                </a:highlight>
                <a:latin typeface="Courier New"/>
                <a:ea typeface="Courier New"/>
                <a:cs typeface="Courier New"/>
                <a:sym typeface="Courier New"/>
              </a:rPr>
              <a:t>From the latitude and longitude readings, the location sensor can provide an estimated street address and the speed at which a device may be moving. </a:t>
            </a:r>
            <a:r>
              <a:rPr lang="en">
                <a:solidFill>
                  <a:srgbClr val="3B454E"/>
                </a:solidFill>
                <a:highlight>
                  <a:srgbClr val="FFFFFF"/>
                </a:highlight>
                <a:latin typeface="Courier New"/>
                <a:ea typeface="Courier New"/>
                <a:cs typeface="Courier New"/>
                <a:sym typeface="Courier New"/>
              </a:rPr>
              <a:t>If available, the Location Sensor also measures altitude but you likely have to be outside for it to work properly. </a:t>
            </a:r>
            <a:endParaRPr>
              <a:solidFill>
                <a:srgbClr val="3B454E"/>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a:solidFill>
                  <a:srgbClr val="3B454E"/>
                </a:solidFill>
                <a:highlight>
                  <a:srgbClr val="FFFFFF"/>
                </a:highlight>
              </a:rPr>
              <a:t>While location accuracy has significantly improved in recent years, there are times when location is not easy to detect such as indoors.</a:t>
            </a:r>
            <a:endParaRPr>
              <a:solidFill>
                <a:srgbClr val="3B454E"/>
              </a:solidFill>
              <a:highlight>
                <a:srgbClr val="FFFFFF"/>
              </a:highlight>
            </a:endParaRPr>
          </a:p>
          <a:p>
            <a:pPr indent="0" lvl="0" marL="0" rtl="0" algn="l">
              <a:spcBef>
                <a:spcPts val="1600"/>
              </a:spcBef>
              <a:spcAft>
                <a:spcPts val="1600"/>
              </a:spcAft>
              <a:buNone/>
            </a:pPr>
            <a:r>
              <a:rPr lang="en">
                <a:solidFill>
                  <a:srgbClr val="3B454E"/>
                </a:solidFill>
                <a:highlight>
                  <a:srgbClr val="FFFFFF"/>
                </a:highlight>
              </a:rPr>
              <a:t>If you are using an emulator like BlueStacks, location calculations will be accurate, but not very precise.</a:t>
            </a:r>
            <a:endParaRPr>
              <a:solidFill>
                <a:srgbClr val="3B454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out the location sensor</a:t>
            </a:r>
            <a:endParaRPr/>
          </a:p>
        </p:txBody>
      </p:sp>
      <p:sp>
        <p:nvSpPr>
          <p:cNvPr id="81" name="Google Shape;81;p17"/>
          <p:cNvSpPr txBox="1"/>
          <p:nvPr>
            <p:ph idx="1" type="body"/>
          </p:nvPr>
        </p:nvSpPr>
        <p:spPr>
          <a:xfrm>
            <a:off x="311700" y="1228675"/>
            <a:ext cx="8520600" cy="8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button called “DisplayLocation” and a Label called “Result” to output the location sensor data.</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311700" y="2084275"/>
            <a:ext cx="8679900" cy="2688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Bluestacks location testing</a:t>
            </a:r>
            <a:endParaRPr/>
          </a:p>
        </p:txBody>
      </p:sp>
      <p:sp>
        <p:nvSpPr>
          <p:cNvPr id="88" name="Google Shape;88;p18"/>
          <p:cNvSpPr txBox="1"/>
          <p:nvPr>
            <p:ph idx="1" type="body"/>
          </p:nvPr>
        </p:nvSpPr>
        <p:spPr>
          <a:xfrm>
            <a:off x="311700" y="1228675"/>
            <a:ext cx="8520600" cy="3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testing in BlueStacks, then double-check your settings to make sure location services are enabled. </a:t>
            </a:r>
            <a:endParaRPr/>
          </a:p>
          <a:p>
            <a:pPr indent="0" lvl="0" marL="0" rtl="0" algn="l">
              <a:spcBef>
                <a:spcPts val="1600"/>
              </a:spcBef>
              <a:spcAft>
                <a:spcPts val="0"/>
              </a:spcAft>
              <a:buNone/>
            </a:pPr>
            <a:r>
              <a:rPr lang="en"/>
              <a:t>On a physical device, make sure your regular location services are allowed for the Thunkable app.</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985288" y="2940450"/>
            <a:ext cx="7038975"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intervals</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time interval</a:t>
            </a:r>
            <a:r>
              <a:rPr lang="en"/>
              <a:t> </a:t>
            </a:r>
            <a:r>
              <a:rPr lang="en">
                <a:solidFill>
                  <a:srgbClr val="3B454E"/>
                </a:solidFill>
                <a:highlight>
                  <a:srgbClr val="FFFFFF"/>
                </a:highlight>
              </a:rPr>
              <a:t>determines the minimum period in milliseconds, that the sensor will try to use for sending out location updates. Location updates will only be received when the location of the phone actually changes, and use of the specified time interval is not guaranteed. </a:t>
            </a:r>
            <a:endParaRPr>
              <a:solidFill>
                <a:srgbClr val="3B454E"/>
              </a:solidFill>
              <a:highlight>
                <a:srgbClr val="FFFFFF"/>
              </a:highlight>
            </a:endParaRPr>
          </a:p>
          <a:p>
            <a:pPr indent="0" lvl="0" marL="0" rtl="0" algn="l">
              <a:spcBef>
                <a:spcPts val="1600"/>
              </a:spcBef>
              <a:spcAft>
                <a:spcPts val="0"/>
              </a:spcAft>
              <a:buNone/>
            </a:pPr>
            <a:r>
              <a:rPr lang="en">
                <a:solidFill>
                  <a:srgbClr val="3B454E"/>
                </a:solidFill>
                <a:highlight>
                  <a:srgbClr val="FFFFFF"/>
                </a:highlight>
              </a:rPr>
              <a:t>For example, if 1000 is used as the time interval, location updates will never be fired sooner than 1000ms, but they may be fired anytime after.</a:t>
            </a:r>
            <a:endParaRPr>
              <a:solidFill>
                <a:srgbClr val="3B454E"/>
              </a:solidFill>
              <a:highlight>
                <a:srgbClr val="FFFFFF"/>
              </a:highlight>
            </a:endParaRPr>
          </a:p>
          <a:p>
            <a:pPr indent="0" lvl="0" marL="0" rtl="0" algn="l">
              <a:spcBef>
                <a:spcPts val="1600"/>
              </a:spcBef>
              <a:spcAft>
                <a:spcPts val="1600"/>
              </a:spcAft>
              <a:buNone/>
            </a:pPr>
            <a:r>
              <a:t/>
            </a:r>
            <a:endParaRPr>
              <a:solidFill>
                <a:srgbClr val="3B454E"/>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intervals</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The distance interval </a:t>
            </a:r>
            <a:r>
              <a:rPr lang="en">
                <a:solidFill>
                  <a:srgbClr val="434343"/>
                </a:solidFill>
              </a:rPr>
              <a:t>determines the minimum distance interval, in meters, that the sensor will try to use for sending out location updates. </a:t>
            </a:r>
            <a:endParaRPr>
              <a:solidFill>
                <a:srgbClr val="434343"/>
              </a:solidFill>
            </a:endParaRPr>
          </a:p>
          <a:p>
            <a:pPr indent="0" lvl="0" marL="0" rtl="0" algn="l">
              <a:spcBef>
                <a:spcPts val="1600"/>
              </a:spcBef>
              <a:spcAft>
                <a:spcPts val="0"/>
              </a:spcAft>
              <a:buNone/>
            </a:pPr>
            <a:r>
              <a:rPr lang="en">
                <a:solidFill>
                  <a:srgbClr val="434343"/>
                </a:solidFill>
              </a:rPr>
              <a:t>For example, if this is set to 5, then the sensor will fire a LocationChanged event only after 5 meters have been traversed. However, the sensor does not guarantee that an update will be received at exactly the distance interval. </a:t>
            </a:r>
            <a:endParaRPr>
              <a:solidFill>
                <a:srgbClr val="434343"/>
              </a:solidFill>
            </a:endParaRPr>
          </a:p>
          <a:p>
            <a:pPr indent="0" lvl="0" marL="0" rtl="0" algn="l">
              <a:spcBef>
                <a:spcPts val="1600"/>
              </a:spcBef>
              <a:spcAft>
                <a:spcPts val="1600"/>
              </a:spcAft>
              <a:buNone/>
            </a:pPr>
            <a:r>
              <a:rPr lang="en">
                <a:solidFill>
                  <a:srgbClr val="434343"/>
                </a:solidFill>
              </a:rPr>
              <a:t>It may take more than 5 meters to fire an event, for instance.</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device speed</a:t>
            </a:r>
            <a:endParaRPr/>
          </a:p>
        </p:txBody>
      </p:sp>
      <p:sp>
        <p:nvSpPr>
          <p:cNvPr id="107" name="Google Shape;107;p21"/>
          <p:cNvSpPr txBox="1"/>
          <p:nvPr>
            <p:ph idx="1" type="body"/>
          </p:nvPr>
        </p:nvSpPr>
        <p:spPr>
          <a:xfrm>
            <a:off x="311700" y="1228675"/>
            <a:ext cx="8520600" cy="109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B454E"/>
                </a:solidFill>
                <a:highlight>
                  <a:srgbClr val="FFFFFF"/>
                </a:highlight>
              </a:rPr>
              <a:t>Thunkable provides speed (in meters / second) as calculated by the distance between the most recent locations divided by the distance interval.</a:t>
            </a:r>
            <a:endParaRPr/>
          </a:p>
        </p:txBody>
      </p:sp>
      <p:pic>
        <p:nvPicPr>
          <p:cNvPr id="108" name="Google Shape;108;p21"/>
          <p:cNvPicPr preferRelativeResize="0"/>
          <p:nvPr/>
        </p:nvPicPr>
        <p:blipFill>
          <a:blip r:embed="rId3">
            <a:alphaModFix/>
          </a:blip>
          <a:stretch>
            <a:fillRect/>
          </a:stretch>
        </p:blipFill>
        <p:spPr>
          <a:xfrm>
            <a:off x="802325" y="2454300"/>
            <a:ext cx="7803776" cy="237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