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9ffb23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9ffb23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9ffb235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9ffb235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9ffb235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9ffb23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9ffb235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9ffb235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9ffb235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9ffb235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all the parts of this, show all the components etc. GO to blocks and show the code also.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c9ffb235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c9ffb235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cb2efdf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cb2efdf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cb44062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cb44062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mmunity.thunkable.com/c/thunkable-extensions" TargetMode="External"/><Relationship Id="rId4" Type="http://schemas.openxmlformats.org/officeDocument/2006/relationships/hyperlink" Target="https://puravidaapps.com/extensions.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mmunity.thunkable.com/c/thunkable-extensions" TargetMode="External"/><Relationship Id="rId4" Type="http://schemas.openxmlformats.org/officeDocument/2006/relationships/hyperlink" Target="https://community.thunkable.com/c/thunkable-extensions" TargetMode="External"/><Relationship Id="rId5" Type="http://schemas.openxmlformats.org/officeDocument/2006/relationships/hyperlink" Target="https://community.thunkable.com/clicks/track?url=https%3A%2F%2Fgithub.com%2F10MINT%2Fextensions%2Ftree%2Fmaster%2FDistanceTools&amp;post_id=36899&amp;topic_id=717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pi.cloudstitch.com/mrching/firstbusmapdhaka" TargetMode="External"/><Relationship Id="rId4" Type="http://schemas.openxmlformats.org/officeDocument/2006/relationships/hyperlink" Target="https://docs.google.com/spreadsheets/d/11D2B4-Q0zoiKnYsAThUi2ix2kbhlmDsliycJexw5fSA/edit#gid=1721025668" TargetMode="External"/><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App Development Week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799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class review - Maps and location</a:t>
            </a:r>
            <a:endParaRPr/>
          </a:p>
        </p:txBody>
      </p:sp>
      <p:sp>
        <p:nvSpPr>
          <p:cNvPr id="63" name="Google Shape;63;p14"/>
          <p:cNvSpPr txBox="1"/>
          <p:nvPr>
            <p:ph idx="1" type="body"/>
          </p:nvPr>
        </p:nvSpPr>
        <p:spPr>
          <a:xfrm>
            <a:off x="311700" y="880950"/>
            <a:ext cx="8520600" cy="403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Location Sensor</a:t>
            </a:r>
            <a:endParaRPr/>
          </a:p>
          <a:p>
            <a:pPr indent="-317500" lvl="1" marL="914400" rtl="0" algn="l">
              <a:spcBef>
                <a:spcPts val="0"/>
              </a:spcBef>
              <a:spcAft>
                <a:spcPts val="0"/>
              </a:spcAft>
              <a:buSzPts val="1400"/>
              <a:buChar char="○"/>
            </a:pPr>
            <a:r>
              <a:rPr lang="en"/>
              <a:t>Grabbing information from a location sensor</a:t>
            </a:r>
            <a:endParaRPr/>
          </a:p>
          <a:p>
            <a:pPr indent="-317500" lvl="1" marL="914400" rtl="0" algn="l">
              <a:spcBef>
                <a:spcPts val="0"/>
              </a:spcBef>
              <a:spcAft>
                <a:spcPts val="0"/>
              </a:spcAft>
              <a:buSzPts val="1400"/>
              <a:buChar char="○"/>
            </a:pPr>
            <a:r>
              <a:rPr lang="en"/>
              <a:t>Handling an invisible component</a:t>
            </a:r>
            <a:endParaRPr/>
          </a:p>
          <a:p>
            <a:pPr indent="-317500" lvl="1" marL="914400" rtl="0" algn="l">
              <a:spcBef>
                <a:spcPts val="0"/>
              </a:spcBef>
              <a:spcAft>
                <a:spcPts val="0"/>
              </a:spcAft>
              <a:buSzPts val="1400"/>
              <a:buChar char="○"/>
            </a:pPr>
            <a:r>
              <a:rPr lang="en"/>
              <a:t>Displaying accurate locations</a:t>
            </a:r>
            <a:endParaRPr/>
          </a:p>
          <a:p>
            <a:pPr indent="-342900" lvl="0" marL="457200" rtl="0" algn="l">
              <a:spcBef>
                <a:spcPts val="0"/>
              </a:spcBef>
              <a:spcAft>
                <a:spcPts val="0"/>
              </a:spcAft>
              <a:buSzPts val="1800"/>
              <a:buChar char="●"/>
            </a:pPr>
            <a:r>
              <a:rPr lang="en"/>
              <a:t>Google Maps</a:t>
            </a:r>
            <a:endParaRPr/>
          </a:p>
          <a:p>
            <a:pPr indent="-317500" lvl="1" marL="914400" rtl="0" algn="l">
              <a:spcBef>
                <a:spcPts val="0"/>
              </a:spcBef>
              <a:spcAft>
                <a:spcPts val="0"/>
              </a:spcAft>
              <a:buSzPts val="1400"/>
              <a:buChar char="○"/>
            </a:pPr>
            <a:r>
              <a:rPr lang="en"/>
              <a:t>Setting up a map with no API endpoint required!</a:t>
            </a:r>
            <a:endParaRPr/>
          </a:p>
          <a:p>
            <a:pPr indent="-317500" lvl="1" marL="914400" rtl="0" algn="l">
              <a:spcBef>
                <a:spcPts val="0"/>
              </a:spcBef>
              <a:spcAft>
                <a:spcPts val="0"/>
              </a:spcAft>
              <a:buSzPts val="1400"/>
              <a:buChar char="○"/>
            </a:pPr>
            <a:r>
              <a:rPr lang="en"/>
              <a:t>Changing the map theme</a:t>
            </a:r>
            <a:endParaRPr/>
          </a:p>
          <a:p>
            <a:pPr indent="-317500" lvl="1" marL="914400" rtl="0" algn="l">
              <a:spcBef>
                <a:spcPts val="0"/>
              </a:spcBef>
              <a:spcAft>
                <a:spcPts val="0"/>
              </a:spcAft>
              <a:buSzPts val="1400"/>
              <a:buChar char="○"/>
            </a:pPr>
            <a:r>
              <a:rPr lang="en"/>
              <a:t>Centering on user-location in BlueStacks</a:t>
            </a:r>
            <a:endParaRPr/>
          </a:p>
          <a:p>
            <a:pPr indent="-317500" lvl="1" marL="914400" rtl="0" algn="l">
              <a:spcBef>
                <a:spcPts val="0"/>
              </a:spcBef>
              <a:spcAft>
                <a:spcPts val="0"/>
              </a:spcAft>
              <a:buSzPts val="1400"/>
              <a:buChar char="○"/>
            </a:pPr>
            <a:r>
              <a:rPr lang="en"/>
              <a:t>Changing color scheme</a:t>
            </a:r>
            <a:endParaRPr/>
          </a:p>
          <a:p>
            <a:pPr indent="-342900" lvl="0" marL="457200" rtl="0" algn="l">
              <a:spcBef>
                <a:spcPts val="0"/>
              </a:spcBef>
              <a:spcAft>
                <a:spcPts val="0"/>
              </a:spcAft>
              <a:buSzPts val="1800"/>
              <a:buChar char="●"/>
            </a:pPr>
            <a:r>
              <a:rPr lang="en"/>
              <a:t>Today</a:t>
            </a:r>
            <a:endParaRPr/>
          </a:p>
          <a:p>
            <a:pPr indent="-317500" lvl="1" marL="914400" rtl="0" algn="l">
              <a:spcBef>
                <a:spcPts val="0"/>
              </a:spcBef>
              <a:spcAft>
                <a:spcPts val="0"/>
              </a:spcAft>
              <a:buSzPts val="1400"/>
              <a:buChar char="○"/>
            </a:pPr>
            <a:r>
              <a:rPr lang="en"/>
              <a:t>Loading from a spreadsheet</a:t>
            </a:r>
            <a:endParaRPr/>
          </a:p>
          <a:p>
            <a:pPr indent="-317500" lvl="1" marL="914400" rtl="0" algn="l">
              <a:spcBef>
                <a:spcPts val="0"/>
              </a:spcBef>
              <a:spcAft>
                <a:spcPts val="0"/>
              </a:spcAft>
              <a:buSzPts val="1400"/>
              <a:buChar char="○"/>
            </a:pPr>
            <a:r>
              <a:rPr lang="en"/>
              <a:t>Using the distance extension</a:t>
            </a:r>
            <a:endParaRPr/>
          </a:p>
          <a:p>
            <a:pPr indent="-342900" lvl="0" marL="457200" rtl="0" algn="l">
              <a:spcBef>
                <a:spcPts val="0"/>
              </a:spcBef>
              <a:spcAft>
                <a:spcPts val="0"/>
              </a:spcAft>
              <a:buSzPts val="1800"/>
              <a:buChar char="●"/>
            </a:pPr>
            <a:r>
              <a:rPr lang="en"/>
              <a:t>Two people can share their week 4 assignment!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56525" y="1568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Extensions in thunkable</a:t>
            </a:r>
            <a:endParaRPr/>
          </a:p>
        </p:txBody>
      </p:sp>
      <p:sp>
        <p:nvSpPr>
          <p:cNvPr id="69" name="Google Shape;69;p15"/>
          <p:cNvSpPr txBox="1"/>
          <p:nvPr>
            <p:ph idx="1" type="body"/>
          </p:nvPr>
        </p:nvSpPr>
        <p:spPr>
          <a:xfrm>
            <a:off x="311700" y="104940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highlight>
                  <a:srgbClr val="FFFFFF"/>
                </a:highlight>
              </a:rPr>
              <a:t>Extensions are components that have been created by our amazing community of Thunkers. While Thunkable cannot guarantee that theplatform will support all extensions, many of them do work wonderfully on Thunkable.</a:t>
            </a:r>
            <a:endParaRPr>
              <a:solidFill>
                <a:srgbClr val="3B454E"/>
              </a:solidFill>
              <a:highlight>
                <a:srgbClr val="FFFFFF"/>
              </a:highlight>
            </a:endParaRPr>
          </a:p>
          <a:p>
            <a:pPr indent="0" lvl="0" marL="0" rtl="0" algn="l">
              <a:spcBef>
                <a:spcPts val="1600"/>
              </a:spcBef>
              <a:spcAft>
                <a:spcPts val="0"/>
              </a:spcAft>
              <a:buNone/>
            </a:pPr>
            <a:r>
              <a:rPr lang="en">
                <a:solidFill>
                  <a:srgbClr val="3B454E"/>
                </a:solidFill>
              </a:rPr>
              <a:t>Trusted resources for extensions</a:t>
            </a:r>
            <a:endParaRPr>
              <a:solidFill>
                <a:srgbClr val="3B454E"/>
              </a:solidFill>
            </a:endParaRPr>
          </a:p>
          <a:p>
            <a:pPr indent="-342900" lvl="0" marL="457200" rtl="0" algn="l">
              <a:spcBef>
                <a:spcPts val="1800"/>
              </a:spcBef>
              <a:spcAft>
                <a:spcPts val="0"/>
              </a:spcAft>
              <a:buClr>
                <a:srgbClr val="3B454E"/>
              </a:buClr>
              <a:buSzPts val="1800"/>
              <a:buFont typeface="Source Code Pro"/>
              <a:buChar char="●"/>
            </a:pPr>
            <a:r>
              <a:rPr lang="en">
                <a:solidFill>
                  <a:srgbClr val="3B454E"/>
                </a:solidFill>
              </a:rPr>
              <a:t>​</a:t>
            </a:r>
            <a:r>
              <a:rPr lang="en">
                <a:solidFill>
                  <a:srgbClr val="F47C24"/>
                </a:solidFill>
                <a:uFill>
                  <a:noFill/>
                </a:uFill>
                <a:hlinkClick r:id="rId3"/>
              </a:rPr>
              <a:t>Thunkable Community Forum #Extensions</a:t>
            </a:r>
            <a:r>
              <a:rPr lang="en">
                <a:solidFill>
                  <a:srgbClr val="3B454E"/>
                </a:solidFill>
              </a:rPr>
              <a:t> - section of the community forum dedicated completely to posting </a:t>
            </a:r>
            <a:endParaRPr>
              <a:solidFill>
                <a:srgbClr val="3B454E"/>
              </a:solidFill>
            </a:endParaRPr>
          </a:p>
          <a:p>
            <a:pPr indent="-342900" lvl="0" marL="457200" rtl="0" algn="l">
              <a:spcBef>
                <a:spcPts val="0"/>
              </a:spcBef>
              <a:spcAft>
                <a:spcPts val="0"/>
              </a:spcAft>
              <a:buClr>
                <a:srgbClr val="3B454E"/>
              </a:buClr>
              <a:buSzPts val="1800"/>
              <a:buFont typeface="Source Code Pro"/>
              <a:buChar char="●"/>
            </a:pPr>
            <a:r>
              <a:rPr lang="en">
                <a:solidFill>
                  <a:srgbClr val="3B454E"/>
                </a:solidFill>
              </a:rPr>
              <a:t>​</a:t>
            </a:r>
            <a:r>
              <a:rPr lang="en">
                <a:solidFill>
                  <a:srgbClr val="F47C24"/>
                </a:solidFill>
                <a:uFill>
                  <a:noFill/>
                </a:uFill>
                <a:hlinkClick r:id="rId4"/>
              </a:rPr>
              <a:t>Pura Vida Apps by Taifun</a:t>
            </a:r>
            <a:r>
              <a:rPr lang="en">
                <a:solidFill>
                  <a:srgbClr val="3B454E"/>
                </a:solidFill>
              </a:rPr>
              <a:t> - complete list of extensions available for all platforms compatible with App Inventor</a:t>
            </a:r>
            <a:endParaRPr>
              <a:solidFill>
                <a:srgbClr val="3B454E"/>
              </a:solidFill>
            </a:endParaRPr>
          </a:p>
          <a:p>
            <a:pPr indent="0" lvl="0" marL="0" rtl="0" algn="l">
              <a:spcBef>
                <a:spcPts val="1800"/>
              </a:spcBef>
              <a:spcAft>
                <a:spcPts val="1600"/>
              </a:spcAft>
              <a:buNone/>
            </a:pPr>
            <a:r>
              <a:t/>
            </a:r>
            <a:endParaRPr>
              <a:solidFill>
                <a:srgbClr val="3B454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extensions</a:t>
            </a:r>
            <a:endParaRPr/>
          </a:p>
        </p:txBody>
      </p:sp>
      <p:sp>
        <p:nvSpPr>
          <p:cNvPr id="75" name="Google Shape;75;p16"/>
          <p:cNvSpPr txBox="1"/>
          <p:nvPr>
            <p:ph idx="1" type="body"/>
          </p:nvPr>
        </p:nvSpPr>
        <p:spPr>
          <a:xfrm>
            <a:off x="311700" y="1228675"/>
            <a:ext cx="8520600" cy="24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rPr>
              <a:t>To use an extension in your app,</a:t>
            </a:r>
            <a:endParaRPr>
              <a:solidFill>
                <a:srgbClr val="3B454E"/>
              </a:solidFill>
            </a:endParaRPr>
          </a:p>
          <a:p>
            <a:pPr indent="-342900" lvl="0" marL="457200" rtl="0" algn="l">
              <a:spcBef>
                <a:spcPts val="1800"/>
              </a:spcBef>
              <a:spcAft>
                <a:spcPts val="0"/>
              </a:spcAft>
              <a:buClr>
                <a:srgbClr val="3B454E"/>
              </a:buClr>
              <a:buSzPts val="1800"/>
              <a:buFont typeface="Source Code Pro"/>
              <a:buAutoNum type="arabicPeriod"/>
            </a:pPr>
            <a:r>
              <a:rPr lang="en">
                <a:solidFill>
                  <a:srgbClr val="3B454E"/>
                </a:solidFill>
              </a:rPr>
              <a:t>First download an extension (.aix) it from a trusted resource like </a:t>
            </a:r>
            <a:r>
              <a:rPr lang="en">
                <a:solidFill>
                  <a:srgbClr val="3B454E"/>
                </a:solidFill>
                <a:uFill>
                  <a:noFill/>
                </a:uFill>
                <a:hlinkClick r:id="rId3"/>
              </a:rPr>
              <a:t> </a:t>
            </a:r>
            <a:r>
              <a:rPr lang="en">
                <a:solidFill>
                  <a:srgbClr val="F47C24"/>
                </a:solidFill>
                <a:uFill>
                  <a:noFill/>
                </a:uFill>
                <a:hlinkClick r:id="rId4"/>
              </a:rPr>
              <a:t>Thunkable Community Forum #Extensions</a:t>
            </a:r>
            <a:r>
              <a:rPr lang="en">
                <a:solidFill>
                  <a:srgbClr val="3B454E"/>
                </a:solidFill>
              </a:rPr>
              <a:t>​</a:t>
            </a:r>
            <a:endParaRPr>
              <a:solidFill>
                <a:srgbClr val="3B454E"/>
              </a:solidFill>
            </a:endParaRPr>
          </a:p>
          <a:p>
            <a:pPr indent="-342900" lvl="0" marL="457200" rtl="0" algn="l">
              <a:spcBef>
                <a:spcPts val="0"/>
              </a:spcBef>
              <a:spcAft>
                <a:spcPts val="0"/>
              </a:spcAft>
              <a:buClr>
                <a:srgbClr val="3B454E"/>
              </a:buClr>
              <a:buSzPts val="1800"/>
              <a:buFont typeface="Source Code Pro"/>
              <a:buAutoNum type="arabicPeriod"/>
            </a:pPr>
            <a:r>
              <a:rPr lang="en">
                <a:solidFill>
                  <a:srgbClr val="3B454E"/>
                </a:solidFill>
              </a:rPr>
              <a:t>Import it to the Extensions drawer of your Designer palette</a:t>
            </a:r>
            <a:endParaRPr>
              <a:solidFill>
                <a:srgbClr val="3B454E"/>
              </a:solidFill>
            </a:endParaRPr>
          </a:p>
          <a:p>
            <a:pPr indent="-342900" lvl="0" marL="457200" rtl="0" algn="l">
              <a:spcBef>
                <a:spcPts val="0"/>
              </a:spcBef>
              <a:spcAft>
                <a:spcPts val="0"/>
              </a:spcAft>
              <a:buClr>
                <a:srgbClr val="3B454E"/>
              </a:buClr>
              <a:buSzPts val="1800"/>
              <a:buFont typeface="Source Code Pro"/>
              <a:buAutoNum type="arabicPeriod"/>
            </a:pPr>
            <a:r>
              <a:rPr lang="en">
                <a:solidFill>
                  <a:srgbClr val="3B454E"/>
                </a:solidFill>
              </a:rPr>
              <a:t>Drag and drop the extension into your app</a:t>
            </a:r>
            <a:endParaRPr>
              <a:solidFill>
                <a:srgbClr val="3B454E"/>
              </a:solidFill>
            </a:endParaRPr>
          </a:p>
          <a:p>
            <a:pPr indent="0" lvl="0" marL="0" rtl="0" algn="l">
              <a:spcBef>
                <a:spcPts val="1800"/>
              </a:spcBef>
              <a:spcAft>
                <a:spcPts val="0"/>
              </a:spcAft>
              <a:buNone/>
            </a:pPr>
            <a:r>
              <a:rPr lang="en">
                <a:solidFill>
                  <a:srgbClr val="3B454E"/>
                </a:solidFill>
              </a:rPr>
              <a:t>We are going to be using a distance calculation extension, which we can find at the GitHub link </a:t>
            </a:r>
            <a:r>
              <a:rPr lang="en" u="sng">
                <a:solidFill>
                  <a:schemeClr val="hlink"/>
                </a:solidFill>
                <a:hlinkClick r:id="rId5"/>
              </a:rPr>
              <a:t>here</a:t>
            </a:r>
            <a:r>
              <a:rPr lang="en">
                <a:solidFill>
                  <a:srgbClr val="3B454E"/>
                </a:solidFill>
              </a:rPr>
              <a:t>. Grab the .aix file and upload it into your components!</a:t>
            </a:r>
            <a:endParaRPr>
              <a:solidFill>
                <a:srgbClr val="3B454E"/>
              </a:solidFill>
            </a:endParaRPr>
          </a:p>
          <a:p>
            <a:pPr indent="0" lvl="0" marL="0" rtl="0" algn="l">
              <a:spcBef>
                <a:spcPts val="18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Extensions example</a:t>
            </a:r>
            <a:endParaRPr/>
          </a:p>
        </p:txBody>
      </p:sp>
      <p:sp>
        <p:nvSpPr>
          <p:cNvPr id="81" name="Google Shape;81;p17"/>
          <p:cNvSpPr txBox="1"/>
          <p:nvPr>
            <p:ph idx="1" type="body"/>
          </p:nvPr>
        </p:nvSpPr>
        <p:spPr>
          <a:xfrm>
            <a:off x="311700" y="1228675"/>
            <a:ext cx="84738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 a label, the extension, and a location sensor. This example calculates the distance to the absolute center of the earth (latitude and longitude zero). </a:t>
            </a:r>
            <a:endParaRPr/>
          </a:p>
        </p:txBody>
      </p:sp>
      <p:pic>
        <p:nvPicPr>
          <p:cNvPr id="82" name="Google Shape;82;p17"/>
          <p:cNvPicPr preferRelativeResize="0"/>
          <p:nvPr/>
        </p:nvPicPr>
        <p:blipFill>
          <a:blip r:embed="rId3">
            <a:alphaModFix/>
          </a:blip>
          <a:stretch>
            <a:fillRect/>
          </a:stretch>
        </p:blipFill>
        <p:spPr>
          <a:xfrm>
            <a:off x="934025" y="2513500"/>
            <a:ext cx="7410450" cy="232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google maps + Spreadsheets</a:t>
            </a:r>
            <a:endParaRPr/>
          </a:p>
        </p:txBody>
      </p:sp>
      <p:sp>
        <p:nvSpPr>
          <p:cNvPr id="88" name="Google Shape;88;p18"/>
          <p:cNvSpPr txBox="1"/>
          <p:nvPr>
            <p:ph idx="1" type="body"/>
          </p:nvPr>
        </p:nvSpPr>
        <p:spPr>
          <a:xfrm>
            <a:off x="311700" y="1228675"/>
            <a:ext cx="2691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u="sng">
                <a:solidFill>
                  <a:schemeClr val="hlink"/>
                </a:solidFill>
                <a:hlinkClick r:id="rId3"/>
              </a:rPr>
              <a:t>https://api.cloudstitch.com/mrching/firstbusmapdhaka</a:t>
            </a:r>
            <a:r>
              <a:rPr lang="en"/>
              <a:t> as an endpoint for your project. The spreadsheet is visible </a:t>
            </a:r>
            <a:r>
              <a:rPr lang="en" u="sng">
                <a:solidFill>
                  <a:schemeClr val="hlink"/>
                </a:solidFill>
                <a:hlinkClick r:id="rId4"/>
              </a:rPr>
              <a:t>here</a:t>
            </a:r>
            <a:r>
              <a:rPr lang="en"/>
              <a:t>. This app is a bus route demonstration for Dhaka.</a:t>
            </a:r>
            <a:endParaRPr/>
          </a:p>
          <a:p>
            <a:pPr indent="0" lvl="0" marL="0" rtl="0" algn="l">
              <a:spcBef>
                <a:spcPts val="1600"/>
              </a:spcBef>
              <a:spcAft>
                <a:spcPts val="1600"/>
              </a:spcAft>
              <a:buNone/>
            </a:pPr>
            <a:r>
              <a:t/>
            </a:r>
            <a:endParaRPr/>
          </a:p>
        </p:txBody>
      </p:sp>
      <p:pic>
        <p:nvPicPr>
          <p:cNvPr id="89" name="Google Shape;89;p18"/>
          <p:cNvPicPr preferRelativeResize="0"/>
          <p:nvPr/>
        </p:nvPicPr>
        <p:blipFill>
          <a:blip r:embed="rId5">
            <a:alphaModFix/>
          </a:blip>
          <a:stretch>
            <a:fillRect/>
          </a:stretch>
        </p:blipFill>
        <p:spPr>
          <a:xfrm>
            <a:off x="3622850" y="1145400"/>
            <a:ext cx="1898311" cy="3744850"/>
          </a:xfrm>
          <a:prstGeom prst="rect">
            <a:avLst/>
          </a:prstGeom>
          <a:noFill/>
          <a:ln>
            <a:noFill/>
          </a:ln>
        </p:spPr>
      </p:pic>
      <p:pic>
        <p:nvPicPr>
          <p:cNvPr id="90" name="Google Shape;90;p18"/>
          <p:cNvPicPr preferRelativeResize="0"/>
          <p:nvPr/>
        </p:nvPicPr>
        <p:blipFill>
          <a:blip r:embed="rId6">
            <a:alphaModFix/>
          </a:blip>
          <a:stretch>
            <a:fillRect/>
          </a:stretch>
        </p:blipFill>
        <p:spPr>
          <a:xfrm>
            <a:off x="5673561" y="1246250"/>
            <a:ext cx="1981200" cy="1257300"/>
          </a:xfrm>
          <a:prstGeom prst="rect">
            <a:avLst/>
          </a:prstGeom>
          <a:noFill/>
          <a:ln>
            <a:noFill/>
          </a:ln>
        </p:spPr>
      </p:pic>
      <p:pic>
        <p:nvPicPr>
          <p:cNvPr id="91" name="Google Shape;91;p18"/>
          <p:cNvPicPr preferRelativeResize="0"/>
          <p:nvPr/>
        </p:nvPicPr>
        <p:blipFill>
          <a:blip r:embed="rId7">
            <a:alphaModFix/>
          </a:blip>
          <a:stretch>
            <a:fillRect/>
          </a:stretch>
        </p:blipFill>
        <p:spPr>
          <a:xfrm>
            <a:off x="5785611" y="2824050"/>
            <a:ext cx="1924050" cy="117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023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 clock</a:t>
            </a:r>
            <a:endParaRPr/>
          </a:p>
        </p:txBody>
      </p:sp>
      <p:sp>
        <p:nvSpPr>
          <p:cNvPr id="97" name="Google Shape;97;p19"/>
          <p:cNvSpPr txBox="1"/>
          <p:nvPr>
            <p:ph idx="1" type="body"/>
          </p:nvPr>
        </p:nvSpPr>
        <p:spPr>
          <a:xfrm>
            <a:off x="311700" y="903350"/>
            <a:ext cx="8787600" cy="401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clock functions both as a timer and as a regular “clock” that displays the time. This example shows how to make a logo screen appear for a few seconds, and then switch to the next screen. Make sure you’re working with Screen1 with just a logo, and Screen2. The timer should be set to a certain number of </a:t>
            </a:r>
            <a:r>
              <a:rPr lang="en"/>
              <a:t>milliseconds</a:t>
            </a:r>
            <a:r>
              <a:rPr lang="en"/>
              <a:t>. </a:t>
            </a:r>
            <a:endParaRPr/>
          </a:p>
        </p:txBody>
      </p:sp>
      <p:pic>
        <p:nvPicPr>
          <p:cNvPr id="98" name="Google Shape;98;p19"/>
          <p:cNvPicPr preferRelativeResize="0"/>
          <p:nvPr/>
        </p:nvPicPr>
        <p:blipFill>
          <a:blip r:embed="rId3">
            <a:alphaModFix/>
          </a:blip>
          <a:stretch>
            <a:fillRect/>
          </a:stretch>
        </p:blipFill>
        <p:spPr>
          <a:xfrm>
            <a:off x="3007100" y="2734550"/>
            <a:ext cx="5248050" cy="218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Clocks for time</a:t>
            </a:r>
            <a:endParaRPr/>
          </a:p>
        </p:txBody>
      </p:sp>
      <p:sp>
        <p:nvSpPr>
          <p:cNvPr id="104" name="Google Shape;104;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Clocks can also be used for the regular date and time also. The string results that are returned must be outputted to a label, an automatic text or alert will not come up.</a:t>
            </a:r>
            <a:endParaRPr/>
          </a:p>
          <a:p>
            <a:pPr indent="0" lvl="0" marL="0" rtl="0" algn="l">
              <a:spcBef>
                <a:spcPts val="160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135025" y="2390990"/>
            <a:ext cx="8697275" cy="16431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if we don’t have a physical device?</a:t>
            </a:r>
            <a:endParaRPr/>
          </a:p>
        </p:txBody>
      </p:sp>
      <p:sp>
        <p:nvSpPr>
          <p:cNvPr id="111" name="Google Shape;111;p21"/>
          <p:cNvSpPr txBox="1"/>
          <p:nvPr>
            <p:ph idx="1" type="body"/>
          </p:nvPr>
        </p:nvSpPr>
        <p:spPr>
          <a:xfrm>
            <a:off x="311700" y="1228675"/>
            <a:ext cx="8520600" cy="3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add a functionality to manually type in the UPC code, in case we are testing on BlueStacks and we don’t want to use a physical device with a camera. Start a new screen.</a:t>
            </a:r>
            <a:endParaRPr/>
          </a:p>
          <a:p>
            <a:pPr indent="0" lvl="0" marL="0" rtl="0" algn="l">
              <a:spcBef>
                <a:spcPts val="1600"/>
              </a:spcBef>
              <a:spcAft>
                <a:spcPts val="1600"/>
              </a:spcAft>
              <a:buNone/>
            </a:pPr>
            <a:r>
              <a:rPr lang="en"/>
              <a:t>Remember to add navigation buttons between screens! </a:t>
            </a:r>
            <a:endParaRPr/>
          </a:p>
        </p:txBody>
      </p:sp>
      <p:pic>
        <p:nvPicPr>
          <p:cNvPr id="112" name="Google Shape;112;p21"/>
          <p:cNvPicPr preferRelativeResize="0"/>
          <p:nvPr/>
        </p:nvPicPr>
        <p:blipFill>
          <a:blip r:embed="rId3">
            <a:alphaModFix/>
          </a:blip>
          <a:stretch>
            <a:fillRect/>
          </a:stretch>
        </p:blipFill>
        <p:spPr>
          <a:xfrm>
            <a:off x="866775" y="3091700"/>
            <a:ext cx="7410450" cy="125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