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matic SC"/>
      <p:regular r:id="rId24"/>
      <p:bold r:id="rId25"/>
    </p:embeddedFont>
    <p:embeddedFont>
      <p:font typeface="Source Code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dbc47e0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dbc47e0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Allow as much time as needed. Make sure to explain every step’s purpose.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cdbc47e0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cdbc47e0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new screen withthe The a text box, 2 buttons, and label.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dbc47e0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cdbc47e0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dbc47e0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dbc47e0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cdbc47e0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cdbc47e0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min - get them to talk as well, do not be the only one talking.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ce23192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ce23192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ce23192c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ce23192c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them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ce23192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ce23192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it to them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ce0b4d2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ce0b4d2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d72a7b6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d72a7b6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d72a7b6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d72a7b6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cdbc47e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cdbc47e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2-3 min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cdbc47e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cdbc47e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cdbc47e0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cdbc47e0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cdbc47e0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cdbc47e0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ce0b4d2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ce0b4d2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cdbc47e0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cdbc47e0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minutes - explain why we need a conditional for this.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zure.microsoft.com/en-us/services/cognitive-services/computer-vision/" TargetMode="Externa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loud.google.com/vision/" TargetMode="Externa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‘18</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App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324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validator code</a:t>
            </a:r>
            <a:endParaRPr/>
          </a:p>
        </p:txBody>
      </p:sp>
      <p:pic>
        <p:nvPicPr>
          <p:cNvPr id="113" name="Google Shape;113;p22"/>
          <p:cNvPicPr preferRelativeResize="0"/>
          <p:nvPr/>
        </p:nvPicPr>
        <p:blipFill>
          <a:blip r:embed="rId3">
            <a:alphaModFix/>
          </a:blip>
          <a:stretch>
            <a:fillRect/>
          </a:stretch>
        </p:blipFill>
        <p:spPr>
          <a:xfrm>
            <a:off x="209675" y="1060100"/>
            <a:ext cx="8691226" cy="368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276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Conditionals example - income tax calculator</a:t>
            </a:r>
            <a:endParaRPr/>
          </a:p>
        </p:txBody>
      </p:sp>
      <p:sp>
        <p:nvSpPr>
          <p:cNvPr id="119" name="Google Shape;119;p23"/>
          <p:cNvSpPr txBox="1"/>
          <p:nvPr>
            <p:ph idx="1" type="body"/>
          </p:nvPr>
        </p:nvSpPr>
        <p:spPr>
          <a:xfrm>
            <a:off x="311700" y="1228675"/>
            <a:ext cx="4350600" cy="366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the United States, workers pay a “productivity tax” on their income based on certain brackets that they earn in. We are going to create an income tax calculator that will tell people how much tax they owe on their paycheck. Here is the current administration’s tax plan. We will assume this is for a single individual.</a:t>
            </a:r>
            <a:endParaRPr/>
          </a:p>
        </p:txBody>
      </p:sp>
      <p:pic>
        <p:nvPicPr>
          <p:cNvPr id="120" name="Google Shape;120;p23"/>
          <p:cNvPicPr preferRelativeResize="0"/>
          <p:nvPr/>
        </p:nvPicPr>
        <p:blipFill>
          <a:blip r:embed="rId3">
            <a:alphaModFix/>
          </a:blip>
          <a:stretch>
            <a:fillRect/>
          </a:stretch>
        </p:blipFill>
        <p:spPr>
          <a:xfrm>
            <a:off x="5169825" y="1228676"/>
            <a:ext cx="2734450" cy="344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the complicated part of the code...</a:t>
            </a:r>
            <a:endParaRPr/>
          </a:p>
        </p:txBody>
      </p:sp>
      <p:pic>
        <p:nvPicPr>
          <p:cNvPr id="126" name="Google Shape;126;p24"/>
          <p:cNvPicPr preferRelativeResize="0"/>
          <p:nvPr/>
        </p:nvPicPr>
        <p:blipFill>
          <a:blip r:embed="rId3">
            <a:alphaModFix/>
          </a:blip>
          <a:stretch>
            <a:fillRect/>
          </a:stretch>
        </p:blipFill>
        <p:spPr>
          <a:xfrm>
            <a:off x="261730" y="1137163"/>
            <a:ext cx="8620550" cy="286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And...Yikes!</a:t>
            </a:r>
            <a:endParaRPr/>
          </a:p>
        </p:txBody>
      </p:sp>
      <p:sp>
        <p:nvSpPr>
          <p:cNvPr id="132" name="Google Shape;132;p25"/>
          <p:cNvSpPr txBox="1"/>
          <p:nvPr>
            <p:ph idx="1" type="body"/>
          </p:nvPr>
        </p:nvSpPr>
        <p:spPr>
          <a:xfrm>
            <a:off x="311700" y="1228675"/>
            <a:ext cx="37434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Intelligently using the “duplicate” feature is going to benefit you here. Remember that to add all the “else if” and “else” spaces, you need to click on the small gear in the top left corner of the first if block.</a:t>
            </a:r>
            <a:endParaRPr/>
          </a:p>
        </p:txBody>
      </p:sp>
      <p:pic>
        <p:nvPicPr>
          <p:cNvPr id="133" name="Google Shape;133;p25"/>
          <p:cNvPicPr preferRelativeResize="0"/>
          <p:nvPr/>
        </p:nvPicPr>
        <p:blipFill>
          <a:blip r:embed="rId3">
            <a:alphaModFix/>
          </a:blip>
          <a:stretch>
            <a:fillRect/>
          </a:stretch>
        </p:blipFill>
        <p:spPr>
          <a:xfrm>
            <a:off x="4453029" y="292850"/>
            <a:ext cx="3849146" cy="4747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1983275" y="976850"/>
            <a:ext cx="5655600" cy="291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
            </a:r>
            <a:r>
              <a:rPr lang="en"/>
              <a:t>iscussion - how do conditional statements lead to artificial intelligence?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Preview of next week - microsoft AI APIS</a:t>
            </a:r>
            <a:endParaRPr/>
          </a:p>
        </p:txBody>
      </p:sp>
      <p:sp>
        <p:nvSpPr>
          <p:cNvPr id="144" name="Google Shape;144;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concept of what defines AI has changed over time, but at the core there has always been the idea of building machines which are capable of thinking like humans.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After all, human beings have proven uniquely capable of interpreting the world around us and using the information we pick up to effect change. If we want to build machines to help us do this more efficiently, then it makes sense to use ourselves as a blueprint. Thunkable has AI components from Microsoft that do image and emotion recognition for images.</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879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Trying out the microsoft apis</a:t>
            </a:r>
            <a:endParaRPr/>
          </a:p>
        </p:txBody>
      </p:sp>
      <p:sp>
        <p:nvSpPr>
          <p:cNvPr id="150" name="Google Shape;150;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3"/>
              </a:rPr>
              <a:t>https://azure.microsoft.com/en-us/services/cognitive-services/computer-vision/</a:t>
            </a:r>
            <a:endParaRPr sz="1200"/>
          </a:p>
          <a:p>
            <a:pPr indent="0" lvl="0" marL="0" rtl="0" algn="l">
              <a:spcBef>
                <a:spcPts val="1600"/>
              </a:spcBef>
              <a:spcAft>
                <a:spcPts val="0"/>
              </a:spcAft>
              <a:buNone/>
            </a:pPr>
            <a:r>
              <a:rPr lang="en"/>
              <a:t>This website allows you to test out the APIs that make up the blocks that Thunkable provides for these services.</a:t>
            </a:r>
            <a:endParaRPr/>
          </a:p>
          <a:p>
            <a:pPr indent="0" lvl="0" marL="0" rtl="0" algn="l">
              <a:spcBef>
                <a:spcPts val="1600"/>
              </a:spcBef>
              <a:spcAft>
                <a:spcPts val="0"/>
              </a:spcAft>
              <a:buNone/>
            </a:pPr>
            <a:r>
              <a:rPr lang="en"/>
              <a:t>Using the tab below, you can either upload your own images from your computer using “browse”, or you can copy an image URL from Google (“copy image address”)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1" name="Google Shape;151;p28"/>
          <p:cNvPicPr preferRelativeResize="0"/>
          <p:nvPr/>
        </p:nvPicPr>
        <p:blipFill>
          <a:blip r:embed="rId4">
            <a:alphaModFix/>
          </a:blip>
          <a:stretch>
            <a:fillRect/>
          </a:stretch>
        </p:blipFill>
        <p:spPr>
          <a:xfrm>
            <a:off x="175300" y="3846450"/>
            <a:ext cx="8557334" cy="80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technology - google cloud vision</a:t>
            </a:r>
            <a:endParaRPr/>
          </a:p>
        </p:txBody>
      </p:sp>
      <p:sp>
        <p:nvSpPr>
          <p:cNvPr id="157" name="Google Shape;157;p29"/>
          <p:cNvSpPr txBox="1"/>
          <p:nvPr>
            <p:ph idx="1" type="body"/>
          </p:nvPr>
        </p:nvSpPr>
        <p:spPr>
          <a:xfrm>
            <a:off x="311700" y="116900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https://cloud.google.com/vision/</a:t>
            </a:r>
            <a:r>
              <a:rPr lang="en"/>
              <a:t>. Here are the results.</a:t>
            </a:r>
            <a:endParaRPr/>
          </a:p>
        </p:txBody>
      </p:sp>
      <p:pic>
        <p:nvPicPr>
          <p:cNvPr id="158" name="Google Shape;158;p29"/>
          <p:cNvPicPr preferRelativeResize="0"/>
          <p:nvPr/>
        </p:nvPicPr>
        <p:blipFill>
          <a:blip r:embed="rId4">
            <a:alphaModFix/>
          </a:blip>
          <a:stretch>
            <a:fillRect/>
          </a:stretch>
        </p:blipFill>
        <p:spPr>
          <a:xfrm>
            <a:off x="2330725" y="1744625"/>
            <a:ext cx="6604499" cy="3179375"/>
          </a:xfrm>
          <a:prstGeom prst="rect">
            <a:avLst/>
          </a:prstGeom>
          <a:noFill/>
          <a:ln>
            <a:noFill/>
          </a:ln>
        </p:spPr>
      </p:pic>
      <p:sp>
        <p:nvSpPr>
          <p:cNvPr id="159" name="Google Shape;159;p29"/>
          <p:cNvSpPr/>
          <p:nvPr/>
        </p:nvSpPr>
        <p:spPr>
          <a:xfrm rot="5809822">
            <a:off x="2523037" y="2580726"/>
            <a:ext cx="274951" cy="1906609"/>
          </a:xfrm>
          <a:prstGeom prst="upArrow">
            <a:avLst>
              <a:gd fmla="val 50000" name="adj1"/>
              <a:gd fmla="val 50000" name="adj2"/>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txBox="1"/>
          <p:nvPr/>
        </p:nvSpPr>
        <p:spPr>
          <a:xfrm rot="1611501">
            <a:off x="334788" y="2405402"/>
            <a:ext cx="1729800" cy="51546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This is Prianka, but you can use a picture of yourself</a:t>
            </a:r>
            <a:endParaRPr>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2210900" y="802500"/>
            <a:ext cx="44217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review what we learned today. Any comments, concerns, or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last week’s material - 5 minutes</a:t>
            </a:r>
            <a:endParaRPr/>
          </a:p>
        </p:txBody>
      </p:sp>
      <p:sp>
        <p:nvSpPr>
          <p:cNvPr id="63" name="Google Shape;63;p14"/>
          <p:cNvSpPr txBox="1"/>
          <p:nvPr>
            <p:ph idx="1" type="body"/>
          </p:nvPr>
        </p:nvSpPr>
        <p:spPr>
          <a:xfrm>
            <a:off x="311700" y="1228675"/>
            <a:ext cx="8520600" cy="370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Extensions</a:t>
            </a:r>
            <a:endParaRPr/>
          </a:p>
          <a:p>
            <a:pPr indent="-317500" lvl="1" marL="914400" rtl="0" algn="l">
              <a:spcBef>
                <a:spcPts val="0"/>
              </a:spcBef>
              <a:spcAft>
                <a:spcPts val="0"/>
              </a:spcAft>
              <a:buSzPts val="1400"/>
              <a:buChar char="○"/>
            </a:pPr>
            <a:r>
              <a:rPr lang="en"/>
              <a:t>Trusted sources to download extensions from</a:t>
            </a:r>
            <a:endParaRPr/>
          </a:p>
          <a:p>
            <a:pPr indent="-317500" lvl="1" marL="914400" rtl="0" algn="l">
              <a:spcBef>
                <a:spcPts val="0"/>
              </a:spcBef>
              <a:spcAft>
                <a:spcPts val="0"/>
              </a:spcAft>
              <a:buSzPts val="1400"/>
              <a:buChar char="○"/>
            </a:pPr>
            <a:r>
              <a:rPr lang="en"/>
              <a:t>Deciding what file type to extract</a:t>
            </a:r>
            <a:endParaRPr/>
          </a:p>
          <a:p>
            <a:pPr indent="-317500" lvl="1" marL="914400" rtl="0" algn="l">
              <a:spcBef>
                <a:spcPts val="0"/>
              </a:spcBef>
              <a:spcAft>
                <a:spcPts val="0"/>
              </a:spcAft>
              <a:buSzPts val="1400"/>
              <a:buChar char="○"/>
            </a:pPr>
            <a:r>
              <a:rPr lang="en"/>
              <a:t>Dragging into app for usage</a:t>
            </a:r>
            <a:endParaRPr/>
          </a:p>
          <a:p>
            <a:pPr indent="-317500" lvl="1" marL="914400" rtl="0" algn="l">
              <a:spcBef>
                <a:spcPts val="0"/>
              </a:spcBef>
              <a:spcAft>
                <a:spcPts val="0"/>
              </a:spcAft>
              <a:buSzPts val="1400"/>
              <a:buChar char="○"/>
            </a:pPr>
            <a:r>
              <a:rPr lang="en"/>
              <a:t>Example - distance calculator extension</a:t>
            </a:r>
            <a:endParaRPr/>
          </a:p>
          <a:p>
            <a:pPr indent="-342900" lvl="0" marL="457200" rtl="0" algn="l">
              <a:spcBef>
                <a:spcPts val="0"/>
              </a:spcBef>
              <a:spcAft>
                <a:spcPts val="0"/>
              </a:spcAft>
              <a:buSzPts val="1800"/>
              <a:buChar char="●"/>
            </a:pPr>
            <a:r>
              <a:rPr lang="en"/>
              <a:t>More Maps Features</a:t>
            </a:r>
            <a:endParaRPr/>
          </a:p>
          <a:p>
            <a:pPr indent="-317500" lvl="1" marL="914400" rtl="0" algn="l">
              <a:spcBef>
                <a:spcPts val="0"/>
              </a:spcBef>
              <a:spcAft>
                <a:spcPts val="0"/>
              </a:spcAft>
              <a:buSzPts val="1400"/>
              <a:buChar char="○"/>
            </a:pPr>
            <a:r>
              <a:rPr lang="en"/>
              <a:t>Changing the theme of a map page</a:t>
            </a:r>
            <a:endParaRPr/>
          </a:p>
          <a:p>
            <a:pPr indent="-317500" lvl="1" marL="914400" rtl="0" algn="l">
              <a:spcBef>
                <a:spcPts val="0"/>
              </a:spcBef>
              <a:spcAft>
                <a:spcPts val="0"/>
              </a:spcAft>
              <a:buSzPts val="1400"/>
              <a:buChar char="○"/>
            </a:pPr>
            <a:r>
              <a:rPr lang="en"/>
              <a:t>Using buttons to manipulate the map</a:t>
            </a:r>
            <a:endParaRPr/>
          </a:p>
          <a:p>
            <a:pPr indent="-317500" lvl="1" marL="914400" rtl="0" algn="l">
              <a:spcBef>
                <a:spcPts val="0"/>
              </a:spcBef>
              <a:spcAft>
                <a:spcPts val="0"/>
              </a:spcAft>
              <a:buSzPts val="1400"/>
              <a:buChar char="○"/>
            </a:pPr>
            <a:r>
              <a:rPr lang="en"/>
              <a:t>Connecting an extension to Maps</a:t>
            </a:r>
            <a:endParaRPr/>
          </a:p>
          <a:p>
            <a:pPr indent="-342900" lvl="0" marL="457200" rtl="0" algn="l">
              <a:spcBef>
                <a:spcPts val="0"/>
              </a:spcBef>
              <a:spcAft>
                <a:spcPts val="0"/>
              </a:spcAft>
              <a:buSzPts val="1800"/>
              <a:buChar char="●"/>
            </a:pPr>
            <a:r>
              <a:rPr lang="en"/>
              <a:t>Homework</a:t>
            </a:r>
            <a:endParaRPr/>
          </a:p>
          <a:p>
            <a:pPr indent="-317500" lvl="1" marL="914400" rtl="0" algn="l">
              <a:spcBef>
                <a:spcPts val="0"/>
              </a:spcBef>
              <a:spcAft>
                <a:spcPts val="0"/>
              </a:spcAft>
              <a:buSzPts val="1400"/>
              <a:buChar char="○"/>
            </a:pPr>
            <a:r>
              <a:rPr lang="en"/>
              <a:t>Two students can walk the class through last week’s homework</a:t>
            </a:r>
            <a:endParaRPr/>
          </a:p>
          <a:p>
            <a:pPr indent="-317500" lvl="1" marL="914400" rtl="0" algn="l">
              <a:spcBef>
                <a:spcPts val="0"/>
              </a:spcBef>
              <a:spcAft>
                <a:spcPts val="0"/>
              </a:spcAft>
              <a:buSzPts val="1400"/>
              <a:buChar char="○"/>
            </a:pPr>
            <a:r>
              <a:rPr lang="en"/>
              <a:t>Make sure to simulate in BlueStacks!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Intelligent applications </a:t>
            </a:r>
            <a:endParaRPr/>
          </a:p>
        </p:txBody>
      </p:sp>
      <p:sp>
        <p:nvSpPr>
          <p:cNvPr id="69" name="Google Shape;69;p15"/>
          <p:cNvSpPr txBox="1"/>
          <p:nvPr>
            <p:ph idx="1" type="body"/>
          </p:nvPr>
        </p:nvSpPr>
        <p:spPr>
          <a:xfrm>
            <a:off x="311700" y="1228675"/>
            <a:ext cx="8520600" cy="37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apps to be “intelligent”, they have to have their own way to make decisions on their own - some set of rules, or conditions to help them think independently.</a:t>
            </a:r>
            <a:endParaRPr/>
          </a:p>
          <a:p>
            <a:pPr indent="0" lvl="0" marL="0" rtl="0" algn="l">
              <a:spcBef>
                <a:spcPts val="1600"/>
              </a:spcBef>
              <a:spcAft>
                <a:spcPts val="0"/>
              </a:spcAft>
              <a:buNone/>
            </a:pPr>
            <a:r>
              <a:rPr lang="en"/>
              <a:t>In code, this is called conditional logic, where if a certain test, or condition is true, the program will execute a condition. These conditions can be stacked up to hundreds of different situations, eventually leading to what is known as artificial intelligence (AI).</a:t>
            </a:r>
            <a:endParaRPr/>
          </a:p>
          <a:p>
            <a:pPr indent="0" lvl="0" marL="0" rtl="0" algn="l">
              <a:spcBef>
                <a:spcPts val="1600"/>
              </a:spcBef>
              <a:spcAft>
                <a:spcPts val="1600"/>
              </a:spcAft>
              <a:buNone/>
            </a:pPr>
            <a:r>
              <a:rPr lang="en"/>
              <a:t>While we won’t be doing AI, we will be learning conditional logic blocks in Thunkable today.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blocks - true and false</a:t>
            </a:r>
            <a:endParaRPr/>
          </a:p>
        </p:txBody>
      </p:sp>
      <p:pic>
        <p:nvPicPr>
          <p:cNvPr id="75" name="Google Shape;75;p16"/>
          <p:cNvPicPr preferRelativeResize="0"/>
          <p:nvPr/>
        </p:nvPicPr>
        <p:blipFill>
          <a:blip r:embed="rId3">
            <a:alphaModFix/>
          </a:blip>
          <a:stretch>
            <a:fillRect/>
          </a:stretch>
        </p:blipFill>
        <p:spPr>
          <a:xfrm>
            <a:off x="116313" y="1157000"/>
            <a:ext cx="8911375" cy="3432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If-and-then, if-or-then</a:t>
            </a:r>
            <a:endParaRPr/>
          </a:p>
        </p:txBody>
      </p:sp>
      <p:sp>
        <p:nvSpPr>
          <p:cNvPr id="81" name="Google Shape;81;p17"/>
          <p:cNvSpPr txBox="1"/>
          <p:nvPr>
            <p:ph idx="1" type="body"/>
          </p:nvPr>
        </p:nvSpPr>
        <p:spPr>
          <a:xfrm>
            <a:off x="-572775" y="2485850"/>
            <a:ext cx="10172400" cy="1704900"/>
          </a:xfrm>
          <a:prstGeom prst="rect">
            <a:avLst/>
          </a:prstGeom>
        </p:spPr>
        <p:txBody>
          <a:bodyPr anchorCtr="0" anchor="t" bIns="91425" lIns="91425" spcFirstLastPara="1" rIns="91425" wrap="square" tIns="91425">
            <a:noAutofit/>
          </a:bodyPr>
          <a:lstStyle/>
          <a:p>
            <a:pPr indent="0" lvl="0" marL="838200" marR="838200" rtl="0" algn="l">
              <a:spcBef>
                <a:spcPts val="0"/>
              </a:spcBef>
              <a:spcAft>
                <a:spcPts val="0"/>
              </a:spcAft>
              <a:buNone/>
            </a:pPr>
            <a:r>
              <a:rPr lang="en" sz="1400">
                <a:solidFill>
                  <a:srgbClr val="3B454E"/>
                </a:solidFill>
              </a:rPr>
              <a:t>(a) </a:t>
            </a:r>
            <a:r>
              <a:rPr b="1" lang="en" sz="1400">
                <a:solidFill>
                  <a:srgbClr val="3B454E"/>
                </a:solidFill>
              </a:rPr>
              <a:t>Two conditions must be true.</a:t>
            </a:r>
            <a:r>
              <a:rPr lang="en" sz="1400">
                <a:solidFill>
                  <a:srgbClr val="3B454E"/>
                </a:solidFill>
              </a:rPr>
              <a:t> The result is true if and only if both the tested conditions are true. When you plug a condition into the test socket, another socket appears so you can add another condition. The conditions are tested left to right.</a:t>
            </a:r>
            <a:endParaRPr sz="1400">
              <a:solidFill>
                <a:srgbClr val="3B454E"/>
              </a:solidFill>
            </a:endParaRPr>
          </a:p>
          <a:p>
            <a:pPr indent="0" lvl="0" marL="838200" marR="838200" rtl="0" algn="l">
              <a:spcBef>
                <a:spcPts val="0"/>
              </a:spcBef>
              <a:spcAft>
                <a:spcPts val="0"/>
              </a:spcAft>
              <a:buNone/>
            </a:pPr>
            <a:r>
              <a:rPr lang="en" sz="1400">
                <a:solidFill>
                  <a:srgbClr val="3B454E"/>
                </a:solidFill>
              </a:rPr>
              <a:t>(b) </a:t>
            </a:r>
            <a:r>
              <a:rPr b="1" lang="en" sz="1400">
                <a:solidFill>
                  <a:srgbClr val="3B454E"/>
                </a:solidFill>
              </a:rPr>
              <a:t>Either condition must be true</a:t>
            </a:r>
            <a:r>
              <a:rPr lang="en" sz="1400">
                <a:solidFill>
                  <a:srgbClr val="3B454E"/>
                </a:solidFill>
              </a:rPr>
              <a:t> Tests whether either of a set of logical conditions are true. The result is true if one or more of the tested conditions are true. The conditions are tested left to right, and the testing stops as soon as one of the conditions is true. If there are no conditions to test, then the result is false.</a:t>
            </a:r>
            <a:endParaRPr sz="1400">
              <a:solidFill>
                <a:srgbClr val="3B454E"/>
              </a:solidFill>
            </a:endParaRPr>
          </a:p>
          <a:p>
            <a:pPr indent="0" lvl="0" marL="228600" marR="228600" rtl="0" algn="l">
              <a:spcBef>
                <a:spcPts val="0"/>
              </a:spcBef>
              <a:spcAft>
                <a:spcPts val="0"/>
              </a:spcAft>
              <a:buNone/>
            </a:pPr>
            <a:r>
              <a:t/>
            </a:r>
            <a:endParaRPr sz="900">
              <a:solidFill>
                <a:srgbClr val="9DAAB6"/>
              </a:solidFill>
              <a:latin typeface="Arial"/>
              <a:ea typeface="Arial"/>
              <a:cs typeface="Arial"/>
              <a:sym typeface="Arial"/>
            </a:endParaRPr>
          </a:p>
          <a:p>
            <a:pPr indent="0" lvl="0" marL="0" rtl="0" algn="l">
              <a:spcBef>
                <a:spcPts val="120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940782" y="1093857"/>
            <a:ext cx="6620976" cy="131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1202825" y="28637"/>
            <a:ext cx="6928937" cy="508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Conditionals example - public vs. private school</a:t>
            </a:r>
            <a:endParaRPr/>
          </a:p>
        </p:txBody>
      </p:sp>
      <p:sp>
        <p:nvSpPr>
          <p:cNvPr id="93" name="Google Shape;93;p19"/>
          <p:cNvSpPr txBox="1"/>
          <p:nvPr>
            <p:ph idx="1" type="body"/>
          </p:nvPr>
        </p:nvSpPr>
        <p:spPr>
          <a:xfrm>
            <a:off x="311700" y="1228675"/>
            <a:ext cx="8520600" cy="36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app will display the average cost of public school and private school by having the user put in a 1 for public, and a 2 for private school. We will need a text box, a button, and two labels to display the output here.</a:t>
            </a:r>
            <a:endParaRPr/>
          </a:p>
          <a:p>
            <a:pPr indent="0" lvl="0" marL="0" rtl="0" algn="l">
              <a:spcBef>
                <a:spcPts val="1600"/>
              </a:spcBef>
              <a:spcAft>
                <a:spcPts val="0"/>
              </a:spcAft>
              <a:buNone/>
            </a:pPr>
            <a:r>
              <a:rPr lang="en"/>
              <a:t>1 = Public school cost should be displayed</a:t>
            </a:r>
            <a:endParaRPr/>
          </a:p>
          <a:p>
            <a:pPr indent="0" lvl="0" marL="0" rtl="0" algn="l">
              <a:spcBef>
                <a:spcPts val="1600"/>
              </a:spcBef>
              <a:spcAft>
                <a:spcPts val="0"/>
              </a:spcAft>
              <a:buNone/>
            </a:pPr>
            <a:r>
              <a:rPr lang="en"/>
              <a:t>2 = Private school cost should be displayed</a:t>
            </a:r>
            <a:endParaRPr/>
          </a:p>
          <a:p>
            <a:pPr indent="0" lvl="0" marL="0" rtl="0" algn="l">
              <a:spcBef>
                <a:spcPts val="1600"/>
              </a:spcBef>
              <a:spcAft>
                <a:spcPts val="1600"/>
              </a:spcAft>
              <a:buNone/>
            </a:pPr>
            <a:r>
              <a:rPr lang="en"/>
              <a:t>This is a fairly simple conditional for us to start out with.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 public vs. private school</a:t>
            </a:r>
            <a:endParaRPr/>
          </a:p>
        </p:txBody>
      </p:sp>
      <p:pic>
        <p:nvPicPr>
          <p:cNvPr id="99" name="Google Shape;99;p20"/>
          <p:cNvPicPr preferRelativeResize="0"/>
          <p:nvPr/>
        </p:nvPicPr>
        <p:blipFill>
          <a:blip r:embed="rId3">
            <a:alphaModFix/>
          </a:blip>
          <a:stretch>
            <a:fillRect/>
          </a:stretch>
        </p:blipFill>
        <p:spPr>
          <a:xfrm>
            <a:off x="485775" y="1292075"/>
            <a:ext cx="8172450"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Conditionals example - age validator</a:t>
            </a:r>
            <a:endParaRPr/>
          </a:p>
        </p:txBody>
      </p:sp>
      <p:sp>
        <p:nvSpPr>
          <p:cNvPr id="105" name="Google Shape;105;p21"/>
          <p:cNvSpPr txBox="1"/>
          <p:nvPr>
            <p:ph idx="1" type="body"/>
          </p:nvPr>
        </p:nvSpPr>
        <p:spPr>
          <a:xfrm>
            <a:off x="311700" y="1228675"/>
            <a:ext cx="4579800" cy="35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 we are making a registration page for a website. We need to make sure the age of the person is over 13, but less than the age of the oldest living person on Earth, to make sure they are putting in a valid age to register.</a:t>
            </a:r>
            <a:endParaRPr/>
          </a:p>
          <a:p>
            <a:pPr indent="0" lvl="0" marL="0" rtl="0" algn="l">
              <a:spcBef>
                <a:spcPts val="1600"/>
              </a:spcBef>
              <a:spcAft>
                <a:spcPts val="1600"/>
              </a:spcAft>
              <a:buNone/>
            </a:pPr>
            <a:r>
              <a:rPr lang="en"/>
              <a:t>We need a text box, a button, and a notifier to do this.</a:t>
            </a:r>
            <a:endParaRPr/>
          </a:p>
        </p:txBody>
      </p:sp>
      <p:pic>
        <p:nvPicPr>
          <p:cNvPr id="106" name="Google Shape;106;p21"/>
          <p:cNvPicPr preferRelativeResize="0"/>
          <p:nvPr/>
        </p:nvPicPr>
        <p:blipFill>
          <a:blip r:embed="rId3">
            <a:alphaModFix/>
          </a:blip>
          <a:stretch>
            <a:fillRect/>
          </a:stretch>
        </p:blipFill>
        <p:spPr>
          <a:xfrm>
            <a:off x="5284475" y="1250750"/>
            <a:ext cx="3454800" cy="1727400"/>
          </a:xfrm>
          <a:prstGeom prst="rect">
            <a:avLst/>
          </a:prstGeom>
          <a:noFill/>
          <a:ln>
            <a:noFill/>
          </a:ln>
        </p:spPr>
      </p:pic>
      <p:pic>
        <p:nvPicPr>
          <p:cNvPr id="107" name="Google Shape;107;p21"/>
          <p:cNvPicPr preferRelativeResize="0"/>
          <p:nvPr/>
        </p:nvPicPr>
        <p:blipFill rotWithShape="1">
          <a:blip r:embed="rId4">
            <a:alphaModFix/>
          </a:blip>
          <a:srcRect b="4671" l="2753" r="6055" t="0"/>
          <a:stretch/>
        </p:blipFill>
        <p:spPr>
          <a:xfrm>
            <a:off x="5284475" y="3066325"/>
            <a:ext cx="3454800" cy="2031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