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matic SC"/>
      <p:regular r:id="rId21"/>
      <p:bold r:id="rId22"/>
    </p:embeddedFont>
    <p:embeddedFont>
      <p:font typeface="Source Code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AmaticSC-bold.fntdata"/><Relationship Id="rId10" Type="http://schemas.openxmlformats.org/officeDocument/2006/relationships/slide" Target="slides/slide5.xml"/><Relationship Id="rId21" Type="http://schemas.openxmlformats.org/officeDocument/2006/relationships/font" Target="fonts/AmaticSC-regular.fntdata"/><Relationship Id="rId13" Type="http://schemas.openxmlformats.org/officeDocument/2006/relationships/slide" Target="slides/slide8.xml"/><Relationship Id="rId24" Type="http://schemas.openxmlformats.org/officeDocument/2006/relationships/font" Target="fonts/SourceCodePro-bold.fntdata"/><Relationship Id="rId12" Type="http://schemas.openxmlformats.org/officeDocument/2006/relationships/slide" Target="slides/slide7.xml"/><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085aa98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d085aa98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085aa98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d085aa98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d085aa9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d085aa9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d085aa98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d085aa98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d085aa9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d085aa9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d085aa98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d085aa98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says imagepicker1.selection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d085aa9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d085aa9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d085aa98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d085aa98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d085aa98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d085aa98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d085aa98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d085aa98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itbook.com/book/thunkable/thunkable-docs/ed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Littlebytes summer ‘18</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App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Emotion recognizer code</a:t>
            </a:r>
            <a:endParaRPr/>
          </a:p>
        </p:txBody>
      </p:sp>
      <p:pic>
        <p:nvPicPr>
          <p:cNvPr id="117" name="Google Shape;117;p22"/>
          <p:cNvPicPr preferRelativeResize="0"/>
          <p:nvPr/>
        </p:nvPicPr>
        <p:blipFill>
          <a:blip r:embed="rId3">
            <a:alphaModFix/>
          </a:blip>
          <a:stretch>
            <a:fillRect/>
          </a:stretch>
        </p:blipFill>
        <p:spPr>
          <a:xfrm>
            <a:off x="488125" y="1600200"/>
            <a:ext cx="7981950" cy="194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57525" y="522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emotion recognizer code</a:t>
            </a:r>
            <a:endParaRPr/>
          </a:p>
        </p:txBody>
      </p:sp>
      <p:pic>
        <p:nvPicPr>
          <p:cNvPr id="123" name="Google Shape;123;p23"/>
          <p:cNvPicPr preferRelativeResize="0"/>
          <p:nvPr/>
        </p:nvPicPr>
        <p:blipFill>
          <a:blip r:embed="rId3">
            <a:alphaModFix/>
          </a:blip>
          <a:stretch>
            <a:fillRect/>
          </a:stretch>
        </p:blipFill>
        <p:spPr>
          <a:xfrm>
            <a:off x="357525" y="1064475"/>
            <a:ext cx="8185725" cy="301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week’s review</a:t>
            </a:r>
            <a:endParaRPr/>
          </a:p>
        </p:txBody>
      </p:sp>
      <p:sp>
        <p:nvSpPr>
          <p:cNvPr id="63" name="Google Shape;63;p14"/>
          <p:cNvSpPr txBox="1"/>
          <p:nvPr>
            <p:ph idx="1" type="body"/>
          </p:nvPr>
        </p:nvSpPr>
        <p:spPr>
          <a:xfrm>
            <a:off x="311700" y="1228675"/>
            <a:ext cx="8520600" cy="375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Conditional </a:t>
            </a:r>
            <a:r>
              <a:rPr lang="en"/>
              <a:t>structures</a:t>
            </a:r>
            <a:endParaRPr/>
          </a:p>
          <a:p>
            <a:pPr indent="-317500" lvl="1" marL="914400" rtl="0" algn="l">
              <a:spcBef>
                <a:spcPts val="0"/>
              </a:spcBef>
              <a:spcAft>
                <a:spcPts val="0"/>
              </a:spcAft>
              <a:buSzPts val="1400"/>
              <a:buChar char="○"/>
            </a:pPr>
            <a:r>
              <a:rPr lang="en"/>
              <a:t>If statements</a:t>
            </a:r>
            <a:endParaRPr/>
          </a:p>
          <a:p>
            <a:pPr indent="-317500" lvl="1" marL="914400" rtl="0" algn="l">
              <a:spcBef>
                <a:spcPts val="0"/>
              </a:spcBef>
              <a:spcAft>
                <a:spcPts val="0"/>
              </a:spcAft>
              <a:buSzPts val="1400"/>
              <a:buChar char="○"/>
            </a:pPr>
            <a:r>
              <a:rPr lang="en"/>
              <a:t>If-then statements</a:t>
            </a:r>
            <a:endParaRPr/>
          </a:p>
          <a:p>
            <a:pPr indent="-317500" lvl="1" marL="914400" rtl="0" algn="l">
              <a:spcBef>
                <a:spcPts val="0"/>
              </a:spcBef>
              <a:spcAft>
                <a:spcPts val="0"/>
              </a:spcAft>
              <a:buSzPts val="1400"/>
              <a:buChar char="○"/>
            </a:pPr>
            <a:r>
              <a:rPr lang="en"/>
              <a:t>Clicking the gear to get more conditions</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Age validator</a:t>
            </a:r>
            <a:endParaRPr/>
          </a:p>
          <a:p>
            <a:pPr indent="-317500" lvl="1" marL="914400" rtl="0" algn="l">
              <a:spcBef>
                <a:spcPts val="0"/>
              </a:spcBef>
              <a:spcAft>
                <a:spcPts val="0"/>
              </a:spcAft>
              <a:buSzPts val="1400"/>
              <a:buChar char="○"/>
            </a:pPr>
            <a:r>
              <a:rPr lang="en"/>
              <a:t>Income tax calculator</a:t>
            </a:r>
            <a:endParaRPr/>
          </a:p>
          <a:p>
            <a:pPr indent="-317500" lvl="1" marL="914400" rtl="0" algn="l">
              <a:spcBef>
                <a:spcPts val="0"/>
              </a:spcBef>
              <a:spcAft>
                <a:spcPts val="0"/>
              </a:spcAft>
              <a:buSzPts val="1400"/>
              <a:buChar char="○"/>
            </a:pPr>
            <a:r>
              <a:rPr lang="en"/>
              <a:t>Public vs private school</a:t>
            </a:r>
            <a:endParaRPr/>
          </a:p>
          <a:p>
            <a:pPr indent="-342900" lvl="0" marL="457200" rtl="0" algn="l">
              <a:spcBef>
                <a:spcPts val="0"/>
              </a:spcBef>
              <a:spcAft>
                <a:spcPts val="0"/>
              </a:spcAft>
              <a:buSzPts val="1800"/>
              <a:buChar char="●"/>
            </a:pPr>
            <a:r>
              <a:rPr lang="en"/>
              <a:t>Introduction to artificial intelligence</a:t>
            </a:r>
            <a:endParaRPr/>
          </a:p>
          <a:p>
            <a:pPr indent="-317500" lvl="1" marL="914400" rtl="0" algn="l">
              <a:spcBef>
                <a:spcPts val="0"/>
              </a:spcBef>
              <a:spcAft>
                <a:spcPts val="0"/>
              </a:spcAft>
              <a:buSzPts val="1400"/>
              <a:buChar char="○"/>
            </a:pPr>
            <a:r>
              <a:rPr lang="en"/>
              <a:t>Microsoft recognition API</a:t>
            </a:r>
            <a:endParaRPr/>
          </a:p>
          <a:p>
            <a:pPr indent="-317500" lvl="1" marL="914400" rtl="0" algn="l">
              <a:spcBef>
                <a:spcPts val="0"/>
              </a:spcBef>
              <a:spcAft>
                <a:spcPts val="0"/>
              </a:spcAft>
              <a:buSzPts val="1400"/>
              <a:buChar char="○"/>
            </a:pPr>
            <a:r>
              <a:rPr lang="en"/>
              <a:t>Google cloud vision API</a:t>
            </a:r>
            <a:endParaRPr/>
          </a:p>
          <a:p>
            <a:pPr indent="-342900" lvl="0" marL="457200" rtl="0" algn="l">
              <a:spcBef>
                <a:spcPts val="0"/>
              </a:spcBef>
              <a:spcAft>
                <a:spcPts val="0"/>
              </a:spcAft>
              <a:buSzPts val="1800"/>
              <a:buChar char="●"/>
            </a:pPr>
            <a:r>
              <a:rPr lang="en"/>
              <a:t>Last week’s homework</a:t>
            </a:r>
            <a:endParaRPr/>
          </a:p>
          <a:p>
            <a:pPr indent="-317500" lvl="1" marL="914400" rtl="0" algn="l">
              <a:spcBef>
                <a:spcPts val="0"/>
              </a:spcBef>
              <a:spcAft>
                <a:spcPts val="0"/>
              </a:spcAft>
              <a:buSzPts val="1400"/>
              <a:buChar char="○"/>
            </a:pPr>
            <a:r>
              <a:rPr lang="en"/>
              <a:t>Two students can share their homework!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866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 microsoft thunkable apis</a:t>
            </a:r>
            <a:endParaRPr/>
          </a:p>
        </p:txBody>
      </p:sp>
      <p:sp>
        <p:nvSpPr>
          <p:cNvPr id="69" name="Google Shape;69;p15"/>
          <p:cNvSpPr txBox="1"/>
          <p:nvPr>
            <p:ph idx="1" type="body"/>
          </p:nvPr>
        </p:nvSpPr>
        <p:spPr>
          <a:xfrm>
            <a:off x="311700" y="980875"/>
            <a:ext cx="8520600" cy="3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latin typeface="Courier New"/>
                <a:ea typeface="Courier New"/>
                <a:cs typeface="Courier New"/>
                <a:sym typeface="Courier New"/>
              </a:rPr>
              <a:t>Artificial intelligence is the idea and fast-charging reality that computers will be able to perform tasks that normally require human intelligence, such as visual perception, speech recognition, decision-making, and translation between languages. So that we can all get ahead of the machines, the Thunkable platform already features a number of components that are powered by the latest in artificial intelligence available today -- with many more to come in the future.</a:t>
            </a:r>
            <a:endParaRPr>
              <a:solidFill>
                <a:srgbClr val="3B454E"/>
              </a:solidFill>
              <a:latin typeface="Courier New"/>
              <a:ea typeface="Courier New"/>
              <a:cs typeface="Courier New"/>
              <a:sym typeface="Courier New"/>
            </a:endParaRPr>
          </a:p>
          <a:p>
            <a:pPr indent="0" lvl="0" marL="0" rtl="0" algn="l">
              <a:spcBef>
                <a:spcPts val="1800"/>
              </a:spcBef>
              <a:spcAft>
                <a:spcPts val="0"/>
              </a:spcAft>
              <a:buNone/>
            </a:pPr>
            <a:r>
              <a:rPr lang="en">
                <a:solidFill>
                  <a:srgbClr val="3B454E"/>
                </a:solidFill>
                <a:latin typeface="Courier New"/>
                <a:ea typeface="Courier New"/>
                <a:cs typeface="Courier New"/>
                <a:sym typeface="Courier New"/>
              </a:rPr>
              <a:t>What are some examples of the difference between emotion and image recognition?</a:t>
            </a:r>
            <a:endParaRPr>
              <a:solidFill>
                <a:srgbClr val="3B454E"/>
              </a:solidFill>
              <a:latin typeface="Courier New"/>
              <a:ea typeface="Courier New"/>
              <a:cs typeface="Courier New"/>
              <a:sym typeface="Courier New"/>
            </a:endParaRPr>
          </a:p>
          <a:p>
            <a:pPr indent="0" lvl="0" marL="0" rtl="0" algn="l">
              <a:spcBef>
                <a:spcPts val="1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095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these apis</a:t>
            </a:r>
            <a:endParaRPr/>
          </a:p>
        </p:txBody>
      </p:sp>
      <p:sp>
        <p:nvSpPr>
          <p:cNvPr id="75" name="Google Shape;75;p16"/>
          <p:cNvSpPr txBox="1"/>
          <p:nvPr>
            <p:ph idx="1" type="body"/>
          </p:nvPr>
        </p:nvSpPr>
        <p:spPr>
          <a:xfrm>
            <a:off x="311700" y="901650"/>
            <a:ext cx="8634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3B454E"/>
                </a:solidFill>
                <a:highlight>
                  <a:srgbClr val="FFFFFF"/>
                </a:highlight>
              </a:rPr>
              <a:t>Thunkable provides its own API key by default for your convenience but if you expect your users to upload more than 1,000 images per month, please create your own free account. The blocks for image and emotion recognition are found under the Artificial Intelligence folder.</a:t>
            </a:r>
            <a:endParaRPr sz="1600"/>
          </a:p>
        </p:txBody>
      </p:sp>
      <p:pic>
        <p:nvPicPr>
          <p:cNvPr id="76" name="Google Shape;76;p16"/>
          <p:cNvPicPr preferRelativeResize="0"/>
          <p:nvPr/>
        </p:nvPicPr>
        <p:blipFill>
          <a:blip r:embed="rId3">
            <a:alphaModFix/>
          </a:blip>
          <a:stretch>
            <a:fillRect/>
          </a:stretch>
        </p:blipFill>
        <p:spPr>
          <a:xfrm>
            <a:off x="1692300" y="2439100"/>
            <a:ext cx="5759400" cy="244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picker + camera components</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highlight>
                  <a:srgbClr val="FFFFFF"/>
                </a:highlight>
              </a:rPr>
              <a:t>There are two elements to an ImagePicker, a button that opens the ImagePicker and the ImagePicker itself. The button you can customize but the ImagePicker design is the Android default.</a:t>
            </a:r>
            <a:endParaRPr>
              <a:solidFill>
                <a:srgbClr val="3B454E"/>
              </a:solidFill>
              <a:highlight>
                <a:srgbClr val="FFFFFF"/>
              </a:highlight>
            </a:endParaRPr>
          </a:p>
          <a:p>
            <a:pPr indent="0" lvl="0" marL="0" rtl="0" algn="l">
              <a:spcBef>
                <a:spcPts val="1600"/>
              </a:spcBef>
              <a:spcAft>
                <a:spcPts val="0"/>
              </a:spcAft>
              <a:buNone/>
            </a:pPr>
            <a:r>
              <a:t/>
            </a:r>
            <a:endParaRPr sz="1200">
              <a:solidFill>
                <a:srgbClr val="3B454E"/>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id="83" name="Google Shape;83;p17"/>
          <p:cNvPicPr preferRelativeResize="0"/>
          <p:nvPr/>
        </p:nvPicPr>
        <p:blipFill>
          <a:blip r:embed="rId3">
            <a:alphaModFix/>
          </a:blip>
          <a:stretch>
            <a:fillRect/>
          </a:stretch>
        </p:blipFill>
        <p:spPr>
          <a:xfrm>
            <a:off x="1657903" y="2695725"/>
            <a:ext cx="6005800" cy="1873150"/>
          </a:xfrm>
          <a:prstGeom prst="rect">
            <a:avLst/>
          </a:prstGeom>
          <a:noFill/>
          <a:ln>
            <a:noFill/>
          </a:ln>
        </p:spPr>
      </p:pic>
      <p:sp>
        <p:nvSpPr>
          <p:cNvPr id="84" name="Google Shape;84;p17"/>
          <p:cNvSpPr txBox="1"/>
          <p:nvPr/>
        </p:nvSpPr>
        <p:spPr>
          <a:xfrm>
            <a:off x="6587000" y="4064825"/>
            <a:ext cx="1076700" cy="435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35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picker + camera components</a:t>
            </a:r>
            <a:endParaRPr/>
          </a:p>
        </p:txBody>
      </p:sp>
      <p:sp>
        <p:nvSpPr>
          <p:cNvPr id="90" name="Google Shape;90;p18"/>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camera block uses the phone’s built-in camera feature to take an image, temporarily store it, and provide it for usage in an app.</a:t>
            </a:r>
            <a:endParaRPr/>
          </a:p>
        </p:txBody>
      </p:sp>
      <p:pic>
        <p:nvPicPr>
          <p:cNvPr id="91" name="Google Shape;91;p18"/>
          <p:cNvPicPr preferRelativeResize="0"/>
          <p:nvPr/>
        </p:nvPicPr>
        <p:blipFill>
          <a:blip r:embed="rId3">
            <a:alphaModFix/>
          </a:blip>
          <a:stretch>
            <a:fillRect/>
          </a:stretch>
        </p:blipFill>
        <p:spPr>
          <a:xfrm>
            <a:off x="1635475" y="2434302"/>
            <a:ext cx="5363800" cy="232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recognizer demo</a:t>
            </a:r>
            <a:endParaRPr/>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B454E"/>
                </a:solidFill>
                <a:highlight>
                  <a:srgbClr val="FFFFFF"/>
                </a:highlight>
              </a:rPr>
              <a:t>The Image Recognizer returns information about visual content found in an image and provides a set of tags and its best single line description. </a:t>
            </a:r>
            <a:r>
              <a:rPr lang="en">
                <a:solidFill>
                  <a:srgbClr val="3B454E"/>
                </a:solidFill>
              </a:rPr>
              <a:t>The sample app </a:t>
            </a:r>
            <a:r>
              <a:rPr lang="en">
                <a:solidFill>
                  <a:srgbClr val="F47C24"/>
                </a:solidFill>
                <a:uFill>
                  <a:noFill/>
                </a:uFill>
                <a:hlinkClick r:id="rId3"/>
              </a:rPr>
              <a:t>Thunkableagram: AI-powered Instagram</a:t>
            </a:r>
            <a:r>
              <a:rPr lang="en">
                <a:solidFill>
                  <a:srgbClr val="3B454E"/>
                </a:solidFill>
              </a:rPr>
              <a:t> uses the Image Recognizer to auto-caption images. To test this app for yourself, download the APK and run it like you would any of your own Thunkable projects.</a:t>
            </a:r>
            <a:endParaRPr>
              <a:solidFill>
                <a:srgbClr val="3B454E"/>
              </a:solidFill>
            </a:endParaRPr>
          </a:p>
          <a:p>
            <a:pPr indent="0" lvl="0" marL="0" rtl="0" algn="l">
              <a:spcBef>
                <a:spcPts val="1600"/>
              </a:spcBef>
              <a:spcAft>
                <a:spcPts val="1600"/>
              </a:spcAft>
              <a:buNone/>
            </a:pPr>
            <a:r>
              <a:rPr lang="en">
                <a:solidFill>
                  <a:srgbClr val="3B454E"/>
                </a:solidFill>
              </a:rPr>
              <a:t>Take a look at the code - how is the image recognizer being used here to generate captions for the images?</a:t>
            </a:r>
            <a:endParaRPr>
              <a:solidFill>
                <a:srgbClr val="3B454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439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recognizer code</a:t>
            </a:r>
            <a:endParaRPr/>
          </a:p>
        </p:txBody>
      </p:sp>
      <p:sp>
        <p:nvSpPr>
          <p:cNvPr id="103" name="Google Shape;103;p20"/>
          <p:cNvSpPr txBox="1"/>
          <p:nvPr>
            <p:ph idx="1" type="body"/>
          </p:nvPr>
        </p:nvSpPr>
        <p:spPr>
          <a:xfrm>
            <a:off x="6437975" y="1068300"/>
            <a:ext cx="2119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code lets the user select an image, then it outputs information about the image based on the API’s response content.</a:t>
            </a:r>
            <a:endParaRPr/>
          </a:p>
        </p:txBody>
      </p:sp>
      <p:pic>
        <p:nvPicPr>
          <p:cNvPr id="104" name="Google Shape;104;p20"/>
          <p:cNvPicPr preferRelativeResize="0"/>
          <p:nvPr/>
        </p:nvPicPr>
        <p:blipFill>
          <a:blip r:embed="rId3">
            <a:alphaModFix/>
          </a:blip>
          <a:stretch>
            <a:fillRect/>
          </a:stretch>
        </p:blipFill>
        <p:spPr>
          <a:xfrm>
            <a:off x="242950" y="944925"/>
            <a:ext cx="5867400" cy="40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Emotion recognizer code</a:t>
            </a:r>
            <a:endParaRPr/>
          </a:p>
        </p:txBody>
      </p:sp>
      <p:sp>
        <p:nvSpPr>
          <p:cNvPr id="110" name="Google Shape;110;p21"/>
          <p:cNvSpPr txBox="1"/>
          <p:nvPr>
            <p:ph idx="1" type="body"/>
          </p:nvPr>
        </p:nvSpPr>
        <p:spPr>
          <a:xfrm>
            <a:off x="311700" y="1228675"/>
            <a:ext cx="43392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3B454E"/>
                </a:solidFill>
                <a:highlight>
                  <a:srgbClr val="FFFFFF"/>
                </a:highlight>
              </a:rPr>
              <a:t>The Emotion Recognizer detects emotions from images containing a single face. The emotions detected are anger, contempt, disgust, fear, happiness, neutral, sadness, and surprise. These emotions are understood to be cross-culturally and universally communicated with particular facial expressions.</a:t>
            </a:r>
            <a:endParaRPr/>
          </a:p>
        </p:txBody>
      </p:sp>
      <p:pic>
        <p:nvPicPr>
          <p:cNvPr id="111" name="Google Shape;111;p21"/>
          <p:cNvPicPr preferRelativeResize="0"/>
          <p:nvPr/>
        </p:nvPicPr>
        <p:blipFill rotWithShape="1">
          <a:blip r:embed="rId3">
            <a:alphaModFix/>
          </a:blip>
          <a:srcRect b="0" l="30550" r="0" t="0"/>
          <a:stretch/>
        </p:blipFill>
        <p:spPr>
          <a:xfrm>
            <a:off x="4857125" y="1228675"/>
            <a:ext cx="4123987" cy="334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