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11" Type="http://schemas.openxmlformats.org/officeDocument/2006/relationships/slide" Target="slides/slide6.xml"/><Relationship Id="rId22" Type="http://schemas.openxmlformats.org/officeDocument/2006/relationships/font" Target="fonts/SourceCodePro-regular.fntdata"/><Relationship Id="rId10" Type="http://schemas.openxmlformats.org/officeDocument/2006/relationships/slide" Target="slides/slide5.xml"/><Relationship Id="rId21" Type="http://schemas.openxmlformats.org/officeDocument/2006/relationships/font" Target="fonts/AmaticS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479f7e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479f7e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e479f7e7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e479f7e7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this with different angles, font sizes,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e479f7e7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e479f7e7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e479f7e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e479f7e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ca5909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dca5909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49407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49407f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49407f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49407f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 button, translation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49407f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49407f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e479f7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e479f7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e479f7e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e479f7e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each of the buttons to match their function - changing the color to red, saying “Red” as the Text on the Button,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e479f7e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e479f7e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479f7e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e479f7e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it should be tested.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479f7e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e479f7e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again after adding random functionality.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App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circle each time the canvas is touched</a:t>
            </a:r>
            <a:endParaRPr/>
          </a:p>
        </p:txBody>
      </p:sp>
      <p:sp>
        <p:nvSpPr>
          <p:cNvPr id="114" name="Google Shape;114;p22"/>
          <p:cNvSpPr txBox="1"/>
          <p:nvPr>
            <p:ph idx="1" type="body"/>
          </p:nvPr>
        </p:nvSpPr>
        <p:spPr>
          <a:xfrm>
            <a:off x="647875" y="1228675"/>
            <a:ext cx="2680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Every time the canvas is “touched down”, or firmly tapped, a circle will be drawn on the screen. You can modify the size of the circle using the radius element as well.</a:t>
            </a:r>
            <a:endParaRPr/>
          </a:p>
        </p:txBody>
      </p:sp>
      <p:pic>
        <p:nvPicPr>
          <p:cNvPr id="115" name="Google Shape;115;p22"/>
          <p:cNvPicPr preferRelativeResize="0"/>
          <p:nvPr/>
        </p:nvPicPr>
        <p:blipFill>
          <a:blip r:embed="rId3">
            <a:alphaModFix/>
          </a:blip>
          <a:stretch>
            <a:fillRect/>
          </a:stretch>
        </p:blipFill>
        <p:spPr>
          <a:xfrm>
            <a:off x="3995950" y="1503288"/>
            <a:ext cx="4651625" cy="27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584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text to the screen </a:t>
            </a:r>
            <a:endParaRPr/>
          </a:p>
        </p:txBody>
      </p:sp>
      <p:sp>
        <p:nvSpPr>
          <p:cNvPr id="121" name="Google Shape;121;p23"/>
          <p:cNvSpPr txBox="1"/>
          <p:nvPr>
            <p:ph idx="1" type="body"/>
          </p:nvPr>
        </p:nvSpPr>
        <p:spPr>
          <a:xfrm>
            <a:off x="311700" y="1105075"/>
            <a:ext cx="2321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666666"/>
                </a:solidFill>
              </a:rPr>
              <a:t>Remove the previous code. This new code will write </a:t>
            </a:r>
            <a:r>
              <a:rPr lang="en">
                <a:solidFill>
                  <a:srgbClr val="666666"/>
                </a:solidFill>
                <a:highlight>
                  <a:srgbClr val="FFFFFF"/>
                </a:highlight>
              </a:rPr>
              <a:t>"developer of the future" angled at 30 degrees with each touch of the canvas</a:t>
            </a:r>
            <a:r>
              <a:rPr lang="en">
                <a:solidFill>
                  <a:srgbClr val="666666"/>
                </a:solidFill>
              </a:rPr>
              <a:t>.</a:t>
            </a:r>
            <a:endParaRPr>
              <a:solidFill>
                <a:srgbClr val="666666"/>
              </a:solidFill>
            </a:endParaRPr>
          </a:p>
        </p:txBody>
      </p:sp>
      <p:pic>
        <p:nvPicPr>
          <p:cNvPr id="122" name="Google Shape;122;p23"/>
          <p:cNvPicPr preferRelativeResize="0"/>
          <p:nvPr/>
        </p:nvPicPr>
        <p:blipFill>
          <a:blip r:embed="rId3">
            <a:alphaModFix/>
          </a:blip>
          <a:stretch>
            <a:fillRect/>
          </a:stretch>
        </p:blipFill>
        <p:spPr>
          <a:xfrm>
            <a:off x="2774600" y="1447975"/>
            <a:ext cx="5985250" cy="247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Scalable shapes</a:t>
            </a:r>
            <a:endParaRPr/>
          </a:p>
        </p:txBody>
      </p:sp>
      <p:sp>
        <p:nvSpPr>
          <p:cNvPr id="128" name="Google Shape;128;p24"/>
          <p:cNvSpPr txBox="1"/>
          <p:nvPr>
            <p:ph idx="1" type="body"/>
          </p:nvPr>
        </p:nvSpPr>
        <p:spPr>
          <a:xfrm>
            <a:off x="311700" y="1228675"/>
            <a:ext cx="3386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highlight>
                  <a:srgbClr val="FFFFFF"/>
                </a:highlight>
              </a:rPr>
              <a:t>When the user pinches open (or close) on a selected Canvas item (ball, image sprite), the item scales by the scale factor. The scale factor increases as the pinch opens and decreases as the pinch narrows.</a:t>
            </a:r>
            <a:endParaRPr/>
          </a:p>
        </p:txBody>
      </p:sp>
      <p:pic>
        <p:nvPicPr>
          <p:cNvPr id="129" name="Google Shape;129;p24"/>
          <p:cNvPicPr preferRelativeResize="0"/>
          <p:nvPr/>
        </p:nvPicPr>
        <p:blipFill>
          <a:blip r:embed="rId3">
            <a:alphaModFix/>
          </a:blip>
          <a:stretch>
            <a:fillRect/>
          </a:stretch>
        </p:blipFill>
        <p:spPr>
          <a:xfrm>
            <a:off x="3864088" y="687475"/>
            <a:ext cx="4867275" cy="398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Interacting with ball/sprite</a:t>
            </a:r>
            <a:endParaRPr/>
          </a:p>
        </p:txBody>
      </p:sp>
      <p:sp>
        <p:nvSpPr>
          <p:cNvPr id="135" name="Google Shape;135;p25"/>
          <p:cNvSpPr txBox="1"/>
          <p:nvPr>
            <p:ph idx="1" type="body"/>
          </p:nvPr>
        </p:nvSpPr>
        <p:spPr>
          <a:xfrm>
            <a:off x="311700" y="1228675"/>
            <a:ext cx="2691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B454E"/>
                </a:solidFill>
                <a:highlight>
                  <a:srgbClr val="FFFFFF"/>
                </a:highlight>
              </a:rPr>
              <a:t>When the user touches the canvas and then immediately lifts finger. </a:t>
            </a:r>
            <a:endParaRPr sz="1400">
              <a:solidFill>
                <a:srgbClr val="3B454E"/>
              </a:solidFill>
              <a:highlight>
                <a:srgbClr val="FFFFFF"/>
              </a:highlight>
            </a:endParaRPr>
          </a:p>
          <a:p>
            <a:pPr indent="0" lvl="0" marL="0" rtl="0" algn="l">
              <a:spcBef>
                <a:spcPts val="1600"/>
              </a:spcBef>
              <a:spcAft>
                <a:spcPts val="0"/>
              </a:spcAft>
              <a:buNone/>
            </a:pPr>
            <a:r>
              <a:rPr lang="en" sz="1400">
                <a:solidFill>
                  <a:srgbClr val="3B454E"/>
                </a:solidFill>
                <a:highlight>
                  <a:srgbClr val="FFFFFF"/>
                </a:highlight>
              </a:rPr>
              <a:t>The (x,y) position of the touch is relative to the upper left of the canvas. </a:t>
            </a:r>
            <a:endParaRPr sz="1400">
              <a:solidFill>
                <a:srgbClr val="3B454E"/>
              </a:solidFill>
              <a:highlight>
                <a:srgbClr val="FFFFFF"/>
              </a:highlight>
            </a:endParaRPr>
          </a:p>
          <a:p>
            <a:pPr indent="0" lvl="0" marL="0" rtl="0" algn="l">
              <a:spcBef>
                <a:spcPts val="1600"/>
              </a:spcBef>
              <a:spcAft>
                <a:spcPts val="1600"/>
              </a:spcAft>
              <a:buNone/>
            </a:pPr>
            <a:r>
              <a:rPr lang="en" sz="1400">
                <a:solidFill>
                  <a:srgbClr val="3B454E"/>
                </a:solidFill>
                <a:highlight>
                  <a:srgbClr val="FFFFFF"/>
                </a:highlight>
              </a:rPr>
              <a:t>TouchedSprite is a boolean value which is true if the same touch also touched a sprite.</a:t>
            </a:r>
            <a:endParaRPr sz="1400"/>
          </a:p>
        </p:txBody>
      </p:sp>
      <p:pic>
        <p:nvPicPr>
          <p:cNvPr id="136" name="Google Shape;136;p25"/>
          <p:cNvPicPr preferRelativeResize="0"/>
          <p:nvPr/>
        </p:nvPicPr>
        <p:blipFill>
          <a:blip r:embed="rId3">
            <a:alphaModFix/>
          </a:blip>
          <a:stretch>
            <a:fillRect/>
          </a:stretch>
        </p:blipFill>
        <p:spPr>
          <a:xfrm>
            <a:off x="3211150" y="1549775"/>
            <a:ext cx="5621150" cy="231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next week’s material</a:t>
            </a:r>
            <a:endParaRPr/>
          </a:p>
        </p:txBody>
      </p:sp>
      <p:sp>
        <p:nvSpPr>
          <p:cNvPr id="142" name="Google Shape;142;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Next week, we will be creating Thunkable Pong, a simple, single-player game where the user can paddle the ball and make sure it doesn’t hit the ground, to get points.</a:t>
            </a:r>
            <a:endParaRPr/>
          </a:p>
          <a:p>
            <a:pPr indent="-342900" lvl="0" marL="457200" rtl="0" algn="l">
              <a:spcBef>
                <a:spcPts val="0"/>
              </a:spcBef>
              <a:spcAft>
                <a:spcPts val="0"/>
              </a:spcAft>
              <a:buSzPts val="1800"/>
              <a:buChar char="●"/>
            </a:pPr>
            <a:r>
              <a:rPr lang="en"/>
              <a:t>How does the Canvas apply to Pong construction?</a:t>
            </a:r>
            <a:endParaRPr/>
          </a:p>
          <a:p>
            <a:pPr indent="-317500" lvl="1" marL="914400" rtl="0" algn="l">
              <a:spcBef>
                <a:spcPts val="0"/>
              </a:spcBef>
              <a:spcAft>
                <a:spcPts val="0"/>
              </a:spcAft>
              <a:buSzPts val="1400"/>
              <a:buChar char="○"/>
            </a:pPr>
            <a:r>
              <a:rPr lang="en"/>
              <a:t>Dynamic ball component</a:t>
            </a:r>
            <a:endParaRPr/>
          </a:p>
          <a:p>
            <a:pPr indent="-317500" lvl="1" marL="914400" rtl="0" algn="l">
              <a:spcBef>
                <a:spcPts val="0"/>
              </a:spcBef>
              <a:spcAft>
                <a:spcPts val="0"/>
              </a:spcAft>
              <a:buSzPts val="1400"/>
              <a:buChar char="○"/>
            </a:pPr>
            <a:r>
              <a:rPr lang="en"/>
              <a:t>Adding shapes instantly </a:t>
            </a:r>
            <a:endParaRPr/>
          </a:p>
          <a:p>
            <a:pPr indent="-317500" lvl="1" marL="914400" rtl="0" algn="l">
              <a:spcBef>
                <a:spcPts val="0"/>
              </a:spcBef>
              <a:spcAft>
                <a:spcPts val="0"/>
              </a:spcAft>
              <a:buSzPts val="1400"/>
              <a:buChar char="○"/>
            </a:pPr>
            <a:r>
              <a:rPr lang="en"/>
              <a:t>Many colors, text, etc are available</a:t>
            </a:r>
            <a:endParaRPr/>
          </a:p>
          <a:p>
            <a:pPr indent="-317500" lvl="1" marL="914400" rtl="0" algn="l">
              <a:spcBef>
                <a:spcPts val="0"/>
              </a:spcBef>
              <a:spcAft>
                <a:spcPts val="0"/>
              </a:spcAft>
              <a:buSzPts val="1400"/>
              <a:buChar char="○"/>
            </a:pPr>
            <a:r>
              <a:rPr lang="en"/>
              <a:t>What else can you think of?</a:t>
            </a:r>
            <a:endParaRPr/>
          </a:p>
          <a:p>
            <a:pPr indent="-342900" lvl="0" marL="457200" rtl="0" algn="l">
              <a:spcBef>
                <a:spcPts val="0"/>
              </a:spcBef>
              <a:spcAft>
                <a:spcPts val="0"/>
              </a:spcAft>
              <a:buSzPts val="1800"/>
              <a:buChar char="●"/>
            </a:pPr>
            <a:r>
              <a:rPr lang="en"/>
              <a:t>Any questions, comments or concerns?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47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1049375"/>
            <a:ext cx="8520600" cy="388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type of AI - voice</a:t>
            </a:r>
            <a:endParaRPr/>
          </a:p>
          <a:p>
            <a:pPr indent="-317500" lvl="1" marL="914400" rtl="0" algn="l">
              <a:spcBef>
                <a:spcPts val="0"/>
              </a:spcBef>
              <a:spcAft>
                <a:spcPts val="0"/>
              </a:spcAft>
              <a:buSzPts val="1400"/>
              <a:buChar char="○"/>
            </a:pPr>
            <a:r>
              <a:rPr lang="en"/>
              <a:t>Text to speech recognizer</a:t>
            </a:r>
            <a:endParaRPr/>
          </a:p>
          <a:p>
            <a:pPr indent="-317500" lvl="1" marL="914400" rtl="0" algn="l">
              <a:spcBef>
                <a:spcPts val="0"/>
              </a:spcBef>
              <a:spcAft>
                <a:spcPts val="0"/>
              </a:spcAft>
              <a:buSzPts val="1400"/>
              <a:buChar char="○"/>
            </a:pPr>
            <a:r>
              <a:rPr lang="en"/>
              <a:t>The reverse - speech to text</a:t>
            </a:r>
            <a:endParaRPr/>
          </a:p>
          <a:p>
            <a:pPr indent="-317500" lvl="1" marL="914400" rtl="0" algn="l">
              <a:spcBef>
                <a:spcPts val="0"/>
              </a:spcBef>
              <a:spcAft>
                <a:spcPts val="0"/>
              </a:spcAft>
              <a:buSzPts val="1400"/>
              <a:buChar char="○"/>
            </a:pPr>
            <a:r>
              <a:rPr lang="en"/>
              <a:t>Yandex translation API</a:t>
            </a:r>
            <a:endParaRPr/>
          </a:p>
          <a:p>
            <a:pPr indent="-317500" lvl="1" marL="914400" rtl="0" algn="l">
              <a:spcBef>
                <a:spcPts val="0"/>
              </a:spcBef>
              <a:spcAft>
                <a:spcPts val="0"/>
              </a:spcAft>
              <a:buSzPts val="1400"/>
              <a:buChar char="○"/>
            </a:pPr>
            <a:r>
              <a:rPr lang="en"/>
              <a:t>Playing, storing, and recording sounds</a:t>
            </a:r>
            <a:endParaRPr/>
          </a:p>
          <a:p>
            <a:pPr indent="-317500" lvl="1" marL="914400" rtl="0" algn="l">
              <a:spcBef>
                <a:spcPts val="0"/>
              </a:spcBef>
              <a:spcAft>
                <a:spcPts val="0"/>
              </a:spcAft>
              <a:buSzPts val="1400"/>
              <a:buChar char="○"/>
            </a:pPr>
            <a:r>
              <a:rPr lang="en"/>
              <a:t>Player vs. Sound</a:t>
            </a:r>
            <a:endParaRPr/>
          </a:p>
          <a:p>
            <a:pPr indent="-317500" lvl="2" marL="1371600" rtl="0" algn="l">
              <a:spcBef>
                <a:spcPts val="0"/>
              </a:spcBef>
              <a:spcAft>
                <a:spcPts val="0"/>
              </a:spcAft>
              <a:buSzPts val="1400"/>
              <a:buChar char="■"/>
            </a:pPr>
            <a:r>
              <a:rPr lang="en"/>
              <a:t>Player is for long noises, like songs</a:t>
            </a:r>
            <a:endParaRPr/>
          </a:p>
          <a:p>
            <a:pPr indent="-317500" lvl="2" marL="1371600" rtl="0" algn="l">
              <a:spcBef>
                <a:spcPts val="0"/>
              </a:spcBef>
              <a:spcAft>
                <a:spcPts val="0"/>
              </a:spcAft>
              <a:buSzPts val="1400"/>
              <a:buChar char="■"/>
            </a:pPr>
            <a:r>
              <a:rPr lang="en"/>
              <a:t>Sound is for short noises, like effects</a:t>
            </a:r>
            <a:endParaRPr/>
          </a:p>
          <a:p>
            <a:pPr indent="-342900" lvl="0" marL="457200" rtl="0" algn="l">
              <a:spcBef>
                <a:spcPts val="0"/>
              </a:spcBef>
              <a:spcAft>
                <a:spcPts val="0"/>
              </a:spcAft>
              <a:buSzPts val="1800"/>
              <a:buChar char="●"/>
            </a:pPr>
            <a:r>
              <a:rPr lang="en"/>
              <a:t>Last week’s homework</a:t>
            </a:r>
            <a:endParaRPr/>
          </a:p>
          <a:p>
            <a:pPr indent="-317500" lvl="1" marL="914400" rtl="0" algn="l">
              <a:spcBef>
                <a:spcPts val="0"/>
              </a:spcBef>
              <a:spcAft>
                <a:spcPts val="0"/>
              </a:spcAft>
              <a:buSzPts val="1400"/>
              <a:buChar char="○"/>
            </a:pPr>
            <a:r>
              <a:rPr lang="en"/>
              <a:t>Translating a song to a different language</a:t>
            </a:r>
            <a:endParaRPr/>
          </a:p>
          <a:p>
            <a:pPr indent="-317500" lvl="1" marL="914400" rtl="0" algn="l">
              <a:spcBef>
                <a:spcPts val="0"/>
              </a:spcBef>
              <a:spcAft>
                <a:spcPts val="0"/>
              </a:spcAft>
              <a:buSzPts val="1400"/>
              <a:buChar char="○"/>
            </a:pPr>
            <a:r>
              <a:rPr lang="en"/>
              <a:t>Two students can share their homework</a:t>
            </a:r>
            <a:endParaRPr/>
          </a:p>
          <a:p>
            <a:pPr indent="-317500" lvl="1" marL="914400" rtl="0" algn="l">
              <a:spcBef>
                <a:spcPts val="0"/>
              </a:spcBef>
              <a:spcAft>
                <a:spcPts val="0"/>
              </a:spcAft>
              <a:buSzPts val="1400"/>
              <a:buChar char="○"/>
            </a:pPr>
            <a:r>
              <a:rPr lang="en"/>
              <a:t>My solution - the “happy birthday” translator</a:t>
            </a:r>
            <a:endParaRPr/>
          </a:p>
          <a:p>
            <a:pPr indent="-317500" lvl="2" marL="1371600" rtl="0" algn="l">
              <a:spcBef>
                <a:spcPts val="0"/>
              </a:spcBef>
              <a:spcAft>
                <a:spcPts val="0"/>
              </a:spcAft>
              <a:buSzPts val="1400"/>
              <a:buChar char="■"/>
            </a:pPr>
            <a:r>
              <a:rPr lang="en"/>
              <a:t>To Spanish!</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471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happy birthday translator</a:t>
            </a:r>
            <a:endParaRPr/>
          </a:p>
        </p:txBody>
      </p:sp>
      <p:pic>
        <p:nvPicPr>
          <p:cNvPr id="69" name="Google Shape;69;p15"/>
          <p:cNvPicPr preferRelativeResize="0"/>
          <p:nvPr/>
        </p:nvPicPr>
        <p:blipFill rotWithShape="1">
          <a:blip r:embed="rId3">
            <a:alphaModFix/>
          </a:blip>
          <a:srcRect b="0" l="0" r="2267" t="0"/>
          <a:stretch/>
        </p:blipFill>
        <p:spPr>
          <a:xfrm>
            <a:off x="944650" y="948175"/>
            <a:ext cx="7112376" cy="40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244475"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 drawing app</a:t>
            </a:r>
            <a:endParaRPr/>
          </a:p>
        </p:txBody>
      </p:sp>
      <p:sp>
        <p:nvSpPr>
          <p:cNvPr id="75" name="Google Shape;75;p16"/>
          <p:cNvSpPr txBox="1"/>
          <p:nvPr>
            <p:ph idx="1" type="body"/>
          </p:nvPr>
        </p:nvSpPr>
        <p:spPr>
          <a:xfrm>
            <a:off x="311700" y="103820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be making a sketchbook app today to demonstrate the functions of the Thunkable canvas element.</a:t>
            </a:r>
            <a:endParaRPr/>
          </a:p>
          <a:p>
            <a:pPr indent="0" lvl="0" marL="0" rtl="0" algn="l">
              <a:spcBef>
                <a:spcPts val="1600"/>
              </a:spcBef>
              <a:spcAft>
                <a:spcPts val="0"/>
              </a:spcAft>
              <a:buNone/>
            </a:pPr>
            <a:r>
              <a:rPr lang="en"/>
              <a:t>Set up an app with a menu of buttons inside of a horizontal or vertical arrangement. Let’s do five buttons for now. </a:t>
            </a:r>
            <a:endParaRPr/>
          </a:p>
          <a:p>
            <a:pPr indent="0" lvl="0" marL="0" rtl="0" algn="l">
              <a:spcBef>
                <a:spcPts val="1600"/>
              </a:spcBef>
              <a:spcAft>
                <a:spcPts val="0"/>
              </a:spcAft>
              <a:buNone/>
            </a:pPr>
            <a:r>
              <a:rPr lang="en"/>
              <a:t>The buttons should either be full width or full height, depending on if you did a horizontal or vertical arrangement. Why is this true?</a:t>
            </a:r>
            <a:endParaRPr/>
          </a:p>
          <a:p>
            <a:pPr indent="0" lvl="0" marL="0" rtl="0" algn="l">
              <a:spcBef>
                <a:spcPts val="1600"/>
              </a:spcBef>
              <a:spcAft>
                <a:spcPts val="0"/>
              </a:spcAft>
              <a:buNone/>
            </a:pPr>
            <a:r>
              <a:rPr lang="en"/>
              <a:t>Take five minutes to set this up on your own. There should be adequate space left for a large canvas element to fill up the screen as well. We will learn about the Canvas element.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Thunkable canvas</a:t>
            </a:r>
            <a:endParaRPr/>
          </a:p>
        </p:txBody>
      </p:sp>
      <p:sp>
        <p:nvSpPr>
          <p:cNvPr id="81" name="Google Shape;81;p17"/>
          <p:cNvSpPr txBox="1"/>
          <p:nvPr>
            <p:ph idx="1" type="body"/>
          </p:nvPr>
        </p:nvSpPr>
        <p:spPr>
          <a:xfrm>
            <a:off x="235325" y="801000"/>
            <a:ext cx="8765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canvas is </a:t>
            </a:r>
            <a:r>
              <a:rPr lang="en" sz="1400">
                <a:solidFill>
                  <a:srgbClr val="3D3D3D"/>
                </a:solidFill>
              </a:rPr>
              <a:t>a  two-dimensional touch-sensitive rectangular panel on which drawing can be done and sprites can be moved.</a:t>
            </a:r>
            <a:endParaRPr sz="1400">
              <a:solidFill>
                <a:srgbClr val="3D3D3D"/>
              </a:solidFill>
            </a:endParaRPr>
          </a:p>
          <a:p>
            <a:pPr indent="0" lvl="0" marL="0" rtl="0" algn="l">
              <a:spcBef>
                <a:spcPts val="1700"/>
              </a:spcBef>
              <a:spcAft>
                <a:spcPts val="0"/>
              </a:spcAft>
              <a:buNone/>
            </a:pPr>
            <a:r>
              <a:rPr lang="en" sz="1400">
                <a:solidFill>
                  <a:srgbClr val="3D3D3D"/>
                </a:solidFill>
              </a:rPr>
              <a:t>The BackgroundColor, PaintColor, BackgroundImage, Width, and Height of the Canvas can be set in either the Designer or in the Blocks Editor. The Width and Height are measured in pixels and must be positive.</a:t>
            </a:r>
            <a:endParaRPr sz="1400">
              <a:solidFill>
                <a:srgbClr val="3D3D3D"/>
              </a:solidFill>
            </a:endParaRPr>
          </a:p>
          <a:p>
            <a:pPr indent="0" lvl="0" marL="0" rtl="0" algn="l">
              <a:spcBef>
                <a:spcPts val="1700"/>
              </a:spcBef>
              <a:spcAft>
                <a:spcPts val="0"/>
              </a:spcAft>
              <a:buNone/>
            </a:pPr>
            <a:r>
              <a:rPr lang="en" sz="1400">
                <a:solidFill>
                  <a:srgbClr val="3D3D3D"/>
                </a:solidFill>
              </a:rPr>
              <a:t>Any location on the Canvas can be specified as a pair of (X, Y) values, where </a:t>
            </a:r>
            <a:endParaRPr sz="1400">
              <a:solidFill>
                <a:srgbClr val="3D3D3D"/>
              </a:solidFill>
            </a:endParaRPr>
          </a:p>
          <a:p>
            <a:pPr indent="-317500" lvl="0" marL="889000" rtl="0" algn="l">
              <a:spcBef>
                <a:spcPts val="800"/>
              </a:spcBef>
              <a:spcAft>
                <a:spcPts val="0"/>
              </a:spcAft>
              <a:buClr>
                <a:srgbClr val="3D3D3D"/>
              </a:buClr>
              <a:buSzPts val="1400"/>
              <a:buFont typeface="Source Code Pro"/>
              <a:buChar char="●"/>
            </a:pPr>
            <a:r>
              <a:rPr lang="en" sz="1400">
                <a:solidFill>
                  <a:srgbClr val="3D3D3D"/>
                </a:solidFill>
              </a:rPr>
              <a:t>X is the number of pixels away from the left edge of the Canvas</a:t>
            </a:r>
            <a:endParaRPr sz="1400">
              <a:solidFill>
                <a:srgbClr val="3D3D3D"/>
              </a:solidFill>
            </a:endParaRPr>
          </a:p>
          <a:p>
            <a:pPr indent="-317500" lvl="0" marL="889000" rtl="0" algn="l">
              <a:spcBef>
                <a:spcPts val="0"/>
              </a:spcBef>
              <a:spcAft>
                <a:spcPts val="0"/>
              </a:spcAft>
              <a:buClr>
                <a:srgbClr val="3D3D3D"/>
              </a:buClr>
              <a:buSzPts val="1400"/>
              <a:buFont typeface="Source Code Pro"/>
              <a:buChar char="●"/>
            </a:pPr>
            <a:r>
              <a:rPr lang="en" sz="1400">
                <a:solidFill>
                  <a:srgbClr val="3D3D3D"/>
                </a:solidFill>
              </a:rPr>
              <a:t>Y is the number of pixels away from the top edge of the Canvas</a:t>
            </a:r>
            <a:endParaRPr sz="1400">
              <a:solidFill>
                <a:srgbClr val="3D3D3D"/>
              </a:solidFill>
              <a:highlight>
                <a:srgbClr val="F7F9F2"/>
              </a:highlight>
            </a:endParaRPr>
          </a:p>
          <a:p>
            <a:pPr indent="0" lvl="0" marL="0" rtl="0" algn="l">
              <a:spcBef>
                <a:spcPts val="1700"/>
              </a:spcBef>
              <a:spcAft>
                <a:spcPts val="0"/>
              </a:spcAft>
              <a:buNone/>
            </a:pPr>
            <a:r>
              <a:rPr lang="en" sz="1400">
                <a:solidFill>
                  <a:srgbClr val="3D3D3D"/>
                </a:solidFill>
              </a:rPr>
              <a:t>There are events to tell when and where a Canvas has been touched or a Sprite (ImageSprite or Ball) has been dragged. There are also methods for drawing points, lines, and circles.</a:t>
            </a:r>
            <a:endParaRPr sz="1400">
              <a:solidFill>
                <a:srgbClr val="3D3D3D"/>
              </a:solidFill>
            </a:endParaRPr>
          </a:p>
          <a:p>
            <a:pPr indent="0" lvl="0" marL="0" rtl="0" algn="l">
              <a:spcBef>
                <a:spcPts val="1700"/>
              </a:spcBef>
              <a:spcAft>
                <a:spcPts val="0"/>
              </a:spcAft>
              <a:buNone/>
            </a:pPr>
            <a:r>
              <a:rPr b="1" lang="en" sz="1400">
                <a:solidFill>
                  <a:srgbClr val="3D3D3D"/>
                </a:solidFill>
              </a:rPr>
              <a:t>Add a full width, full height canvas to your app. You may also benefit from changing the orientation of Screen1 to landscape.</a:t>
            </a:r>
            <a:endParaRPr b="1" sz="1400">
              <a:solidFill>
                <a:srgbClr val="3D3D3D"/>
              </a:solidFill>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button functions</a:t>
            </a:r>
            <a:endParaRPr/>
          </a:p>
        </p:txBody>
      </p:sp>
      <p:sp>
        <p:nvSpPr>
          <p:cNvPr id="87" name="Google Shape;87;p18"/>
          <p:cNvSpPr txBox="1"/>
          <p:nvPr>
            <p:ph idx="1" type="body"/>
          </p:nvPr>
        </p:nvSpPr>
        <p:spPr>
          <a:xfrm>
            <a:off x="311700" y="1228675"/>
            <a:ext cx="2579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purpose of the first four buttons will be to change the color of the pen on the canvas - the last button will clear the screen so the user can start drawing again.</a:t>
            </a:r>
            <a:endParaRPr/>
          </a:p>
        </p:txBody>
      </p:sp>
      <p:pic>
        <p:nvPicPr>
          <p:cNvPr id="88" name="Google Shape;88;p18"/>
          <p:cNvPicPr preferRelativeResize="0"/>
          <p:nvPr/>
        </p:nvPicPr>
        <p:blipFill>
          <a:blip r:embed="rId3">
            <a:alphaModFix/>
          </a:blip>
          <a:stretch>
            <a:fillRect/>
          </a:stretch>
        </p:blipFill>
        <p:spPr>
          <a:xfrm>
            <a:off x="3034288" y="1150238"/>
            <a:ext cx="5876925" cy="370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button functions, continued</a:t>
            </a:r>
            <a:endParaRPr/>
          </a:p>
        </p:txBody>
      </p:sp>
      <p:pic>
        <p:nvPicPr>
          <p:cNvPr id="94" name="Google Shape;94;p19"/>
          <p:cNvPicPr preferRelativeResize="0"/>
          <p:nvPr/>
        </p:nvPicPr>
        <p:blipFill>
          <a:blip r:embed="rId3">
            <a:alphaModFix/>
          </a:blip>
          <a:stretch>
            <a:fillRect/>
          </a:stretch>
        </p:blipFill>
        <p:spPr>
          <a:xfrm>
            <a:off x="802350" y="1442932"/>
            <a:ext cx="7312774" cy="27364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583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drawing functionality</a:t>
            </a:r>
            <a:endParaRPr/>
          </a:p>
        </p:txBody>
      </p:sp>
      <p:sp>
        <p:nvSpPr>
          <p:cNvPr id="100" name="Google Shape;100;p20"/>
          <p:cNvSpPr txBox="1"/>
          <p:nvPr>
            <p:ph idx="1" type="body"/>
          </p:nvPr>
        </p:nvSpPr>
        <p:spPr>
          <a:xfrm>
            <a:off x="412550" y="10602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happens when prevX, prevY, currentX, currentY are called? What points do those variables represent?</a:t>
            </a:r>
            <a:endParaRPr/>
          </a:p>
        </p:txBody>
      </p:sp>
      <p:pic>
        <p:nvPicPr>
          <p:cNvPr id="101" name="Google Shape;101;p20"/>
          <p:cNvPicPr preferRelativeResize="0"/>
          <p:nvPr/>
        </p:nvPicPr>
        <p:blipFill>
          <a:blip r:embed="rId3">
            <a:alphaModFix/>
          </a:blip>
          <a:stretch>
            <a:fillRect/>
          </a:stretch>
        </p:blipFill>
        <p:spPr>
          <a:xfrm>
            <a:off x="1182353" y="1928328"/>
            <a:ext cx="6779300" cy="288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583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Sneak surprise feature - generating a random color</a:t>
            </a:r>
            <a:endParaRPr/>
          </a:p>
        </p:txBody>
      </p:sp>
      <p:sp>
        <p:nvSpPr>
          <p:cNvPr id="107" name="Google Shape;107;p21"/>
          <p:cNvSpPr txBox="1"/>
          <p:nvPr>
            <p:ph idx="1" type="body"/>
          </p:nvPr>
        </p:nvSpPr>
        <p:spPr>
          <a:xfrm>
            <a:off x="311700" y="9593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another button to the screen - this button will generate a random color for the user’s pen every time they click it!</a:t>
            </a:r>
            <a:endParaRPr/>
          </a:p>
          <a:p>
            <a:pPr indent="0" lvl="0" marL="0" rtl="0" algn="l">
              <a:spcBef>
                <a:spcPts val="1600"/>
              </a:spcBef>
              <a:spcAft>
                <a:spcPts val="1600"/>
              </a:spcAft>
              <a:buNone/>
            </a:pPr>
            <a:r>
              <a:rPr lang="en"/>
              <a:t>All RGB colors have three values in between 0 and 255 (0,0,0 is pitch black), so if we generate a random value for each of the R, G, B, we end up with a randomized color.</a:t>
            </a:r>
            <a:endParaRPr/>
          </a:p>
        </p:txBody>
      </p:sp>
      <p:pic>
        <p:nvPicPr>
          <p:cNvPr id="108" name="Google Shape;108;p21"/>
          <p:cNvPicPr preferRelativeResize="0"/>
          <p:nvPr/>
        </p:nvPicPr>
        <p:blipFill>
          <a:blip r:embed="rId3">
            <a:alphaModFix/>
          </a:blip>
          <a:stretch>
            <a:fillRect/>
          </a:stretch>
        </p:blipFill>
        <p:spPr>
          <a:xfrm>
            <a:off x="592563" y="3082175"/>
            <a:ext cx="8048625" cy="165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