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matic SC"/>
      <p:regular r:id="rId22"/>
      <p:bold r:id="rId23"/>
    </p:embeddedFont>
    <p:embeddedFont>
      <p:font typeface="Source Code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regular.fntdata"/><Relationship Id="rId21" Type="http://schemas.openxmlformats.org/officeDocument/2006/relationships/slide" Target="slides/slide16.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c0b6ba63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c0b6ba63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c0b6ba63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c0b6ba63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c0b6ba63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c0b6ba63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c0b6ba63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c0b6ba63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c0b6ba63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c0b6ba63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c0b6ba63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c0b6ba63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the concept of reserved words and what happens if we use them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c0b6ba63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c0b6ba63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0b6ba63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0b6ba63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0b6ba63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0b6ba63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c0b6ba63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c0b6ba63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c0b6ba63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c0b6ba63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each one independently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c0b6ba63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c0b6ba63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c0b6ba63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c0b6ba63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c0b6ba63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c0b6ba63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c0b6ba63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c0b6ba63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medium.mybridge.co/30-amazing-python-projects-for-the-past-year-v-2018-9c310b04cdb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mailto:littlebytesprogramming@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repl.it/" TargetMode="External"/><Relationship Id="rId4" Type="http://schemas.openxmlformats.org/officeDocument/2006/relationships/image" Target="../media/image7.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LittleBytes Summer ‘18</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 - Week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submit your class assignments</a:t>
            </a:r>
            <a:endParaRPr/>
          </a:p>
        </p:txBody>
      </p:sp>
      <p:sp>
        <p:nvSpPr>
          <p:cNvPr id="115" name="Google Shape;115;p22"/>
          <p:cNvSpPr txBox="1"/>
          <p:nvPr>
            <p:ph idx="1" type="body"/>
          </p:nvPr>
        </p:nvSpPr>
        <p:spPr>
          <a:xfrm>
            <a:off x="311700" y="1228675"/>
            <a:ext cx="47757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 the top of the screen, there is a “share button”</a:t>
            </a:r>
            <a:endParaRPr/>
          </a:p>
          <a:p>
            <a:pPr indent="-342900" lvl="0" marL="457200" rtl="0" algn="l">
              <a:spcBef>
                <a:spcPts val="0"/>
              </a:spcBef>
              <a:spcAft>
                <a:spcPts val="0"/>
              </a:spcAft>
              <a:buSzPts val="1800"/>
              <a:buChar char="●"/>
            </a:pPr>
            <a:r>
              <a:rPr lang="en"/>
              <a:t>All you need to do is copy and paste the link into Google Classrooms for your teachers to give you a grade</a:t>
            </a:r>
            <a:endParaRPr/>
          </a:p>
          <a:p>
            <a:pPr indent="-342900" lvl="0" marL="457200" rtl="0" algn="l">
              <a:spcBef>
                <a:spcPts val="0"/>
              </a:spcBef>
              <a:spcAft>
                <a:spcPts val="0"/>
              </a:spcAft>
              <a:buSzPts val="1800"/>
              <a:buChar char="●"/>
            </a:pPr>
            <a:r>
              <a:rPr lang="en"/>
              <a:t>Don’t attach any .py files in Classrooms! It’s not needed when you can just use repl.it</a:t>
            </a:r>
            <a:endParaRPr/>
          </a:p>
        </p:txBody>
      </p:sp>
      <p:pic>
        <p:nvPicPr>
          <p:cNvPr id="116" name="Google Shape;116;p22"/>
          <p:cNvPicPr preferRelativeResize="0"/>
          <p:nvPr/>
        </p:nvPicPr>
        <p:blipFill>
          <a:blip r:embed="rId3">
            <a:alphaModFix/>
          </a:blip>
          <a:stretch>
            <a:fillRect/>
          </a:stretch>
        </p:blipFill>
        <p:spPr>
          <a:xfrm>
            <a:off x="5232025" y="1584213"/>
            <a:ext cx="3543300" cy="252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 minutes</a:t>
            </a:r>
            <a:endParaRPr/>
          </a:p>
          <a:p>
            <a:pPr indent="0" lvl="0" marL="0" rtl="0" algn="ctr">
              <a:spcBef>
                <a:spcPts val="0"/>
              </a:spcBef>
              <a:spcAft>
                <a:spcPts val="0"/>
              </a:spcAft>
              <a:buNone/>
            </a:pPr>
            <a:r>
              <a:rPr lang="en"/>
              <a:t>Independent exploration and questions so far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coding in python!</a:t>
            </a:r>
            <a:endParaRPr/>
          </a:p>
        </p:txBody>
      </p:sp>
      <p:sp>
        <p:nvSpPr>
          <p:cNvPr id="127" name="Google Shape;127;p24"/>
          <p:cNvSpPr txBox="1"/>
          <p:nvPr>
            <p:ph idx="1" type="body"/>
          </p:nvPr>
        </p:nvSpPr>
        <p:spPr>
          <a:xfrm>
            <a:off x="311700" y="1228675"/>
            <a:ext cx="8520600" cy="188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running joke with coders is that the first program you write when you are learning a language should be the “Hello, World!” program. HelloWorld is kind of a meme!</a:t>
            </a:r>
            <a:endParaRPr/>
          </a:p>
          <a:p>
            <a:pPr indent="-342900" lvl="0" marL="457200" rtl="0" algn="l">
              <a:spcBef>
                <a:spcPts val="0"/>
              </a:spcBef>
              <a:spcAft>
                <a:spcPts val="0"/>
              </a:spcAft>
              <a:buSzPts val="1800"/>
              <a:buChar char="●"/>
            </a:pPr>
            <a:r>
              <a:rPr lang="en"/>
              <a:t>Type the following in your terminal:</a:t>
            </a:r>
            <a:endParaRPr/>
          </a:p>
          <a:p>
            <a:pPr indent="-381000" lvl="1" marL="914400" rtl="0" algn="l">
              <a:spcBef>
                <a:spcPts val="0"/>
              </a:spcBef>
              <a:spcAft>
                <a:spcPts val="0"/>
              </a:spcAft>
              <a:buSzPts val="2400"/>
              <a:buChar char="○"/>
            </a:pPr>
            <a:r>
              <a:rPr lang="en" sz="2400">
                <a:highlight>
                  <a:schemeClr val="dk1"/>
                </a:highlight>
              </a:rPr>
              <a:t>print(“Hello, World!”)</a:t>
            </a:r>
            <a:endParaRPr sz="2400">
              <a:highlight>
                <a:schemeClr val="dk1"/>
              </a:highlight>
            </a:endParaRPr>
          </a:p>
        </p:txBody>
      </p:sp>
      <p:pic>
        <p:nvPicPr>
          <p:cNvPr id="128" name="Google Shape;128;p24"/>
          <p:cNvPicPr preferRelativeResize="0"/>
          <p:nvPr/>
        </p:nvPicPr>
        <p:blipFill>
          <a:blip r:embed="rId3">
            <a:alphaModFix/>
          </a:blip>
          <a:stretch>
            <a:fillRect/>
          </a:stretch>
        </p:blipFill>
        <p:spPr>
          <a:xfrm>
            <a:off x="208988" y="3525500"/>
            <a:ext cx="8726025" cy="10577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did we just do?</a:t>
            </a:r>
            <a:endParaRPr/>
          </a:p>
        </p:txBody>
      </p:sp>
      <p:sp>
        <p:nvSpPr>
          <p:cNvPr id="134" name="Google Shape;134;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print(“text”) is a built in command in Python</a:t>
            </a:r>
            <a:endParaRPr/>
          </a:p>
          <a:p>
            <a:pPr indent="-342900" lvl="0" marL="457200" rtl="0" algn="l">
              <a:spcBef>
                <a:spcPts val="0"/>
              </a:spcBef>
              <a:spcAft>
                <a:spcPts val="0"/>
              </a:spcAft>
              <a:buSzPts val="1800"/>
              <a:buChar char="●"/>
            </a:pPr>
            <a:r>
              <a:rPr lang="en"/>
              <a:t>It allows us to print out some text in the terminal</a:t>
            </a:r>
            <a:endParaRPr/>
          </a:p>
          <a:p>
            <a:pPr indent="-342900" lvl="0" marL="457200" rtl="0" algn="l">
              <a:spcBef>
                <a:spcPts val="0"/>
              </a:spcBef>
              <a:spcAft>
                <a:spcPts val="0"/>
              </a:spcAft>
              <a:buSzPts val="1800"/>
              <a:buChar char="●"/>
            </a:pPr>
            <a:r>
              <a:rPr lang="en"/>
              <a:t>A few things to notice here</a:t>
            </a:r>
            <a:endParaRPr/>
          </a:p>
          <a:p>
            <a:pPr indent="-317500" lvl="1" marL="914400" rtl="0" algn="l">
              <a:spcBef>
                <a:spcPts val="0"/>
              </a:spcBef>
              <a:spcAft>
                <a:spcPts val="0"/>
              </a:spcAft>
              <a:buSzPts val="1400"/>
              <a:buChar char="○"/>
            </a:pPr>
            <a:r>
              <a:rPr lang="en"/>
              <a:t>We only had to type one line of code</a:t>
            </a:r>
            <a:endParaRPr/>
          </a:p>
          <a:p>
            <a:pPr indent="-317500" lvl="1" marL="914400" rtl="0" algn="l">
              <a:spcBef>
                <a:spcPts val="0"/>
              </a:spcBef>
              <a:spcAft>
                <a:spcPts val="0"/>
              </a:spcAft>
              <a:buSzPts val="1400"/>
              <a:buChar char="○"/>
            </a:pPr>
            <a:r>
              <a:rPr lang="en"/>
              <a:t>Anything could go in the quotation marks</a:t>
            </a:r>
            <a:endParaRPr/>
          </a:p>
          <a:p>
            <a:pPr indent="-317500" lvl="1" marL="914400" rtl="0" algn="l">
              <a:spcBef>
                <a:spcPts val="0"/>
              </a:spcBef>
              <a:spcAft>
                <a:spcPts val="0"/>
              </a:spcAft>
              <a:buSzPts val="1400"/>
              <a:buChar char="○"/>
            </a:pPr>
            <a:r>
              <a:rPr lang="en"/>
              <a:t>The “print” part was not included - only the quotation marked words</a:t>
            </a:r>
            <a:endParaRPr/>
          </a:p>
          <a:p>
            <a:pPr indent="-342900" lvl="0" marL="457200" rtl="0" algn="l">
              <a:spcBef>
                <a:spcPts val="0"/>
              </a:spcBef>
              <a:spcAft>
                <a:spcPts val="0"/>
              </a:spcAft>
              <a:buSzPts val="1800"/>
              <a:buChar char="●"/>
            </a:pPr>
            <a:r>
              <a:rPr lang="en"/>
              <a:t>Now, test out the following WRONG code.</a:t>
            </a:r>
            <a:endParaRPr/>
          </a:p>
          <a:p>
            <a:pPr indent="-419100" lvl="0" marL="457200" rtl="0" algn="l">
              <a:spcBef>
                <a:spcPts val="0"/>
              </a:spcBef>
              <a:spcAft>
                <a:spcPts val="0"/>
              </a:spcAft>
              <a:buSzPts val="3000"/>
              <a:buChar char="●"/>
            </a:pPr>
            <a:r>
              <a:rPr lang="en" sz="3000">
                <a:highlight>
                  <a:schemeClr val="dk1"/>
                </a:highlight>
              </a:rPr>
              <a:t>Print (“Hello, World!”)</a:t>
            </a:r>
            <a:endParaRPr sz="3000">
              <a:highlight>
                <a:schemeClr val="dk1"/>
              </a:highlight>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311700" y="3305725"/>
            <a:ext cx="8608200" cy="126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got an error in our terminal! Make sure you are careful when you are typing in a programming language. Python is case sensitive, and even one wrong letter will mess up the entire thing and the computer can’t understand what you said.</a:t>
            </a:r>
            <a:endParaRPr/>
          </a:p>
        </p:txBody>
      </p:sp>
      <p:pic>
        <p:nvPicPr>
          <p:cNvPr id="140" name="Google Shape;140;p26"/>
          <p:cNvPicPr preferRelativeResize="0"/>
          <p:nvPr/>
        </p:nvPicPr>
        <p:blipFill>
          <a:blip r:embed="rId3">
            <a:alphaModFix/>
          </a:blip>
          <a:stretch>
            <a:fillRect/>
          </a:stretch>
        </p:blipFill>
        <p:spPr>
          <a:xfrm>
            <a:off x="813550" y="652950"/>
            <a:ext cx="7400375" cy="2260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Reserved words in python - what are they?</a:t>
            </a:r>
            <a:endParaRPr/>
          </a:p>
        </p:txBody>
      </p:sp>
      <p:sp>
        <p:nvSpPr>
          <p:cNvPr id="146" name="Google Shape;146;p27"/>
          <p:cNvSpPr txBox="1"/>
          <p:nvPr>
            <p:ph idx="1" type="body"/>
          </p:nvPr>
        </p:nvSpPr>
        <p:spPr>
          <a:xfrm>
            <a:off x="311700" y="1643275"/>
            <a:ext cx="3999900" cy="23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chemeClr val="dk1"/>
                </a:highlight>
              </a:rPr>
              <a:t>What is a reserved word?</a:t>
            </a:r>
            <a:endParaRPr sz="1800">
              <a:highlight>
                <a:schemeClr val="dk1"/>
              </a:highlight>
            </a:endParaRPr>
          </a:p>
          <a:p>
            <a:pPr indent="0" lvl="0" marL="0" rtl="0" algn="l">
              <a:spcBef>
                <a:spcPts val="1600"/>
              </a:spcBef>
              <a:spcAft>
                <a:spcPts val="1600"/>
              </a:spcAft>
              <a:buNone/>
            </a:pPr>
            <a:r>
              <a:rPr lang="en">
                <a:solidFill>
                  <a:srgbClr val="000000"/>
                </a:solidFill>
                <a:highlight>
                  <a:srgbClr val="FFFFFF"/>
                </a:highlight>
              </a:rPr>
              <a:t>The following list shows the Python keywords. These are reserved words and you cannot use them as constant or variable or any other identifier names. All the Python keywords contain lowercase letters only.</a:t>
            </a:r>
            <a:endParaRPr/>
          </a:p>
        </p:txBody>
      </p:sp>
      <p:pic>
        <p:nvPicPr>
          <p:cNvPr id="147" name="Google Shape;147;p27"/>
          <p:cNvPicPr preferRelativeResize="0"/>
          <p:nvPr/>
        </p:nvPicPr>
        <p:blipFill>
          <a:blip r:embed="rId3">
            <a:alphaModFix/>
          </a:blip>
          <a:stretch>
            <a:fillRect/>
          </a:stretch>
        </p:blipFill>
        <p:spPr>
          <a:xfrm>
            <a:off x="4464000" y="1246250"/>
            <a:ext cx="4527600" cy="278679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 applications</a:t>
            </a:r>
            <a:endParaRPr/>
          </a:p>
          <a:p>
            <a:pPr indent="0" lvl="0" marL="0" rtl="0" algn="ctr">
              <a:spcBef>
                <a:spcPts val="0"/>
              </a:spcBef>
              <a:spcAft>
                <a:spcPts val="0"/>
              </a:spcAft>
              <a:buNone/>
            </a:pPr>
            <a:r>
              <a:rPr lang="en"/>
              <a:t>(</a:t>
            </a:r>
            <a:r>
              <a:rPr lang="en" u="sng">
                <a:solidFill>
                  <a:schemeClr val="hlink"/>
                </a:solidFill>
                <a:hlinkClick r:id="rId3"/>
              </a:rPr>
              <a:t>link</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Instructor introduction</a:t>
            </a:r>
            <a:endParaRPr/>
          </a:p>
        </p:txBody>
      </p:sp>
      <p:sp>
        <p:nvSpPr>
          <p:cNvPr id="63" name="Google Shape;63;p14"/>
          <p:cNvSpPr txBox="1"/>
          <p:nvPr>
            <p:ph idx="1" type="body"/>
          </p:nvPr>
        </p:nvSpPr>
        <p:spPr>
          <a:xfrm>
            <a:off x="311700" y="1520025"/>
            <a:ext cx="8520600" cy="18417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Name, where are you from, and what do you do?</a:t>
            </a:r>
            <a:endParaRPr/>
          </a:p>
          <a:p>
            <a:pPr indent="-342900" lvl="0" marL="457200" rtl="0" algn="l">
              <a:lnSpc>
                <a:spcPct val="200000"/>
              </a:lnSpc>
              <a:spcBef>
                <a:spcPts val="0"/>
              </a:spcBef>
              <a:spcAft>
                <a:spcPts val="0"/>
              </a:spcAft>
              <a:buSzPts val="1800"/>
              <a:buChar char="●"/>
            </a:pPr>
            <a:r>
              <a:rPr lang="en"/>
              <a:t>Programming experiences in the past</a:t>
            </a:r>
            <a:endParaRPr/>
          </a:p>
          <a:p>
            <a:pPr indent="-342900" lvl="0" marL="457200" rtl="0" algn="l">
              <a:lnSpc>
                <a:spcPct val="200000"/>
              </a:lnSpc>
              <a:spcBef>
                <a:spcPts val="0"/>
              </a:spcBef>
              <a:spcAft>
                <a:spcPts val="0"/>
              </a:spcAft>
              <a:buSzPts val="1800"/>
              <a:buChar char="●"/>
            </a:pPr>
            <a:r>
              <a:rPr lang="en"/>
              <a:t>Recommendations for being a successful coder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Logistics</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Class is at the same time every week</a:t>
            </a:r>
            <a:endParaRPr/>
          </a:p>
          <a:p>
            <a:pPr indent="-342900" lvl="0" marL="457200" rtl="0" algn="l">
              <a:spcBef>
                <a:spcPts val="0"/>
              </a:spcBef>
              <a:spcAft>
                <a:spcPts val="0"/>
              </a:spcAft>
              <a:buSzPts val="1800"/>
              <a:buChar char="●"/>
            </a:pPr>
            <a:r>
              <a:rPr lang="en"/>
              <a:t>Instructors will change throughout the session to introduce you to different teaching styles</a:t>
            </a:r>
            <a:endParaRPr/>
          </a:p>
          <a:p>
            <a:pPr indent="-342900" lvl="0" marL="457200" rtl="0" algn="l">
              <a:spcBef>
                <a:spcPts val="0"/>
              </a:spcBef>
              <a:spcAft>
                <a:spcPts val="0"/>
              </a:spcAft>
              <a:buSzPts val="1800"/>
              <a:buChar char="●"/>
            </a:pPr>
            <a:r>
              <a:rPr lang="en"/>
              <a:t>There will be weekly homework assignments!</a:t>
            </a:r>
            <a:endParaRPr/>
          </a:p>
          <a:p>
            <a:pPr indent="-342900" lvl="0" marL="457200" rtl="0" algn="l">
              <a:spcBef>
                <a:spcPts val="0"/>
              </a:spcBef>
              <a:spcAft>
                <a:spcPts val="0"/>
              </a:spcAft>
              <a:buSzPts val="1800"/>
              <a:buChar char="●"/>
            </a:pPr>
            <a:r>
              <a:rPr lang="en"/>
              <a:t>Office Hours </a:t>
            </a:r>
            <a:endParaRPr/>
          </a:p>
          <a:p>
            <a:pPr indent="-317500" lvl="1" marL="914400" rtl="0" algn="l">
              <a:spcBef>
                <a:spcPts val="0"/>
              </a:spcBef>
              <a:spcAft>
                <a:spcPts val="0"/>
              </a:spcAft>
              <a:buSzPts val="1400"/>
              <a:buChar char="○"/>
            </a:pPr>
            <a:r>
              <a:rPr lang="en"/>
              <a:t>Optional, extra help sessions free of charge</a:t>
            </a:r>
            <a:endParaRPr/>
          </a:p>
          <a:p>
            <a:pPr indent="-317500" lvl="1" marL="914400" rtl="0" algn="l">
              <a:spcBef>
                <a:spcPts val="0"/>
              </a:spcBef>
              <a:spcAft>
                <a:spcPts val="0"/>
              </a:spcAft>
              <a:buSzPts val="1400"/>
              <a:buChar char="○"/>
            </a:pPr>
            <a:r>
              <a:rPr lang="en"/>
              <a:t>Just e-mail </a:t>
            </a:r>
            <a:r>
              <a:rPr lang="en" u="sng">
                <a:solidFill>
                  <a:schemeClr val="hlink"/>
                </a:solidFill>
                <a:hlinkClick r:id="rId3"/>
              </a:rPr>
              <a:t>littlebytesprogramming@gmail.com</a:t>
            </a:r>
            <a:r>
              <a:rPr lang="en"/>
              <a:t> to schedule</a:t>
            </a:r>
            <a:endParaRPr/>
          </a:p>
          <a:p>
            <a:pPr indent="-317500" lvl="1" marL="914400" rtl="0" algn="l">
              <a:spcBef>
                <a:spcPts val="0"/>
              </a:spcBef>
              <a:spcAft>
                <a:spcPts val="0"/>
              </a:spcAft>
              <a:buSzPts val="1400"/>
              <a:buChar char="○"/>
            </a:pPr>
            <a:r>
              <a:rPr lang="en"/>
              <a:t>Homework help or on other projects</a:t>
            </a:r>
            <a:endParaRPr/>
          </a:p>
          <a:p>
            <a:pPr indent="-342900" lvl="0" marL="457200" rtl="0" algn="l">
              <a:spcBef>
                <a:spcPts val="0"/>
              </a:spcBef>
              <a:spcAft>
                <a:spcPts val="0"/>
              </a:spcAft>
              <a:buSzPts val="1800"/>
              <a:buChar char="●"/>
            </a:pPr>
            <a:r>
              <a:rPr lang="en"/>
              <a:t>12 weeks long, 2 hour sessions each week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python?</a:t>
            </a:r>
            <a:endParaRPr/>
          </a:p>
        </p:txBody>
      </p:sp>
      <p:sp>
        <p:nvSpPr>
          <p:cNvPr id="75" name="Google Shape;75;p16"/>
          <p:cNvSpPr txBox="1"/>
          <p:nvPr>
            <p:ph idx="1" type="body"/>
          </p:nvPr>
        </p:nvSpPr>
        <p:spPr>
          <a:xfrm>
            <a:off x="311700" y="1228675"/>
            <a:ext cx="8520600" cy="372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Python is an interpreted, object-oriented, high-level programming language with dynamic semantics.</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What does this mean? Let’s break that sentence down.</a:t>
            </a:r>
            <a:endParaRPr>
              <a:latin typeface="Courier New"/>
              <a:ea typeface="Courier New"/>
              <a:cs typeface="Courier New"/>
              <a:sym typeface="Courier New"/>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Interpreted</a:t>
            </a:r>
            <a:endParaRPr>
              <a:latin typeface="Courier New"/>
              <a:ea typeface="Courier New"/>
              <a:cs typeface="Courier New"/>
              <a:sym typeface="Courier New"/>
            </a:endParaRPr>
          </a:p>
          <a:p>
            <a:pPr indent="-317500" lvl="2" marL="1371600" rtl="0" algn="l">
              <a:spcBef>
                <a:spcPts val="0"/>
              </a:spcBef>
              <a:spcAft>
                <a:spcPts val="0"/>
              </a:spcAft>
              <a:buSzPts val="1400"/>
              <a:buFont typeface="Courier New"/>
              <a:buChar char="■"/>
            </a:pPr>
            <a:r>
              <a:rPr lang="en">
                <a:latin typeface="Courier New"/>
                <a:ea typeface="Courier New"/>
                <a:cs typeface="Courier New"/>
                <a:sym typeface="Courier New"/>
              </a:rPr>
              <a:t>How the computer processes our instructions</a:t>
            </a:r>
            <a:endParaRPr>
              <a:latin typeface="Courier New"/>
              <a:ea typeface="Courier New"/>
              <a:cs typeface="Courier New"/>
              <a:sym typeface="Courier New"/>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Object-oriented</a:t>
            </a:r>
            <a:endParaRPr>
              <a:latin typeface="Courier New"/>
              <a:ea typeface="Courier New"/>
              <a:cs typeface="Courier New"/>
              <a:sym typeface="Courier New"/>
            </a:endParaRPr>
          </a:p>
          <a:p>
            <a:pPr indent="-317500" lvl="2" marL="1371600" rtl="0" algn="l">
              <a:spcBef>
                <a:spcPts val="0"/>
              </a:spcBef>
              <a:spcAft>
                <a:spcPts val="0"/>
              </a:spcAft>
              <a:buSzPts val="1400"/>
              <a:buFont typeface="Courier New"/>
              <a:buChar char="■"/>
            </a:pPr>
            <a:r>
              <a:rPr lang="en">
                <a:latin typeface="Courier New"/>
                <a:ea typeface="Courier New"/>
                <a:cs typeface="Courier New"/>
                <a:sym typeface="Courier New"/>
              </a:rPr>
              <a:t>Centered around a piece of information called an “object”</a:t>
            </a:r>
            <a:endParaRPr>
              <a:latin typeface="Courier New"/>
              <a:ea typeface="Courier New"/>
              <a:cs typeface="Courier New"/>
              <a:sym typeface="Courier New"/>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High-level</a:t>
            </a:r>
            <a:endParaRPr>
              <a:latin typeface="Courier New"/>
              <a:ea typeface="Courier New"/>
              <a:cs typeface="Courier New"/>
              <a:sym typeface="Courier New"/>
            </a:endParaRPr>
          </a:p>
          <a:p>
            <a:pPr indent="-317500" lvl="2" marL="1371600" rtl="0" algn="l">
              <a:spcBef>
                <a:spcPts val="0"/>
              </a:spcBef>
              <a:spcAft>
                <a:spcPts val="0"/>
              </a:spcAft>
              <a:buSzPts val="1400"/>
              <a:buFont typeface="Courier New"/>
              <a:buChar char="■"/>
            </a:pPr>
            <a:r>
              <a:rPr lang="en">
                <a:latin typeface="Courier New"/>
                <a:ea typeface="Courier New"/>
                <a:cs typeface="Courier New"/>
                <a:sym typeface="Courier New"/>
              </a:rPr>
              <a:t>The code looks almost like English</a:t>
            </a:r>
            <a:endParaRPr>
              <a:latin typeface="Courier New"/>
              <a:ea typeface="Courier New"/>
              <a:cs typeface="Courier New"/>
              <a:sym typeface="Courier New"/>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Semantics</a:t>
            </a:r>
            <a:endParaRPr>
              <a:latin typeface="Courier New"/>
              <a:ea typeface="Courier New"/>
              <a:cs typeface="Courier New"/>
              <a:sym typeface="Courier New"/>
            </a:endParaRPr>
          </a:p>
          <a:p>
            <a:pPr indent="-317500" lvl="2" marL="1371600" rtl="0" algn="l">
              <a:spcBef>
                <a:spcPts val="0"/>
              </a:spcBef>
              <a:spcAft>
                <a:spcPts val="0"/>
              </a:spcAft>
              <a:buSzPts val="1400"/>
              <a:buFont typeface="Courier New"/>
              <a:buChar char="■"/>
            </a:pPr>
            <a:r>
              <a:rPr lang="en">
                <a:latin typeface="Courier New"/>
                <a:ea typeface="Courier New"/>
                <a:cs typeface="Courier New"/>
                <a:sym typeface="Courier New"/>
              </a:rPr>
              <a:t>The way a language is typed on the screen</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It’s a great language for beginners!</a:t>
            </a:r>
            <a:endParaRPr>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computing logic?</a:t>
            </a:r>
            <a:endParaRPr/>
          </a:p>
        </p:txBody>
      </p:sp>
      <p:sp>
        <p:nvSpPr>
          <p:cNvPr id="81" name="Google Shape;81;p17"/>
          <p:cNvSpPr txBox="1"/>
          <p:nvPr>
            <p:ph idx="1" type="body"/>
          </p:nvPr>
        </p:nvSpPr>
        <p:spPr>
          <a:xfrm>
            <a:off x="311700" y="1228675"/>
            <a:ext cx="8520600" cy="371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operate independently, a computer needs to function using its “brain” with instructions we give it.</a:t>
            </a:r>
            <a:endParaRPr/>
          </a:p>
          <a:p>
            <a:pPr indent="-342900" lvl="0" marL="457200" rtl="0" algn="l">
              <a:spcBef>
                <a:spcPts val="0"/>
              </a:spcBef>
              <a:spcAft>
                <a:spcPts val="0"/>
              </a:spcAft>
              <a:buSzPts val="1800"/>
              <a:buChar char="●"/>
            </a:pPr>
            <a:r>
              <a:rPr lang="en"/>
              <a:t>The four main components of computing logic are:</a:t>
            </a:r>
            <a:endParaRPr/>
          </a:p>
          <a:p>
            <a:pPr indent="-317500" lvl="1" marL="914400" rtl="0" algn="l">
              <a:spcBef>
                <a:spcPts val="0"/>
              </a:spcBef>
              <a:spcAft>
                <a:spcPts val="0"/>
              </a:spcAft>
              <a:buSzPts val="1400"/>
              <a:buChar char="○"/>
            </a:pPr>
            <a:r>
              <a:rPr lang="en"/>
              <a:t>Variables</a:t>
            </a:r>
            <a:endParaRPr/>
          </a:p>
          <a:p>
            <a:pPr indent="-317500" lvl="1" marL="914400" rtl="0" algn="l">
              <a:spcBef>
                <a:spcPts val="0"/>
              </a:spcBef>
              <a:spcAft>
                <a:spcPts val="0"/>
              </a:spcAft>
              <a:buSzPts val="1400"/>
              <a:buChar char="○"/>
            </a:pPr>
            <a:r>
              <a:rPr lang="en"/>
              <a:t>Conditionals</a:t>
            </a:r>
            <a:endParaRPr/>
          </a:p>
          <a:p>
            <a:pPr indent="-317500" lvl="1" marL="914400" rtl="0" algn="l">
              <a:spcBef>
                <a:spcPts val="0"/>
              </a:spcBef>
              <a:spcAft>
                <a:spcPts val="0"/>
              </a:spcAft>
              <a:buSzPts val="1400"/>
              <a:buChar char="○"/>
            </a:pPr>
            <a:r>
              <a:rPr lang="en"/>
              <a:t>Functions</a:t>
            </a:r>
            <a:endParaRPr/>
          </a:p>
          <a:p>
            <a:pPr indent="-317500" lvl="1" marL="914400" rtl="0" algn="l">
              <a:spcBef>
                <a:spcPts val="0"/>
              </a:spcBef>
              <a:spcAft>
                <a:spcPts val="0"/>
              </a:spcAft>
              <a:buSzPts val="1400"/>
              <a:buChar char="○"/>
            </a:pPr>
            <a:r>
              <a:rPr lang="en"/>
              <a:t>Loops</a:t>
            </a:r>
            <a:endParaRPr/>
          </a:p>
          <a:p>
            <a:pPr indent="-342900" lvl="0" marL="457200" rtl="0" algn="l">
              <a:spcBef>
                <a:spcPts val="0"/>
              </a:spcBef>
              <a:spcAft>
                <a:spcPts val="0"/>
              </a:spcAft>
              <a:buSzPts val="1800"/>
              <a:buChar char="●"/>
            </a:pPr>
            <a:r>
              <a:rPr lang="en"/>
              <a:t>Let’s take a brief overview of what each one of these terms means using simple language.</a:t>
            </a:r>
            <a:endParaRPr/>
          </a:p>
          <a:p>
            <a:pPr indent="-342900" lvl="0" marL="457200" rtl="0" algn="l">
              <a:spcBef>
                <a:spcPts val="0"/>
              </a:spcBef>
              <a:spcAft>
                <a:spcPts val="0"/>
              </a:spcAft>
              <a:buSzPts val="1800"/>
              <a:buChar char="●"/>
            </a:pPr>
            <a:r>
              <a:rPr lang="en"/>
              <a:t>For example, the </a:t>
            </a:r>
            <a:r>
              <a:rPr lang="en">
                <a:highlight>
                  <a:srgbClr val="00FF00"/>
                </a:highlight>
              </a:rPr>
              <a:t>conditional</a:t>
            </a:r>
            <a:r>
              <a:rPr lang="en"/>
              <a:t> is the foundation for a very popular topic in technology today called artificial intelligence - you may have heard of it before.</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these combine?</a:t>
            </a:r>
            <a:endParaRPr/>
          </a:p>
        </p:txBody>
      </p:sp>
      <p:sp>
        <p:nvSpPr>
          <p:cNvPr id="87" name="Google Shape;87;p18"/>
          <p:cNvSpPr txBox="1"/>
          <p:nvPr>
            <p:ph idx="1" type="body"/>
          </p:nvPr>
        </p:nvSpPr>
        <p:spPr>
          <a:xfrm>
            <a:off x="311700" y="1228675"/>
            <a:ext cx="8520600" cy="371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type instructions to the computer using the Python programming language and it executes them</a:t>
            </a:r>
            <a:endParaRPr/>
          </a:p>
          <a:p>
            <a:pPr indent="-342900" lvl="0" marL="457200" rtl="0" algn="l">
              <a:spcBef>
                <a:spcPts val="0"/>
              </a:spcBef>
              <a:spcAft>
                <a:spcPts val="0"/>
              </a:spcAft>
              <a:buSzPts val="1800"/>
              <a:buChar char="●"/>
            </a:pPr>
            <a:r>
              <a:rPr lang="en"/>
              <a:t>Most elements of coding require using different elements of logic to make intelligent programs</a:t>
            </a:r>
            <a:endParaRPr/>
          </a:p>
          <a:p>
            <a:pPr indent="-342900" lvl="0" marL="457200" rtl="0" algn="l">
              <a:spcBef>
                <a:spcPts val="0"/>
              </a:spcBef>
              <a:spcAft>
                <a:spcPts val="0"/>
              </a:spcAft>
              <a:buSzPts val="1800"/>
              <a:buChar char="●"/>
            </a:pPr>
            <a:r>
              <a:rPr lang="en"/>
              <a:t>Common uses of Python</a:t>
            </a:r>
            <a:endParaRPr/>
          </a:p>
          <a:p>
            <a:pPr indent="-317500" lvl="1" marL="914400" rtl="0" algn="l">
              <a:spcBef>
                <a:spcPts val="0"/>
              </a:spcBef>
              <a:spcAft>
                <a:spcPts val="0"/>
              </a:spcAft>
              <a:buSzPts val="1400"/>
              <a:buChar char="○"/>
            </a:pPr>
            <a:r>
              <a:rPr lang="en"/>
              <a:t>What is scientific computing?</a:t>
            </a:r>
            <a:endParaRPr/>
          </a:p>
          <a:p>
            <a:pPr indent="-317500" lvl="1" marL="914400" rtl="0" algn="l">
              <a:spcBef>
                <a:spcPts val="0"/>
              </a:spcBef>
              <a:spcAft>
                <a:spcPts val="0"/>
              </a:spcAft>
              <a:buSzPts val="1400"/>
              <a:buChar char="○"/>
            </a:pPr>
            <a:r>
              <a:rPr lang="en"/>
              <a:t>Why is Python useful for data analysis?</a:t>
            </a:r>
            <a:endParaRPr/>
          </a:p>
          <a:p>
            <a:pPr indent="-317500" lvl="1" marL="914400" rtl="0" algn="l">
              <a:spcBef>
                <a:spcPts val="0"/>
              </a:spcBef>
              <a:spcAft>
                <a:spcPts val="0"/>
              </a:spcAft>
              <a:buSzPts val="1400"/>
              <a:buChar char="○"/>
            </a:pPr>
            <a:r>
              <a:rPr lang="en"/>
              <a:t>Why is Python good for beginners?</a:t>
            </a:r>
            <a:endParaRPr/>
          </a:p>
          <a:p>
            <a:pPr indent="-342900" lvl="0" marL="457200" rtl="0" algn="l">
              <a:spcBef>
                <a:spcPts val="0"/>
              </a:spcBef>
              <a:spcAft>
                <a:spcPts val="0"/>
              </a:spcAft>
              <a:buSzPts val="1800"/>
              <a:buChar char="●"/>
            </a:pPr>
            <a:r>
              <a:rPr lang="en"/>
              <a:t>Now, we will set up our development environment.</a:t>
            </a:r>
            <a:endParaRPr/>
          </a:p>
          <a:p>
            <a:pPr indent="-342900" lvl="0" marL="457200" rtl="0" algn="l">
              <a:spcBef>
                <a:spcPts val="0"/>
              </a:spcBef>
              <a:spcAft>
                <a:spcPts val="0"/>
              </a:spcAft>
              <a:buSzPts val="1800"/>
              <a:buChar char="●"/>
            </a:pPr>
            <a:r>
              <a:rPr lang="en"/>
              <a:t>A development environment consists of all the programs and applications that we use to code in Python.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our tools</a:t>
            </a:r>
            <a:endParaRPr/>
          </a:p>
        </p:txBody>
      </p:sp>
      <p:sp>
        <p:nvSpPr>
          <p:cNvPr id="93" name="Google Shape;93;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will be using a website called </a:t>
            </a:r>
            <a:r>
              <a:rPr lang="en" u="sng">
                <a:solidFill>
                  <a:schemeClr val="hlink"/>
                </a:solidFill>
                <a:hlinkClick r:id="rId3"/>
              </a:rPr>
              <a:t>repl.it</a:t>
            </a:r>
            <a:r>
              <a:rPr lang="en"/>
              <a:t> to code</a:t>
            </a:r>
            <a:endParaRPr/>
          </a:p>
          <a:p>
            <a:pPr indent="-342900" lvl="0" marL="457200" rtl="0" algn="l">
              <a:spcBef>
                <a:spcPts val="0"/>
              </a:spcBef>
              <a:spcAft>
                <a:spcPts val="0"/>
              </a:spcAft>
              <a:buSzPts val="1800"/>
              <a:buChar char="●"/>
            </a:pPr>
            <a:r>
              <a:rPr lang="en"/>
              <a:t>Select Python and it will take you to the home screen</a:t>
            </a:r>
            <a:endParaRPr/>
          </a:p>
        </p:txBody>
      </p:sp>
      <p:pic>
        <p:nvPicPr>
          <p:cNvPr id="94" name="Google Shape;94;p19"/>
          <p:cNvPicPr preferRelativeResize="0"/>
          <p:nvPr/>
        </p:nvPicPr>
        <p:blipFill>
          <a:blip r:embed="rId4">
            <a:alphaModFix/>
          </a:blip>
          <a:stretch>
            <a:fillRect/>
          </a:stretch>
        </p:blipFill>
        <p:spPr>
          <a:xfrm>
            <a:off x="311688" y="2258238"/>
            <a:ext cx="4314825" cy="2162175"/>
          </a:xfrm>
          <a:prstGeom prst="rect">
            <a:avLst/>
          </a:prstGeom>
          <a:noFill/>
          <a:ln>
            <a:noFill/>
          </a:ln>
        </p:spPr>
      </p:pic>
      <p:pic>
        <p:nvPicPr>
          <p:cNvPr id="95" name="Google Shape;95;p19"/>
          <p:cNvPicPr preferRelativeResize="0"/>
          <p:nvPr/>
        </p:nvPicPr>
        <p:blipFill>
          <a:blip r:embed="rId5">
            <a:alphaModFix/>
          </a:blip>
          <a:stretch>
            <a:fillRect/>
          </a:stretch>
        </p:blipFill>
        <p:spPr>
          <a:xfrm>
            <a:off x="4723300" y="2258250"/>
            <a:ext cx="4215623" cy="2162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break down the screen!</a:t>
            </a:r>
            <a:endParaRPr/>
          </a:p>
        </p:txBody>
      </p:sp>
      <p:sp>
        <p:nvSpPr>
          <p:cNvPr id="101" name="Google Shape;101;p20"/>
          <p:cNvSpPr txBox="1"/>
          <p:nvPr>
            <p:ph idx="1" type="body"/>
          </p:nvPr>
        </p:nvSpPr>
        <p:spPr>
          <a:xfrm>
            <a:off x="311700" y="1228675"/>
            <a:ext cx="6647100" cy="367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part on the left of the screen is where all of our files in the project are</a:t>
            </a:r>
            <a:endParaRPr/>
          </a:p>
          <a:p>
            <a:pPr indent="-342900" lvl="0" marL="457200" rtl="0" algn="l">
              <a:spcBef>
                <a:spcPts val="0"/>
              </a:spcBef>
              <a:spcAft>
                <a:spcPts val="0"/>
              </a:spcAft>
              <a:buSzPts val="1800"/>
              <a:buChar char="●"/>
            </a:pPr>
            <a:r>
              <a:rPr lang="en"/>
              <a:t>If you want to save your files, then you can sign up for an account later</a:t>
            </a:r>
            <a:endParaRPr/>
          </a:p>
          <a:p>
            <a:pPr indent="-342900" lvl="0" marL="457200" rtl="0" algn="l">
              <a:spcBef>
                <a:spcPts val="0"/>
              </a:spcBef>
              <a:spcAft>
                <a:spcPts val="0"/>
              </a:spcAft>
              <a:buSzPts val="1800"/>
              <a:buChar char="●"/>
            </a:pPr>
            <a:r>
              <a:rPr lang="en"/>
              <a:t>Python files are ending in .py</a:t>
            </a:r>
            <a:endParaRPr/>
          </a:p>
          <a:p>
            <a:pPr indent="-342900" lvl="0" marL="457200" rtl="0" algn="l">
              <a:spcBef>
                <a:spcPts val="0"/>
              </a:spcBef>
              <a:spcAft>
                <a:spcPts val="0"/>
              </a:spcAft>
              <a:buSzPts val="1800"/>
              <a:buChar char="●"/>
            </a:pPr>
            <a:r>
              <a:rPr lang="en"/>
              <a:t>Make sure you are in Python, not Python 3 or Python with Turtle</a:t>
            </a:r>
            <a:endParaRPr/>
          </a:p>
          <a:p>
            <a:pPr indent="-317500" lvl="1" marL="914400" rtl="0" algn="l">
              <a:spcBef>
                <a:spcPts val="0"/>
              </a:spcBef>
              <a:spcAft>
                <a:spcPts val="0"/>
              </a:spcAft>
              <a:buSzPts val="1400"/>
              <a:buChar char="○"/>
            </a:pPr>
            <a:r>
              <a:rPr lang="en"/>
              <a:t>These are all slightly different from each other</a:t>
            </a:r>
            <a:endParaRPr/>
          </a:p>
          <a:p>
            <a:pPr indent="-317500" lvl="1" marL="914400" rtl="0" algn="l">
              <a:spcBef>
                <a:spcPts val="0"/>
              </a:spcBef>
              <a:spcAft>
                <a:spcPts val="0"/>
              </a:spcAft>
              <a:buSzPts val="1400"/>
              <a:buChar char="○"/>
            </a:pPr>
            <a:r>
              <a:rPr lang="en"/>
              <a:t>They have different functions so they don’t operate in the same exact methods</a:t>
            </a:r>
            <a:endParaRPr/>
          </a:p>
          <a:p>
            <a:pPr indent="-317500" lvl="1" marL="914400" rtl="0" algn="l">
              <a:spcBef>
                <a:spcPts val="0"/>
              </a:spcBef>
              <a:spcAft>
                <a:spcPts val="0"/>
              </a:spcAft>
              <a:buSzPts val="1400"/>
              <a:buChar char="○"/>
            </a:pPr>
            <a:r>
              <a:rPr lang="en"/>
              <a:t>Let’s all stay on the same page!</a:t>
            </a:r>
            <a:endParaRPr/>
          </a:p>
        </p:txBody>
      </p:sp>
      <p:pic>
        <p:nvPicPr>
          <p:cNvPr id="102" name="Google Shape;102;p20"/>
          <p:cNvPicPr preferRelativeResize="0"/>
          <p:nvPr/>
        </p:nvPicPr>
        <p:blipFill>
          <a:blip r:embed="rId3">
            <a:alphaModFix/>
          </a:blip>
          <a:stretch>
            <a:fillRect/>
          </a:stretch>
        </p:blipFill>
        <p:spPr>
          <a:xfrm>
            <a:off x="7248278" y="106450"/>
            <a:ext cx="1819244"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Center screen - coding area</a:t>
            </a:r>
            <a:endParaRPr/>
          </a:p>
        </p:txBody>
      </p:sp>
      <p:sp>
        <p:nvSpPr>
          <p:cNvPr id="108" name="Google Shape;108;p21"/>
          <p:cNvSpPr txBox="1"/>
          <p:nvPr>
            <p:ph idx="1" type="body"/>
          </p:nvPr>
        </p:nvSpPr>
        <p:spPr>
          <a:xfrm>
            <a:off x="311700" y="1228675"/>
            <a:ext cx="44172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is where the code will go during development</a:t>
            </a:r>
            <a:endParaRPr/>
          </a:p>
          <a:p>
            <a:pPr indent="-342900" lvl="0" marL="457200" rtl="0" algn="l">
              <a:spcBef>
                <a:spcPts val="0"/>
              </a:spcBef>
              <a:spcAft>
                <a:spcPts val="0"/>
              </a:spcAft>
              <a:buSzPts val="1800"/>
              <a:buChar char="●"/>
            </a:pPr>
            <a:r>
              <a:rPr lang="en"/>
              <a:t>You can copy paste, or cut and paste from this field</a:t>
            </a:r>
            <a:endParaRPr/>
          </a:p>
          <a:p>
            <a:pPr indent="-342900" lvl="0" marL="457200" rtl="0" algn="l">
              <a:spcBef>
                <a:spcPts val="0"/>
              </a:spcBef>
              <a:spcAft>
                <a:spcPts val="0"/>
              </a:spcAft>
              <a:buSzPts val="1800"/>
              <a:buChar char="●"/>
            </a:pPr>
            <a:r>
              <a:rPr lang="en"/>
              <a:t>Click on “examples”, and we will run some sample Python programs using the “run” button at the top of this section. Look on the right to see what happens with each one!</a:t>
            </a:r>
            <a:endParaRPr/>
          </a:p>
        </p:txBody>
      </p:sp>
      <p:pic>
        <p:nvPicPr>
          <p:cNvPr id="109" name="Google Shape;109;p21"/>
          <p:cNvPicPr preferRelativeResize="0"/>
          <p:nvPr/>
        </p:nvPicPr>
        <p:blipFill>
          <a:blip r:embed="rId3">
            <a:alphaModFix/>
          </a:blip>
          <a:stretch>
            <a:fillRect/>
          </a:stretch>
        </p:blipFill>
        <p:spPr>
          <a:xfrm>
            <a:off x="4986600" y="568175"/>
            <a:ext cx="3803275" cy="40071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