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matic SC"/>
      <p:regular r:id="rId27"/>
      <p:bold r:id="rId28"/>
    </p:embeddedFont>
    <p:embeddedFont>
      <p:font typeface="Source Code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downloads/release/python-2710/"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00eb7af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00eb7af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them a few mins to try this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0eb7af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0eb7af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you can use whatever textblob features you want.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0236a4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0236a4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0236a4d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0236a4d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someone doesn’t have IDLE, they can download it at </a:t>
            </a:r>
            <a:r>
              <a:rPr lang="en" u="sng">
                <a:solidFill>
                  <a:schemeClr val="hlink"/>
                </a:solidFill>
                <a:hlinkClick r:id="rId2"/>
              </a:rPr>
              <a:t>https://www.python.org/downloads/release/python-2710/</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0236a4d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0236a4d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0236a4d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0236a4d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e879c362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e879c362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e879c362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e879c362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e879c362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e879c362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e879c362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e879c36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e879c362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e879c362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(Python3) -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879c36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e879c36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e879c362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e879c362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879c36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879c36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879c36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e879c36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879c36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879c36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879c362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879c362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00eb7af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00eb7af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Prianka’s twitter credentials (copy and paste, don’t make the kids type the long numbers):</a:t>
            </a:r>
            <a:endParaRPr/>
          </a:p>
          <a:p>
            <a:pPr indent="0" lvl="0" marL="0" rtl="0" algn="l">
              <a:spcBef>
                <a:spcPts val="0"/>
              </a:spcBef>
              <a:spcAft>
                <a:spcPts val="0"/>
              </a:spcAft>
              <a:buNone/>
            </a:pPr>
            <a:r>
              <a:rPr lang="en"/>
              <a:t>Consumer key - </a:t>
            </a:r>
            <a:r>
              <a:rPr lang="en" sz="900">
                <a:solidFill>
                  <a:srgbClr val="032F62"/>
                </a:solidFill>
                <a:latin typeface="Verdana"/>
                <a:ea typeface="Verdana"/>
                <a:cs typeface="Verdana"/>
                <a:sym typeface="Verdana"/>
              </a:rPr>
              <a:t>"</a:t>
            </a:r>
            <a:r>
              <a:rPr lang="en" sz="900">
                <a:solidFill>
                  <a:srgbClr val="032F62"/>
                </a:solidFill>
                <a:highlight>
                  <a:srgbClr val="FFFFFF"/>
                </a:highlight>
                <a:latin typeface="Verdana"/>
                <a:ea typeface="Verdana"/>
                <a:cs typeface="Verdana"/>
                <a:sym typeface="Verdana"/>
              </a:rPr>
              <a:t>5JoTvjZbFAWD17OXA6KPF8fOj</a:t>
            </a:r>
            <a:r>
              <a:rPr lang="en" sz="900">
                <a:solidFill>
                  <a:srgbClr val="032F62"/>
                </a:solidFill>
                <a:latin typeface="Verdana"/>
                <a:ea typeface="Verdana"/>
                <a:cs typeface="Verdana"/>
                <a:sym typeface="Verdana"/>
              </a:rPr>
              <a:t>"</a:t>
            </a:r>
            <a:endParaRPr sz="900">
              <a:solidFill>
                <a:srgbClr val="032F62"/>
              </a:solidFill>
              <a:latin typeface="Verdana"/>
              <a:ea typeface="Verdana"/>
              <a:cs typeface="Verdana"/>
              <a:sym typeface="Verdana"/>
            </a:endParaRPr>
          </a:p>
          <a:p>
            <a:pPr indent="0" lvl="0" marL="0" rtl="0" algn="l">
              <a:spcBef>
                <a:spcPts val="0"/>
              </a:spcBef>
              <a:spcAft>
                <a:spcPts val="0"/>
              </a:spcAft>
              <a:buNone/>
            </a:pPr>
            <a:r>
              <a:rPr lang="en" sz="900">
                <a:solidFill>
                  <a:srgbClr val="032F62"/>
                </a:solidFill>
                <a:latin typeface="Verdana"/>
                <a:ea typeface="Verdana"/>
                <a:cs typeface="Verdana"/>
                <a:sym typeface="Verdana"/>
              </a:rPr>
              <a:t>Consumer secret - "</a:t>
            </a:r>
            <a:r>
              <a:rPr lang="en" sz="900">
                <a:solidFill>
                  <a:srgbClr val="032F62"/>
                </a:solidFill>
                <a:highlight>
                  <a:srgbClr val="FFFFFF"/>
                </a:highlight>
                <a:latin typeface="Verdana"/>
                <a:ea typeface="Verdana"/>
                <a:cs typeface="Verdana"/>
                <a:sym typeface="Verdana"/>
              </a:rPr>
              <a:t>1OvHHg86CVTSCaec6CRiSeJy7AYmNIA4aWNTNNKoftYZX0C4sL</a:t>
            </a:r>
            <a:r>
              <a:rPr lang="en" sz="900">
                <a:solidFill>
                  <a:srgbClr val="032F62"/>
                </a:solidFill>
                <a:latin typeface="Verdana"/>
                <a:ea typeface="Verdana"/>
                <a:cs typeface="Verdana"/>
                <a:sym typeface="Verdana"/>
              </a:rPr>
              <a:t>"</a:t>
            </a:r>
            <a:endParaRPr sz="900">
              <a:solidFill>
                <a:srgbClr val="032F62"/>
              </a:solidFill>
              <a:latin typeface="Verdana"/>
              <a:ea typeface="Verdana"/>
              <a:cs typeface="Verdana"/>
              <a:sym typeface="Verdana"/>
            </a:endParaRPr>
          </a:p>
          <a:p>
            <a:pPr indent="0" lvl="0" marL="0" rtl="0" algn="l">
              <a:spcBef>
                <a:spcPts val="0"/>
              </a:spcBef>
              <a:spcAft>
                <a:spcPts val="0"/>
              </a:spcAft>
              <a:buNone/>
            </a:pPr>
            <a:r>
              <a:rPr lang="en" sz="900">
                <a:solidFill>
                  <a:srgbClr val="032F62"/>
                </a:solidFill>
                <a:latin typeface="Verdana"/>
                <a:ea typeface="Verdana"/>
                <a:cs typeface="Verdana"/>
                <a:sym typeface="Verdana"/>
              </a:rPr>
              <a:t>Access token - "</a:t>
            </a:r>
            <a:r>
              <a:rPr lang="en" sz="900">
                <a:solidFill>
                  <a:srgbClr val="032F62"/>
                </a:solidFill>
                <a:highlight>
                  <a:srgbClr val="FFFFFF"/>
                </a:highlight>
                <a:latin typeface="Verdana"/>
                <a:ea typeface="Verdana"/>
                <a:cs typeface="Verdana"/>
                <a:sym typeface="Verdana"/>
              </a:rPr>
              <a:t>970370854499610625-mC7oXed5vMR8v80gMDZLo1VVAsmEJc7</a:t>
            </a:r>
            <a:r>
              <a:rPr lang="en" sz="900">
                <a:solidFill>
                  <a:srgbClr val="032F62"/>
                </a:solidFill>
                <a:latin typeface="Verdana"/>
                <a:ea typeface="Verdana"/>
                <a:cs typeface="Verdana"/>
                <a:sym typeface="Verdana"/>
              </a:rPr>
              <a:t>"</a:t>
            </a:r>
            <a:endParaRPr sz="900">
              <a:solidFill>
                <a:srgbClr val="032F62"/>
              </a:solidFill>
              <a:latin typeface="Verdana"/>
              <a:ea typeface="Verdana"/>
              <a:cs typeface="Verdana"/>
              <a:sym typeface="Verdana"/>
            </a:endParaRPr>
          </a:p>
          <a:p>
            <a:pPr indent="0" lvl="0" marL="0" rtl="0" algn="l">
              <a:spcBef>
                <a:spcPts val="0"/>
              </a:spcBef>
              <a:spcAft>
                <a:spcPts val="0"/>
              </a:spcAft>
              <a:buNone/>
            </a:pPr>
            <a:r>
              <a:rPr lang="en" sz="900">
                <a:solidFill>
                  <a:srgbClr val="032F62"/>
                </a:solidFill>
                <a:latin typeface="Verdana"/>
                <a:ea typeface="Verdana"/>
                <a:cs typeface="Verdana"/>
                <a:sym typeface="Verdana"/>
              </a:rPr>
              <a:t>Access token secret - "</a:t>
            </a:r>
            <a:r>
              <a:rPr lang="en" sz="900">
                <a:solidFill>
                  <a:srgbClr val="032F62"/>
                </a:solidFill>
                <a:highlight>
                  <a:srgbClr val="FFFFFF"/>
                </a:highlight>
                <a:latin typeface="Verdana"/>
                <a:ea typeface="Verdana"/>
                <a:cs typeface="Verdana"/>
                <a:sym typeface="Verdana"/>
              </a:rPr>
              <a:t>mRdpzT219AbqrtC42d5aJNUmQo231g90Dj35cJCs7SkUq</a:t>
            </a:r>
            <a:r>
              <a:rPr lang="en" sz="900">
                <a:solidFill>
                  <a:srgbClr val="032F62"/>
                </a:solidFill>
                <a:latin typeface="Verdana"/>
                <a:ea typeface="Verdana"/>
                <a:cs typeface="Verdana"/>
                <a:sym typeface="Verdana"/>
              </a:rPr>
              <a:t>"</a:t>
            </a:r>
            <a:endParaRPr sz="900">
              <a:solidFill>
                <a:srgbClr val="032F62"/>
              </a:solidFill>
              <a:latin typeface="Verdana"/>
              <a:ea typeface="Verdana"/>
              <a:cs typeface="Verdana"/>
              <a:sym typeface="Verdan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00eb7af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00eb7af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0eb7af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00eb7af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tweepy/twee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hemepacific.com/how-to-generate-api-key-consumer-token-access-key-for-twitter-oauth/994/"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Logic Fundamentals Week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Invoking other users</a:t>
            </a:r>
            <a:endParaRPr/>
          </a:p>
        </p:txBody>
      </p:sp>
      <p:sp>
        <p:nvSpPr>
          <p:cNvPr id="117" name="Google Shape;117;p22"/>
          <p:cNvSpPr txBox="1"/>
          <p:nvPr>
            <p:ph idx="1" type="body"/>
          </p:nvPr>
        </p:nvSpPr>
        <p:spPr>
          <a:xfrm>
            <a:off x="311700" y="1228675"/>
            <a:ext cx="33525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find out some information about Lebron James! You can try this out with any other twitter user too - try out @barackobama, @sundarpichai, @indranooyi, or @marissamayer</a:t>
            </a:r>
            <a:endParaRPr/>
          </a:p>
        </p:txBody>
      </p:sp>
      <p:pic>
        <p:nvPicPr>
          <p:cNvPr id="118" name="Google Shape;118;p22"/>
          <p:cNvPicPr preferRelativeResize="0"/>
          <p:nvPr/>
        </p:nvPicPr>
        <p:blipFill>
          <a:blip r:embed="rId3">
            <a:alphaModFix/>
          </a:blip>
          <a:stretch>
            <a:fillRect/>
          </a:stretch>
        </p:blipFill>
        <p:spPr>
          <a:xfrm>
            <a:off x="3898925" y="1688134"/>
            <a:ext cx="4933370" cy="211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two libraries together</a:t>
            </a:r>
            <a:endParaRPr/>
          </a:p>
        </p:txBody>
      </p:sp>
      <p:sp>
        <p:nvSpPr>
          <p:cNvPr id="124" name="Google Shape;124;p23"/>
          <p:cNvSpPr txBox="1"/>
          <p:nvPr>
            <p:ph idx="1" type="body"/>
          </p:nvPr>
        </p:nvSpPr>
        <p:spPr>
          <a:xfrm>
            <a:off x="311700" y="1228675"/>
            <a:ext cx="3644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now going to combine the powers of </a:t>
            </a:r>
            <a:r>
              <a:rPr b="1" lang="en"/>
              <a:t>TextBlob</a:t>
            </a:r>
            <a:r>
              <a:rPr lang="en"/>
              <a:t>, which we learned last week, and </a:t>
            </a:r>
            <a:r>
              <a:rPr b="1" lang="en"/>
              <a:t>Tweepy</a:t>
            </a:r>
            <a:r>
              <a:rPr lang="en"/>
              <a:t>, which we learned today. To get started, write this code, which makes a TextBlob out of all of our tweets.</a:t>
            </a:r>
            <a:endParaRPr/>
          </a:p>
          <a:p>
            <a:pPr indent="0" lvl="0" marL="0" rtl="0" algn="l">
              <a:spcBef>
                <a:spcPts val="1600"/>
              </a:spcBef>
              <a:spcAft>
                <a:spcPts val="1600"/>
              </a:spcAft>
              <a:buNone/>
            </a:pPr>
            <a:r>
              <a:t/>
            </a:r>
            <a:endParaRPr/>
          </a:p>
        </p:txBody>
      </p:sp>
      <p:pic>
        <p:nvPicPr>
          <p:cNvPr id="125" name="Google Shape;125;p23"/>
          <p:cNvPicPr preferRelativeResize="0"/>
          <p:nvPr/>
        </p:nvPicPr>
        <p:blipFill>
          <a:blip r:embed="rId3">
            <a:alphaModFix/>
          </a:blip>
          <a:stretch>
            <a:fillRect/>
          </a:stretch>
        </p:blipFill>
        <p:spPr>
          <a:xfrm>
            <a:off x="3956050" y="1603045"/>
            <a:ext cx="4876250" cy="259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 development in python</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en" sz="1200">
                <a:solidFill>
                  <a:srgbClr val="000000"/>
                </a:solidFill>
              </a:rPr>
              <a:t>Tkinter is the standard GUI library for Python. Python when combined with Tkinter provides a fast and easy way to create GUI applications. Tkinter provides a powerful object-oriented interface to the Tk GUI toolkit.</a:t>
            </a:r>
            <a:endParaRPr sz="1200">
              <a:solidFill>
                <a:srgbClr val="000000"/>
              </a:solidFill>
            </a:endParaRPr>
          </a:p>
          <a:p>
            <a:pPr indent="0" lvl="0" marL="25400" marR="25400" rtl="0" algn="just">
              <a:lnSpc>
                <a:spcPct val="163636"/>
              </a:lnSpc>
              <a:spcBef>
                <a:spcPts val="700"/>
              </a:spcBef>
              <a:spcAft>
                <a:spcPts val="0"/>
              </a:spcAft>
              <a:buNone/>
            </a:pPr>
            <a:r>
              <a:rPr lang="en" sz="1200">
                <a:solidFill>
                  <a:srgbClr val="000000"/>
                </a:solidFill>
              </a:rPr>
              <a:t>Creating a GUI application using Tkinter is an easy task. All you need to do is perform the following steps −</a:t>
            </a:r>
            <a:endParaRPr sz="1200">
              <a:solidFill>
                <a:srgbClr val="000000"/>
              </a:solidFill>
            </a:endParaRPr>
          </a:p>
          <a:p>
            <a:pPr indent="-304800" lvl="0" marL="482600" marR="25400" rtl="0" algn="just">
              <a:lnSpc>
                <a:spcPct val="171428"/>
              </a:lnSpc>
              <a:spcBef>
                <a:spcPts val="700"/>
              </a:spcBef>
              <a:spcAft>
                <a:spcPts val="0"/>
              </a:spcAft>
              <a:buClr>
                <a:srgbClr val="000000"/>
              </a:buClr>
              <a:buSzPts val="1200"/>
              <a:buFont typeface="Source Code Pro"/>
              <a:buChar char="●"/>
            </a:pPr>
            <a:r>
              <a:rPr lang="en" sz="1200">
                <a:solidFill>
                  <a:srgbClr val="000000"/>
                </a:solidFill>
              </a:rPr>
              <a:t>Import the </a:t>
            </a:r>
            <a:r>
              <a:rPr i="1" lang="en" sz="1200">
                <a:solidFill>
                  <a:srgbClr val="000000"/>
                </a:solidFill>
              </a:rPr>
              <a:t>Tkinter</a:t>
            </a:r>
            <a:r>
              <a:rPr lang="en" sz="1200">
                <a:solidFill>
                  <a:srgbClr val="000000"/>
                </a:solidFill>
              </a:rPr>
              <a:t> module.</a:t>
            </a:r>
            <a:endParaRPr sz="1200">
              <a:solidFill>
                <a:srgbClr val="000000"/>
              </a:solidFill>
            </a:endParaRPr>
          </a:p>
          <a:p>
            <a:pPr indent="-304800" lvl="0" marL="482600" marR="25400" rtl="0" algn="just">
              <a:lnSpc>
                <a:spcPct val="171428"/>
              </a:lnSpc>
              <a:spcBef>
                <a:spcPts val="0"/>
              </a:spcBef>
              <a:spcAft>
                <a:spcPts val="0"/>
              </a:spcAft>
              <a:buClr>
                <a:srgbClr val="000000"/>
              </a:buClr>
              <a:buSzPts val="1200"/>
              <a:buFont typeface="Source Code Pro"/>
              <a:buChar char="●"/>
            </a:pPr>
            <a:r>
              <a:rPr lang="en" sz="1200">
                <a:solidFill>
                  <a:srgbClr val="000000"/>
                </a:solidFill>
              </a:rPr>
              <a:t>Create the GUI application main window.</a:t>
            </a:r>
            <a:endParaRPr sz="1200">
              <a:solidFill>
                <a:srgbClr val="000000"/>
              </a:solidFill>
            </a:endParaRPr>
          </a:p>
          <a:p>
            <a:pPr indent="-304800" lvl="0" marL="482600" marR="25400" rtl="0" algn="just">
              <a:lnSpc>
                <a:spcPct val="171428"/>
              </a:lnSpc>
              <a:spcBef>
                <a:spcPts val="0"/>
              </a:spcBef>
              <a:spcAft>
                <a:spcPts val="0"/>
              </a:spcAft>
              <a:buClr>
                <a:srgbClr val="000000"/>
              </a:buClr>
              <a:buSzPts val="1200"/>
              <a:buFont typeface="Source Code Pro"/>
              <a:buChar char="●"/>
            </a:pPr>
            <a:r>
              <a:rPr lang="en" sz="1200">
                <a:solidFill>
                  <a:srgbClr val="000000"/>
                </a:solidFill>
              </a:rPr>
              <a:t>Add one or more of the above-mentioned widgets to the GUI application.</a:t>
            </a:r>
            <a:endParaRPr sz="1200">
              <a:solidFill>
                <a:srgbClr val="000000"/>
              </a:solidFill>
            </a:endParaRPr>
          </a:p>
          <a:p>
            <a:pPr indent="-304800" lvl="0" marL="482600" marR="25400" rtl="0" algn="just">
              <a:lnSpc>
                <a:spcPct val="171428"/>
              </a:lnSpc>
              <a:spcBef>
                <a:spcPts val="0"/>
              </a:spcBef>
              <a:spcAft>
                <a:spcPts val="0"/>
              </a:spcAft>
              <a:buClr>
                <a:srgbClr val="000000"/>
              </a:buClr>
              <a:buSzPts val="1200"/>
              <a:buFont typeface="Source Code Pro"/>
              <a:buChar char="●"/>
            </a:pPr>
            <a:r>
              <a:rPr lang="en" sz="1200">
                <a:solidFill>
                  <a:srgbClr val="000000"/>
                </a:solidFill>
              </a:rPr>
              <a:t>Enter the main event loop to take action against each event triggered by the user.</a:t>
            </a:r>
            <a:endParaRPr sz="1200">
              <a:solidFill>
                <a:srgbClr val="000000"/>
              </a:solidFill>
            </a:endParaRPr>
          </a:p>
          <a:p>
            <a:pPr indent="0" lvl="0" marL="0" rtl="0" algn="l">
              <a:spcBef>
                <a:spcPts val="10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tkinter</a:t>
            </a:r>
            <a:endParaRPr/>
          </a:p>
        </p:txBody>
      </p:sp>
      <p:sp>
        <p:nvSpPr>
          <p:cNvPr id="137" name="Google Shape;137;p25"/>
          <p:cNvSpPr txBox="1"/>
          <p:nvPr>
            <p:ph idx="1" type="body"/>
          </p:nvPr>
        </p:nvSpPr>
        <p:spPr>
          <a:xfrm>
            <a:off x="4235825" y="2571750"/>
            <a:ext cx="4596600" cy="19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create a window, or an environment to simply display variables from our GUI code, use the above code snippet. Note that this needs to be done in the IDLE that we downloaded a few classes back, NOT REPL!</a:t>
            </a:r>
            <a:endParaRPr/>
          </a:p>
        </p:txBody>
      </p:sp>
      <p:pic>
        <p:nvPicPr>
          <p:cNvPr id="138" name="Google Shape;138;p25"/>
          <p:cNvPicPr preferRelativeResize="0"/>
          <p:nvPr/>
        </p:nvPicPr>
        <p:blipFill>
          <a:blip r:embed="rId3">
            <a:alphaModFix/>
          </a:blip>
          <a:stretch>
            <a:fillRect/>
          </a:stretch>
        </p:blipFill>
        <p:spPr>
          <a:xfrm>
            <a:off x="4180350" y="1228675"/>
            <a:ext cx="4897647" cy="1257150"/>
          </a:xfrm>
          <a:prstGeom prst="rect">
            <a:avLst/>
          </a:prstGeom>
          <a:noFill/>
          <a:ln>
            <a:noFill/>
          </a:ln>
        </p:spPr>
      </p:pic>
      <p:pic>
        <p:nvPicPr>
          <p:cNvPr id="139" name="Google Shape;139;p25"/>
          <p:cNvPicPr preferRelativeResize="0"/>
          <p:nvPr/>
        </p:nvPicPr>
        <p:blipFill>
          <a:blip r:embed="rId4">
            <a:alphaModFix/>
          </a:blip>
          <a:stretch>
            <a:fillRect/>
          </a:stretch>
        </p:blipFill>
        <p:spPr>
          <a:xfrm>
            <a:off x="412132" y="1228682"/>
            <a:ext cx="3125678" cy="347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TKinter Widgets</a:t>
            </a:r>
            <a:endParaRPr/>
          </a:p>
        </p:txBody>
      </p:sp>
      <p:sp>
        <p:nvSpPr>
          <p:cNvPr id="145" name="Google Shape;145;p26"/>
          <p:cNvSpPr txBox="1"/>
          <p:nvPr>
            <p:ph idx="1" type="body"/>
          </p:nvPr>
        </p:nvSpPr>
        <p:spPr>
          <a:xfrm>
            <a:off x="121200" y="1206275"/>
            <a:ext cx="3744900" cy="33402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en" sz="1200">
                <a:solidFill>
                  <a:srgbClr val="000000"/>
                </a:solidFill>
              </a:rPr>
              <a:t>Tkinter provides various controls, such as buttons, labels and text boxes used in a GUI application. These controls are commonly called widgets. There are currently 15 types of widgets in Tkinter. Let’s add a Label widget to our screen and modify its appearance.</a:t>
            </a:r>
            <a:endParaRPr sz="1200">
              <a:solidFill>
                <a:srgbClr val="000000"/>
              </a:solidFill>
            </a:endParaRPr>
          </a:p>
          <a:p>
            <a:pPr indent="0" lvl="0" marL="25400" marR="25400" rtl="0" algn="just">
              <a:lnSpc>
                <a:spcPct val="163636"/>
              </a:lnSpc>
              <a:spcBef>
                <a:spcPts val="700"/>
              </a:spcBef>
              <a:spcAft>
                <a:spcPts val="0"/>
              </a:spcAft>
              <a:buNone/>
            </a:pPr>
            <a:r>
              <a:rPr lang="en" sz="1200">
                <a:solidFill>
                  <a:srgbClr val="000000"/>
                </a:solidFill>
              </a:rPr>
              <a:t>Type these commands one after another into the Python Shell to see what happens.</a:t>
            </a:r>
            <a:endParaRPr sz="1200">
              <a:solidFill>
                <a:srgbClr val="000000"/>
              </a:solidFill>
            </a:endParaRPr>
          </a:p>
          <a:p>
            <a:pPr indent="0" lvl="0" marL="0" rtl="0" algn="l">
              <a:spcBef>
                <a:spcPts val="70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4192900" y="905100"/>
            <a:ext cx="4717850" cy="357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event handling</a:t>
            </a:r>
            <a:endParaRPr/>
          </a:p>
        </p:txBody>
      </p:sp>
      <p:sp>
        <p:nvSpPr>
          <p:cNvPr id="152" name="Google Shape;152;p27"/>
          <p:cNvSpPr txBox="1"/>
          <p:nvPr>
            <p:ph idx="1" type="body"/>
          </p:nvPr>
        </p:nvSpPr>
        <p:spPr>
          <a:xfrm>
            <a:off x="311700" y="1228675"/>
            <a:ext cx="276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looked briefly at the concept of event handling when we worked with APIs last week. </a:t>
            </a:r>
            <a:endParaRPr sz="1400"/>
          </a:p>
          <a:p>
            <a:pPr indent="0" lvl="0" marL="0" rtl="0" algn="l">
              <a:spcBef>
                <a:spcPts val="1600"/>
              </a:spcBef>
              <a:spcAft>
                <a:spcPts val="1600"/>
              </a:spcAft>
              <a:buNone/>
            </a:pPr>
            <a:r>
              <a:rPr lang="en" sz="1400"/>
              <a:t>Here, we set up an event handler that changes the text displayed by the label when a specific button has been clicked.</a:t>
            </a:r>
            <a:endParaRPr sz="1400"/>
          </a:p>
        </p:txBody>
      </p:sp>
      <p:pic>
        <p:nvPicPr>
          <p:cNvPr id="153" name="Google Shape;153;p27"/>
          <p:cNvPicPr preferRelativeResize="0"/>
          <p:nvPr/>
        </p:nvPicPr>
        <p:blipFill>
          <a:blip r:embed="rId3">
            <a:alphaModFix/>
          </a:blip>
          <a:stretch>
            <a:fillRect/>
          </a:stretch>
        </p:blipFill>
        <p:spPr>
          <a:xfrm>
            <a:off x="3230363" y="1065213"/>
            <a:ext cx="5686425" cy="366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planning</a:t>
            </a:r>
            <a:endParaRPr/>
          </a:p>
        </p:txBody>
      </p:sp>
      <p:sp>
        <p:nvSpPr>
          <p:cNvPr id="159" name="Google Shape;159;p28"/>
          <p:cNvSpPr txBox="1"/>
          <p:nvPr>
            <p:ph idx="1" type="body"/>
          </p:nvPr>
        </p:nvSpPr>
        <p:spPr>
          <a:xfrm>
            <a:off x="256650" y="1139025"/>
            <a:ext cx="8630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1242C"/>
                </a:solidFill>
                <a:highlight>
                  <a:srgbClr val="FFFFFF"/>
                </a:highlight>
              </a:rPr>
              <a:t>Becoming a programmer isn't just about learning the syntax and the concepts of a programming language: it's about figuring out how to use that knowledge to make programs. You've made a bunch of programs in this course, in the challenges and projects, but now you should come up with ideas for new programs - </a:t>
            </a:r>
            <a:r>
              <a:rPr b="1" lang="en" sz="1400">
                <a:solidFill>
                  <a:srgbClr val="21242C"/>
                </a:solidFill>
              </a:rPr>
              <a:t>ideas that you're personally really excited about</a:t>
            </a:r>
            <a:r>
              <a:rPr lang="en" sz="1400">
                <a:solidFill>
                  <a:srgbClr val="21242C"/>
                </a:solidFill>
                <a:highlight>
                  <a:srgbClr val="FFFFFF"/>
                </a:highlight>
              </a:rPr>
              <a:t> - and try to turn those into actual programs.</a:t>
            </a:r>
            <a:endParaRPr sz="1400">
              <a:solidFill>
                <a:srgbClr val="21242C"/>
              </a:solidFill>
              <a:highlight>
                <a:srgbClr val="FFFFFF"/>
              </a:highlight>
            </a:endParaRPr>
          </a:p>
          <a:p>
            <a:pPr indent="0" lvl="0" marL="0" rtl="0" algn="l">
              <a:lnSpc>
                <a:spcPct val="150000"/>
              </a:lnSpc>
              <a:spcBef>
                <a:spcPts val="1600"/>
              </a:spcBef>
              <a:spcAft>
                <a:spcPts val="0"/>
              </a:spcAft>
              <a:buNone/>
            </a:pPr>
            <a:r>
              <a:rPr lang="en" sz="1400">
                <a:solidFill>
                  <a:srgbClr val="21242C"/>
                </a:solidFill>
              </a:rPr>
              <a:t>You probably won't know everything you need for your program when you start it, and that's totally okay -- you'll be motivated to learn those new things because of how much you want to make your program real. Programmers are constantly learning new things for new projects, and that's part of why we love it so much. Let's step through the process of planning a programming project.</a:t>
            </a:r>
            <a:endParaRPr sz="1400">
              <a:solidFill>
                <a:srgbClr val="21242C"/>
              </a:solidFill>
            </a:endParaRPr>
          </a:p>
          <a:p>
            <a:pPr indent="0" lvl="0" marL="0" rtl="0" algn="l">
              <a:spcBef>
                <a:spcPts val="24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want to make?</a:t>
            </a:r>
            <a:endParaRPr/>
          </a:p>
        </p:txBody>
      </p:sp>
      <p:sp>
        <p:nvSpPr>
          <p:cNvPr id="165" name="Google Shape;165;p29"/>
          <p:cNvSpPr txBox="1"/>
          <p:nvPr>
            <p:ph idx="1" type="body"/>
          </p:nvPr>
        </p:nvSpPr>
        <p:spPr>
          <a:xfrm>
            <a:off x="311700" y="7356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When I first started programming, I found myself constantly thinking of new programs to make and writing those down in a list. I was addicted to the power of creation, and there was so much my brain wanted to make. If you're like that, then you probably already have an idea of what you want to make, and perhaps you have your own list.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If you don't already have an idea, then here are some questions to help your brainstorming:</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What's your favorite game - arcade game, board game, sports game? Could you make a simplified, digital version of that? Could you mix it up a bit, like give it a different theme or main characters?</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 are your other favorite academic fields? If you love art, could you make an art-making program? If you love history, how about an interactive timeline? If you love science, how about a scientific simulation? </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your favorite movie or TV show? Could you make a digital version of a scene or character from it? Maybe make a game based on it?</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What's a real-life gadget that you love? Could you make a simulation of it?</a:t>
            </a:r>
            <a:endParaRPr sz="1200">
              <a:solidFill>
                <a:srgbClr val="21242C"/>
              </a:solidFill>
            </a:endParaRPr>
          </a:p>
          <a:p>
            <a:pPr indent="0" lvl="0" marL="0" rtl="0" algn="l">
              <a:spcBef>
                <a:spcPts val="4100"/>
              </a:spcBef>
              <a:spcAft>
                <a:spcPts val="1600"/>
              </a:spcAft>
              <a:buNone/>
            </a:pPr>
            <a:r>
              <a:t/>
            </a:r>
            <a:endParaRPr sz="1400">
              <a:solidFill>
                <a:srgbClr val="21242C"/>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out the planning</a:t>
            </a:r>
            <a:endParaRPr/>
          </a:p>
        </p:txBody>
      </p:sp>
      <p:sp>
        <p:nvSpPr>
          <p:cNvPr id="171" name="Google Shape;171;p3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Once you've picked an idea, you should write a description of it. For example, if I decided to make a clone of "Breakout", because that's a really cool retro arcade game, I might write:</a:t>
            </a:r>
            <a:endParaRPr sz="1400">
              <a:solidFill>
                <a:srgbClr val="21242C"/>
              </a:solidFill>
            </a:endParaRPr>
          </a:p>
          <a:p>
            <a:pPr indent="0" lvl="0" marL="304800" marR="304800" rtl="0" algn="l">
              <a:lnSpc>
                <a:spcPct val="150000"/>
              </a:lnSpc>
              <a:spcBef>
                <a:spcPts val="2400"/>
              </a:spcBef>
              <a:spcAft>
                <a:spcPts val="0"/>
              </a:spcAft>
              <a:buNone/>
            </a:pPr>
            <a:r>
              <a:rPr b="1" lang="en" sz="1400">
                <a:solidFill>
                  <a:srgbClr val="21242C"/>
                </a:solidFill>
              </a:rPr>
              <a:t>Breakout</a:t>
            </a:r>
            <a:r>
              <a:rPr lang="en" sz="1400">
                <a:solidFill>
                  <a:srgbClr val="21242C"/>
                </a:solidFill>
              </a:rPr>
              <a:t>: a game where you control a paddle at the bottom of the screen, and you use it to hit a ball upwards and at angles to break bricks. The goal is to break all the bricks, and not let the ball through the ground too many times.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You'll flesh that description out later, but for now, that gives you a good enough idea to keep going in the planning process.</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35325"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technologies to use?</a:t>
            </a:r>
            <a:endParaRPr/>
          </a:p>
        </p:txBody>
      </p:sp>
      <p:sp>
        <p:nvSpPr>
          <p:cNvPr id="177" name="Google Shape;177;p31"/>
          <p:cNvSpPr txBox="1"/>
          <p:nvPr>
            <p:ph idx="1" type="body"/>
          </p:nvPr>
        </p:nvSpPr>
        <p:spPr>
          <a:xfrm>
            <a:off x="235325" y="801000"/>
            <a:ext cx="86643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In this step, you need to consider which technologies (languages/libraries/environments) you're familiar with or able to learn easily, and which of them are the most well suited for the job. This includes which import statements or APIs you need to use!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 If you want to build those things but don't know other technologies, you might want to come up with a new program idea. You </a:t>
            </a:r>
            <a:r>
              <a:rPr i="1" lang="en" sz="1400">
                <a:solidFill>
                  <a:srgbClr val="21242C"/>
                </a:solidFill>
              </a:rPr>
              <a:t>can</a:t>
            </a:r>
            <a:r>
              <a:rPr lang="en" sz="1400">
                <a:solidFill>
                  <a:srgbClr val="21242C"/>
                </a:solidFill>
              </a:rPr>
              <a:t> learn a new technology for a new project, but especially if you're just getting started in programming, it's a good idea to get really good at your first language first.</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we usually have to settle for things that are less Graphical, and more logical - using text only.</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1093850"/>
            <a:ext cx="8520600" cy="372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Hexagonal color star example</a:t>
            </a:r>
            <a:endParaRPr/>
          </a:p>
          <a:p>
            <a:pPr indent="-317500" lvl="1" marL="914400" rtl="0" algn="l">
              <a:spcBef>
                <a:spcPts val="0"/>
              </a:spcBef>
              <a:spcAft>
                <a:spcPts val="0"/>
              </a:spcAft>
              <a:buSzPts val="1400"/>
              <a:buChar char="○"/>
            </a:pPr>
            <a:r>
              <a:rPr lang="en"/>
              <a:t>Truly randomized colors with RGB values</a:t>
            </a:r>
            <a:endParaRPr/>
          </a:p>
          <a:p>
            <a:pPr indent="-317500" lvl="1" marL="914400" rtl="0" algn="l">
              <a:spcBef>
                <a:spcPts val="0"/>
              </a:spcBef>
              <a:spcAft>
                <a:spcPts val="0"/>
              </a:spcAft>
              <a:buSzPts val="1400"/>
              <a:buChar char="○"/>
            </a:pPr>
            <a:r>
              <a:rPr lang="en"/>
              <a:t>Making functions for drawing</a:t>
            </a:r>
            <a:endParaRPr/>
          </a:p>
          <a:p>
            <a:pPr indent="-342900" lvl="0" marL="457200" rtl="0" algn="l">
              <a:spcBef>
                <a:spcPts val="0"/>
              </a:spcBef>
              <a:spcAft>
                <a:spcPts val="0"/>
              </a:spcAft>
              <a:buSzPts val="1800"/>
              <a:buChar char="●"/>
            </a:pPr>
            <a:r>
              <a:rPr lang="en"/>
              <a:t>Computer AI tic-tac-toe game</a:t>
            </a:r>
            <a:endParaRPr/>
          </a:p>
          <a:p>
            <a:pPr indent="-317500" lvl="1" marL="914400" rtl="0" algn="l">
              <a:spcBef>
                <a:spcPts val="0"/>
              </a:spcBef>
              <a:spcAft>
                <a:spcPts val="0"/>
              </a:spcAft>
              <a:buSzPts val="1400"/>
              <a:buChar char="○"/>
            </a:pPr>
            <a:r>
              <a:rPr lang="en"/>
              <a:t>Encapsulating within gaming functions</a:t>
            </a:r>
            <a:endParaRPr/>
          </a:p>
          <a:p>
            <a:pPr indent="-317500" lvl="1" marL="914400" rtl="0" algn="l">
              <a:spcBef>
                <a:spcPts val="0"/>
              </a:spcBef>
              <a:spcAft>
                <a:spcPts val="0"/>
              </a:spcAft>
              <a:buSzPts val="1400"/>
              <a:buChar char="○"/>
            </a:pPr>
            <a:r>
              <a:rPr lang="en"/>
              <a:t>Developing a simple “AI” for computer</a:t>
            </a:r>
            <a:endParaRPr/>
          </a:p>
          <a:p>
            <a:pPr indent="-317500" lvl="1" marL="914400" rtl="0" algn="l">
              <a:spcBef>
                <a:spcPts val="0"/>
              </a:spcBef>
              <a:spcAft>
                <a:spcPts val="0"/>
              </a:spcAft>
              <a:buSzPts val="1400"/>
              <a:buChar char="○"/>
            </a:pPr>
            <a:r>
              <a:rPr lang="en"/>
              <a:t>Processing user input correctly</a:t>
            </a:r>
            <a:endParaRPr/>
          </a:p>
          <a:p>
            <a:pPr indent="-317500" lvl="1" marL="914400" rtl="0" algn="l">
              <a:spcBef>
                <a:spcPts val="0"/>
              </a:spcBef>
              <a:spcAft>
                <a:spcPts val="0"/>
              </a:spcAft>
              <a:buSzPts val="1400"/>
              <a:buChar char="○"/>
            </a:pPr>
            <a:r>
              <a:rPr lang="en"/>
              <a:t>Handling every possible board layout</a:t>
            </a:r>
            <a:endParaRPr/>
          </a:p>
          <a:p>
            <a:pPr indent="-317500" lvl="1" marL="914400" rtl="0" algn="l">
              <a:spcBef>
                <a:spcPts val="0"/>
              </a:spcBef>
              <a:spcAft>
                <a:spcPts val="0"/>
              </a:spcAft>
              <a:buSzPts val="1400"/>
              <a:buChar char="○"/>
            </a:pPr>
            <a:r>
              <a:rPr lang="en"/>
              <a:t>Displaying the board in ASCII characters</a:t>
            </a:r>
            <a:endParaRPr/>
          </a:p>
          <a:p>
            <a:pPr indent="-342900" lvl="0" marL="457200" rtl="0" algn="l">
              <a:spcBef>
                <a:spcPts val="0"/>
              </a:spcBef>
              <a:spcAft>
                <a:spcPts val="0"/>
              </a:spcAft>
              <a:buSzPts val="1800"/>
              <a:buChar char="●"/>
            </a:pPr>
            <a:r>
              <a:rPr lang="en"/>
              <a:t>Last week’s homework</a:t>
            </a:r>
            <a:endParaRPr/>
          </a:p>
          <a:p>
            <a:pPr indent="-317500" lvl="1" marL="914400" rtl="0" algn="l">
              <a:spcBef>
                <a:spcPts val="0"/>
              </a:spcBef>
              <a:spcAft>
                <a:spcPts val="0"/>
              </a:spcAft>
              <a:buSzPts val="1400"/>
              <a:buChar char="○"/>
            </a:pPr>
            <a:r>
              <a:rPr lang="en"/>
              <a:t>Would anyone like to share their Rock Paper Scissors solution?</a:t>
            </a:r>
            <a:endParaRPr/>
          </a:p>
          <a:p>
            <a:pPr indent="-317500" lvl="1" marL="914400" rtl="0" algn="l">
              <a:spcBef>
                <a:spcPts val="0"/>
              </a:spcBef>
              <a:spcAft>
                <a:spcPts val="0"/>
              </a:spcAft>
              <a:buSzPts val="1400"/>
              <a:buChar char="○"/>
            </a:pPr>
            <a:r>
              <a:rPr lang="en"/>
              <a:t>We will go over the canonical solution afterwards.</a:t>
            </a:r>
            <a:endParaRPr/>
          </a:p>
          <a:p>
            <a:pPr indent="-317500" lvl="1" marL="914400" rtl="0" algn="l">
              <a:spcBef>
                <a:spcPts val="0"/>
              </a:spcBef>
              <a:spcAft>
                <a:spcPts val="0"/>
              </a:spcAft>
              <a:buSzPts val="1400"/>
              <a:buChar char="○"/>
            </a:pPr>
            <a:r>
              <a:rPr lang="en"/>
              <a:t>Open up a new REPL window and get ready!</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1023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features?</a:t>
            </a:r>
            <a:endParaRPr/>
          </a:p>
        </p:txBody>
      </p:sp>
      <p:sp>
        <p:nvSpPr>
          <p:cNvPr id="183" name="Google Shape;183;p32"/>
          <p:cNvSpPr txBox="1"/>
          <p:nvPr>
            <p:ph idx="1" type="body"/>
          </p:nvPr>
        </p:nvSpPr>
        <p:spPr>
          <a:xfrm>
            <a:off x="311700" y="948525"/>
            <a:ext cx="85206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21242C"/>
                </a:solidFill>
              </a:rPr>
              <a:t>This is where we get into the real planning, and where (I think) it gets fun. Your goal in this step is to figure out what you're actually making- what will it look like, what features it will include, what features it </a:t>
            </a:r>
            <a:r>
              <a:rPr i="1" lang="en" sz="1400">
                <a:solidFill>
                  <a:srgbClr val="21242C"/>
                </a:solidFill>
              </a:rPr>
              <a:t>won't</a:t>
            </a:r>
            <a:r>
              <a:rPr lang="en" sz="1400">
                <a:solidFill>
                  <a:srgbClr val="21242C"/>
                </a:solidFill>
              </a:rPr>
              <a:t> include.</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The first thing you can do is make "mock-ups"  - sketches that look like the thing you're making, but without details like coloring or exact sizing. You can make mock-ups on paper, or with online programs.</a:t>
            </a:r>
            <a:endParaRPr sz="1400">
              <a:solidFill>
                <a:srgbClr val="21242C"/>
              </a:solidFill>
            </a:endParaRPr>
          </a:p>
          <a:p>
            <a:pPr indent="0" lvl="0" marL="0" rtl="0" algn="l">
              <a:lnSpc>
                <a:spcPct val="150000"/>
              </a:lnSpc>
              <a:spcBef>
                <a:spcPts val="2400"/>
              </a:spcBef>
              <a:spcAft>
                <a:spcPts val="0"/>
              </a:spcAft>
              <a:buNone/>
            </a:pPr>
            <a:r>
              <a:rPr lang="en" sz="1400">
                <a:solidFill>
                  <a:srgbClr val="21242C"/>
                </a:solidFill>
              </a:rPr>
              <a:t>In Python, it’s easiest to “mock up” a program using just text. What text will the console display to interact with the user?</a:t>
            </a:r>
            <a:endParaRPr sz="1400">
              <a:solidFill>
                <a:srgbClr val="21242C"/>
              </a:solidFill>
            </a:endParaRPr>
          </a:p>
          <a:p>
            <a:pPr indent="0" lvl="0" marL="0" rtl="0" algn="l">
              <a:spcBef>
                <a:spcPts val="24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575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decide what features to use?</a:t>
            </a:r>
            <a:endParaRPr/>
          </a:p>
        </p:txBody>
      </p:sp>
      <p:sp>
        <p:nvSpPr>
          <p:cNvPr id="189" name="Google Shape;189;p33"/>
          <p:cNvSpPr txBox="1"/>
          <p:nvPr>
            <p:ph idx="1" type="body"/>
          </p:nvPr>
        </p:nvSpPr>
        <p:spPr>
          <a:xfrm>
            <a:off x="311700" y="9597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42C"/>
                </a:solidFill>
                <a:highlight>
                  <a:srgbClr val="FFFFFF"/>
                </a:highlight>
              </a:rPr>
              <a:t>If we all had infinite time to make all the programs in our heads, then they'd all include every feature in our list. But we don't, so in this step, you have to decide which features are the most important, and which features you'll do only if we have time. This will also help you figure out which order to implement features in, from most to least important.</a:t>
            </a:r>
            <a:endParaRPr sz="1200">
              <a:solidFill>
                <a:srgbClr val="21242C"/>
              </a:solidFill>
              <a:highlight>
                <a:srgbClr val="FFFFFF"/>
              </a:highlight>
            </a:endParaRPr>
          </a:p>
          <a:p>
            <a:pPr indent="0" lvl="0" marL="0" rtl="0" algn="l">
              <a:lnSpc>
                <a:spcPct val="150000"/>
              </a:lnSpc>
              <a:spcBef>
                <a:spcPts val="1600"/>
              </a:spcBef>
              <a:spcAft>
                <a:spcPts val="0"/>
              </a:spcAft>
              <a:buNone/>
            </a:pPr>
            <a:r>
              <a:rPr lang="en" sz="1200">
                <a:solidFill>
                  <a:srgbClr val="21242C"/>
                </a:solidFill>
              </a:rPr>
              <a:t>To help you figure out the importance of each feature, ask yourself these questions:</a:t>
            </a:r>
            <a:endParaRPr sz="1200">
              <a:solidFill>
                <a:srgbClr val="21242C"/>
              </a:solidFill>
            </a:endParaRPr>
          </a:p>
          <a:p>
            <a:pPr indent="-304800" lvl="0" marL="457200" rtl="0" algn="l">
              <a:lnSpc>
                <a:spcPct val="150000"/>
              </a:lnSpc>
              <a:spcBef>
                <a:spcPts val="2400"/>
              </a:spcBef>
              <a:spcAft>
                <a:spcPts val="0"/>
              </a:spcAft>
              <a:buClr>
                <a:srgbClr val="21242C"/>
              </a:buClr>
              <a:buSzPts val="1200"/>
              <a:buFont typeface="Source Code Pro"/>
              <a:buChar char="●"/>
            </a:pPr>
            <a:r>
              <a:rPr lang="en" sz="1200">
                <a:solidFill>
                  <a:srgbClr val="21242C"/>
                </a:solidFill>
              </a:rPr>
              <a:t>If I shared this with a friend, which features would I want to make sure were working?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am I the most excited about building?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are the most unique to my program?</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Which features will I learn the most from implementing?</a:t>
            </a:r>
            <a:endParaRPr sz="1200">
              <a:solidFill>
                <a:srgbClr val="21242C"/>
              </a:solidFill>
            </a:endParaRPr>
          </a:p>
          <a:p>
            <a:pPr indent="-304800" lvl="0" marL="457200" rtl="0" algn="l">
              <a:lnSpc>
                <a:spcPct val="150000"/>
              </a:lnSpc>
              <a:spcBef>
                <a:spcPts val="0"/>
              </a:spcBef>
              <a:spcAft>
                <a:spcPts val="0"/>
              </a:spcAft>
              <a:buClr>
                <a:srgbClr val="21242C"/>
              </a:buClr>
              <a:buSzPts val="1200"/>
              <a:buFont typeface="Source Code Pro"/>
              <a:buChar char="●"/>
            </a:pPr>
            <a:r>
              <a:rPr lang="en" sz="1200">
                <a:solidFill>
                  <a:srgbClr val="21242C"/>
                </a:solidFill>
              </a:rPr>
              <a:t>Are there any features that seem too far beyond my current skill level?</a:t>
            </a:r>
            <a:endParaRPr sz="1200">
              <a:solidFill>
                <a:srgbClr val="21242C"/>
              </a:solidFill>
            </a:endParaRPr>
          </a:p>
          <a:p>
            <a:pPr indent="0" lvl="0" marL="0" rtl="0" algn="l">
              <a:lnSpc>
                <a:spcPct val="150000"/>
              </a:lnSpc>
              <a:spcBef>
                <a:spcPts val="1700"/>
              </a:spcBef>
              <a:spcAft>
                <a:spcPts val="0"/>
              </a:spcAft>
              <a:buNone/>
            </a:pPr>
            <a:r>
              <a:rPr lang="en" sz="1200">
                <a:solidFill>
                  <a:srgbClr val="21242C"/>
                </a:solidFill>
              </a:rPr>
              <a:t>Then, go through your feature list from the last step, and either order the list or add a rank to each feature.</a:t>
            </a:r>
            <a:endParaRPr sz="1200">
              <a:solidFill>
                <a:srgbClr val="21242C"/>
              </a:solidFill>
            </a:endParaRPr>
          </a:p>
          <a:p>
            <a:pPr indent="0" lvl="0" marL="0" rtl="0" algn="l">
              <a:spcBef>
                <a:spcPts val="2400"/>
              </a:spcBef>
              <a:spcAft>
                <a:spcPts val="1600"/>
              </a:spcAft>
              <a:buNone/>
            </a:pPr>
            <a:r>
              <a:t/>
            </a:r>
            <a:endParaRPr sz="1500">
              <a:solidFill>
                <a:srgbClr val="21242C"/>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63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RPS - Getting started</a:t>
            </a:r>
            <a:endParaRPr/>
          </a:p>
        </p:txBody>
      </p:sp>
      <p:sp>
        <p:nvSpPr>
          <p:cNvPr id="69" name="Google Shape;69;p15"/>
          <p:cNvSpPr txBox="1"/>
          <p:nvPr>
            <p:ph idx="1" type="body"/>
          </p:nvPr>
        </p:nvSpPr>
        <p:spPr>
          <a:xfrm>
            <a:off x="311700" y="784400"/>
            <a:ext cx="8520600" cy="3784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222222"/>
                </a:solidFill>
              </a:rPr>
              <a:t>First, we import </a:t>
            </a:r>
            <a:r>
              <a:rPr lang="en" sz="1200">
                <a:solidFill>
                  <a:srgbClr val="000000"/>
                </a:solidFill>
              </a:rPr>
              <a:t>randint</a:t>
            </a:r>
            <a:r>
              <a:rPr lang="en" sz="1200">
                <a:solidFill>
                  <a:srgbClr val="222222"/>
                </a:solidFill>
              </a:rPr>
              <a:t>  from the </a:t>
            </a:r>
            <a:r>
              <a:rPr lang="en" sz="1200">
                <a:solidFill>
                  <a:srgbClr val="000000"/>
                </a:solidFill>
              </a:rPr>
              <a:t>random</a:t>
            </a:r>
            <a:r>
              <a:rPr lang="en" sz="1200">
                <a:solidFill>
                  <a:srgbClr val="222222"/>
                </a:solidFill>
              </a:rPr>
              <a:t> module. This is how our computer opponent will play.vThen we create a list of play options. There are three possible plays you and the computer can make on each turn, “Rock”, “Paper” and “Scissors”.</a:t>
            </a:r>
            <a:endParaRPr sz="1200">
              <a:solidFill>
                <a:srgbClr val="222222"/>
              </a:solidFill>
            </a:endParaRPr>
          </a:p>
          <a:p>
            <a:pPr indent="0" lvl="0" marL="0" rtl="0" algn="l">
              <a:lnSpc>
                <a:spcPct val="160000"/>
              </a:lnSpc>
              <a:spcBef>
                <a:spcPts val="0"/>
              </a:spcBef>
              <a:spcAft>
                <a:spcPts val="0"/>
              </a:spcAft>
              <a:buNone/>
            </a:pPr>
            <a:r>
              <a:t/>
            </a:r>
            <a:endParaRPr sz="1200">
              <a:solidFill>
                <a:srgbClr val="222222"/>
              </a:solidFill>
            </a:endParaRPr>
          </a:p>
          <a:p>
            <a:pPr indent="0" lvl="0" marL="0" rtl="0" algn="l">
              <a:lnSpc>
                <a:spcPct val="160000"/>
              </a:lnSpc>
              <a:spcBef>
                <a:spcPts val="0"/>
              </a:spcBef>
              <a:spcAft>
                <a:spcPts val="0"/>
              </a:spcAft>
              <a:buNone/>
            </a:pPr>
            <a:r>
              <a:rPr lang="en" sz="1200">
                <a:solidFill>
                  <a:srgbClr val="222222"/>
                </a:solidFill>
              </a:rPr>
              <a:t> </a:t>
            </a:r>
            <a:endParaRPr sz="1200">
              <a:solidFill>
                <a:srgbClr val="222222"/>
              </a:solidFill>
            </a:endParaRPr>
          </a:p>
          <a:p>
            <a:pPr indent="0" lvl="0" marL="0" rtl="0" algn="l">
              <a:lnSpc>
                <a:spcPct val="160000"/>
              </a:lnSpc>
              <a:spcBef>
                <a:spcPts val="0"/>
              </a:spcBef>
              <a:spcAft>
                <a:spcPts val="0"/>
              </a:spcAft>
              <a:buNone/>
            </a:pPr>
            <a:r>
              <a:t/>
            </a:r>
            <a:endParaRPr sz="1200">
              <a:solidFill>
                <a:srgbClr val="222222"/>
              </a:solidFill>
            </a:endParaRPr>
          </a:p>
          <a:p>
            <a:pPr indent="0" lvl="0" marL="0" rtl="0" algn="l">
              <a:lnSpc>
                <a:spcPct val="160000"/>
              </a:lnSpc>
              <a:spcBef>
                <a:spcPts val="0"/>
              </a:spcBef>
              <a:spcAft>
                <a:spcPts val="0"/>
              </a:spcAft>
              <a:buNone/>
            </a:pPr>
            <a:r>
              <a:t/>
            </a:r>
            <a:endParaRPr sz="1200">
              <a:solidFill>
                <a:srgbClr val="222222"/>
              </a:solidFill>
            </a:endParaRPr>
          </a:p>
          <a:p>
            <a:pPr indent="0" lvl="0" marL="0" rtl="0" algn="l">
              <a:lnSpc>
                <a:spcPct val="160000"/>
              </a:lnSpc>
              <a:spcBef>
                <a:spcPts val="0"/>
              </a:spcBef>
              <a:spcAft>
                <a:spcPts val="0"/>
              </a:spcAft>
              <a:buNone/>
            </a:pPr>
            <a:r>
              <a:rPr lang="en" sz="1200">
                <a:solidFill>
                  <a:srgbClr val="222222"/>
                </a:solidFill>
              </a:rPr>
              <a:t>Next we setup our players, the computer and you. We assign a random play to the computer using our list, </a:t>
            </a:r>
            <a:r>
              <a:rPr i="1" lang="en" sz="1200">
                <a:solidFill>
                  <a:srgbClr val="222222"/>
                </a:solidFill>
              </a:rPr>
              <a:t>t, </a:t>
            </a:r>
            <a:r>
              <a:rPr lang="en" sz="1200">
                <a:solidFill>
                  <a:srgbClr val="222222"/>
                </a:solidFill>
              </a:rPr>
              <a:t>and the randint function. Why (0,2)? Remember that computers start counting at 0. So “Rock” is in the 0 position, “Paper” is in the 1, and so on. The computer isn’t cheating or anything, it’s picking randomly - just like a human.</a:t>
            </a:r>
            <a:endParaRPr sz="1200">
              <a:solidFill>
                <a:srgbClr val="222222"/>
              </a:solidFill>
            </a:endParaRPr>
          </a:p>
          <a:p>
            <a:pPr indent="0" lvl="0" marL="0" rtl="0" algn="l">
              <a:spcBef>
                <a:spcPts val="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2342025" y="1778625"/>
            <a:ext cx="3853975" cy="1028475"/>
          </a:xfrm>
          <a:prstGeom prst="rect">
            <a:avLst/>
          </a:prstGeom>
          <a:noFill/>
          <a:ln>
            <a:noFill/>
          </a:ln>
        </p:spPr>
      </p:pic>
      <p:pic>
        <p:nvPicPr>
          <p:cNvPr id="71" name="Google Shape;71;p15"/>
          <p:cNvPicPr preferRelativeResize="0"/>
          <p:nvPr/>
        </p:nvPicPr>
        <p:blipFill>
          <a:blip r:embed="rId4">
            <a:alphaModFix/>
          </a:blip>
          <a:stretch>
            <a:fillRect/>
          </a:stretch>
        </p:blipFill>
        <p:spPr>
          <a:xfrm>
            <a:off x="2683088" y="4117888"/>
            <a:ext cx="3171825" cy="88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24775"/>
            <a:ext cx="30387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 RPS</a:t>
            </a:r>
            <a:endParaRPr/>
          </a:p>
        </p:txBody>
      </p:sp>
      <p:sp>
        <p:nvSpPr>
          <p:cNvPr id="77" name="Google Shape;77;p16"/>
          <p:cNvSpPr txBox="1"/>
          <p:nvPr>
            <p:ph idx="1" type="body"/>
          </p:nvPr>
        </p:nvSpPr>
        <p:spPr>
          <a:xfrm>
            <a:off x="311700" y="901650"/>
            <a:ext cx="3038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222222"/>
                </a:solidFill>
              </a:rPr>
              <a:t>We set you, the player, to False. Why? I’m glad you asked. Let’s take a look at the body of our program the </a:t>
            </a:r>
            <a:r>
              <a:rPr i="1" lang="en" sz="1400">
                <a:solidFill>
                  <a:srgbClr val="222222"/>
                </a:solidFill>
              </a:rPr>
              <a:t>while </a:t>
            </a:r>
            <a:r>
              <a:rPr lang="en" sz="1400">
                <a:solidFill>
                  <a:srgbClr val="222222"/>
                </a:solidFill>
              </a:rPr>
              <a:t>loop. Once the while loop starts, the computer will patiently wait for you to make a play. As soon as you take your turn, your status changes from False to True because any value assigned to the variable player makes player True. </a:t>
            </a:r>
            <a:endParaRPr sz="1400">
              <a:solidFill>
                <a:srgbClr val="222222"/>
              </a:solidFill>
            </a:endParaRPr>
          </a:p>
        </p:txBody>
      </p:sp>
      <p:pic>
        <p:nvPicPr>
          <p:cNvPr id="78" name="Google Shape;78;p16"/>
          <p:cNvPicPr preferRelativeResize="0"/>
          <p:nvPr/>
        </p:nvPicPr>
        <p:blipFill>
          <a:blip r:embed="rId3">
            <a:alphaModFix/>
          </a:blip>
          <a:stretch>
            <a:fillRect/>
          </a:stretch>
        </p:blipFill>
        <p:spPr>
          <a:xfrm>
            <a:off x="3463449" y="348376"/>
            <a:ext cx="5556349" cy="444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continued</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rPr>
              <a:t>We use the input() function to pass the new value to the variable player. Your input will determine which statement is triggered below. </a:t>
            </a:r>
            <a:endParaRPr sz="1400">
              <a:solidFill>
                <a:srgbClr val="222222"/>
              </a:solidFill>
            </a:endParaRPr>
          </a:p>
          <a:p>
            <a:pPr indent="0" lvl="0" marL="0" rtl="0" algn="l">
              <a:spcBef>
                <a:spcPts val="1600"/>
              </a:spcBef>
              <a:spcAft>
                <a:spcPts val="0"/>
              </a:spcAft>
              <a:buNone/>
            </a:pPr>
            <a:r>
              <a:rPr lang="en" sz="1400">
                <a:solidFill>
                  <a:srgbClr val="222222"/>
                </a:solidFill>
              </a:rPr>
              <a:t>Using nested if/elif/else statements, we check every possible outcome of the game and return a message stating the winner, a tie, or an error. </a:t>
            </a:r>
            <a:endParaRPr sz="1400">
              <a:solidFill>
                <a:srgbClr val="222222"/>
              </a:solidFill>
            </a:endParaRPr>
          </a:p>
          <a:p>
            <a:pPr indent="0" lvl="0" marL="0" rtl="0" algn="l">
              <a:spcBef>
                <a:spcPts val="1600"/>
              </a:spcBef>
              <a:spcAft>
                <a:spcPts val="0"/>
              </a:spcAft>
              <a:buNone/>
            </a:pPr>
            <a:r>
              <a:rPr lang="en" sz="1400">
                <a:solidFill>
                  <a:srgbClr val="222222"/>
                </a:solidFill>
              </a:rPr>
              <a:t>We use else at the end to catch anything that isn’t “Rock”, “Paper” or “Scissors”. Finally we reset the player value to False to restart the while loop.</a:t>
            </a:r>
            <a:endParaRPr sz="1400">
              <a:solidFill>
                <a:srgbClr val="222222"/>
              </a:solidFill>
            </a:endParaRPr>
          </a:p>
          <a:p>
            <a:pPr indent="0" lvl="0" marL="0" rtl="0" algn="l">
              <a:spcBef>
                <a:spcPts val="1600"/>
              </a:spcBef>
              <a:spcAft>
                <a:spcPts val="0"/>
              </a:spcAft>
              <a:buNone/>
            </a:pPr>
            <a:r>
              <a:rPr lang="en" sz="1400">
                <a:solidFill>
                  <a:srgbClr val="222222"/>
                </a:solidFill>
              </a:rPr>
              <a:t>Another way we could have done this (if we wanted to make a more complex game) is allowing for no case sensitivity - so “ROCK”, “rock”, “PaPeR” would all be valid inputs. The way we can do that is do input.lower() which converts the whole thing to lowercase before the program processes it.</a:t>
            </a:r>
            <a:endParaRPr sz="1400">
              <a:solidFill>
                <a:srgbClr val="222222"/>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Tweepy - twitter for developers</a:t>
            </a:r>
            <a:endParaRPr/>
          </a:p>
        </p:txBody>
      </p:sp>
      <p:sp>
        <p:nvSpPr>
          <p:cNvPr id="90" name="Google Shape;90;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highlight>
                  <a:srgbClr val="FFFFFF"/>
                </a:highlight>
              </a:rPr>
              <a:t>Python is a great language for all sorts of things. Our very active developer community creates many libraries which extend the language and make it easier to use various services, such as Twitter. </a:t>
            </a:r>
            <a:endParaRPr sz="1600">
              <a:solidFill>
                <a:srgbClr val="666666"/>
              </a:solidFill>
              <a:highlight>
                <a:srgbClr val="FFFFFF"/>
              </a:highlight>
            </a:endParaRPr>
          </a:p>
          <a:p>
            <a:pPr indent="0" lvl="0" marL="0" rtl="0" algn="l">
              <a:spcBef>
                <a:spcPts val="1600"/>
              </a:spcBef>
              <a:spcAft>
                <a:spcPts val="0"/>
              </a:spcAft>
              <a:buNone/>
            </a:pPr>
            <a:r>
              <a:rPr lang="en" sz="1600">
                <a:solidFill>
                  <a:srgbClr val="666666"/>
                </a:solidFill>
                <a:highlight>
                  <a:srgbClr val="FFFFFF"/>
                </a:highlight>
              </a:rPr>
              <a:t>One of those libraries is tweepy. Tweepy is open-sourced, hosted on </a:t>
            </a:r>
            <a:r>
              <a:rPr lang="en" sz="1600">
                <a:solidFill>
                  <a:srgbClr val="666666"/>
                </a:solidFill>
                <a:uFill>
                  <a:noFill/>
                </a:uFill>
                <a:hlinkClick r:id="rId3"/>
              </a:rPr>
              <a:t>GitHub</a:t>
            </a:r>
            <a:r>
              <a:rPr lang="en" sz="1600">
                <a:solidFill>
                  <a:srgbClr val="666666"/>
                </a:solidFill>
                <a:highlight>
                  <a:srgbClr val="FFFFFF"/>
                </a:highlight>
              </a:rPr>
              <a:t> and enables Python to communicate with the Twitter platform and use its API. </a:t>
            </a:r>
            <a:endParaRPr sz="1600">
              <a:solidFill>
                <a:srgbClr val="666666"/>
              </a:solidFill>
            </a:endParaRPr>
          </a:p>
          <a:p>
            <a:pPr indent="0" lvl="0" marL="0" rtl="0" algn="l">
              <a:spcBef>
                <a:spcPts val="1600"/>
              </a:spcBef>
              <a:spcAft>
                <a:spcPts val="0"/>
              </a:spcAft>
              <a:buNone/>
            </a:pPr>
            <a:r>
              <a:rPr lang="en" sz="1600">
                <a:solidFill>
                  <a:srgbClr val="666666"/>
                </a:solidFill>
              </a:rPr>
              <a:t>Tweepy is a </a:t>
            </a:r>
            <a:r>
              <a:rPr i="1" lang="en" sz="1600">
                <a:solidFill>
                  <a:srgbClr val="666666"/>
                </a:solidFill>
              </a:rPr>
              <a:t>LIBRARY, </a:t>
            </a:r>
            <a:r>
              <a:rPr lang="en" sz="1600">
                <a:solidFill>
                  <a:srgbClr val="666666"/>
                </a:solidFill>
              </a:rPr>
              <a:t>meaning it has functions, objects, and classes that we can use. Think of it like a physical library, where we can check things out.</a:t>
            </a:r>
            <a:endParaRPr sz="1600">
              <a:solidFill>
                <a:srgbClr val="666666"/>
              </a:solidFill>
            </a:endParaRPr>
          </a:p>
          <a:p>
            <a:pPr indent="0" lvl="0" marL="0" rtl="0" algn="l">
              <a:spcBef>
                <a:spcPts val="1600"/>
              </a:spcBef>
              <a:spcAft>
                <a:spcPts val="1600"/>
              </a:spcAft>
              <a:buNone/>
            </a:pPr>
            <a:r>
              <a:rPr i="1" lang="en" sz="1600">
                <a:solidFill>
                  <a:srgbClr val="666666"/>
                </a:solidFill>
              </a:rPr>
              <a:t>Why is Tweepy a library, and not an API or framework? </a:t>
            </a:r>
            <a:endParaRPr sz="16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tweepy</a:t>
            </a:r>
            <a:endParaRPr/>
          </a:p>
        </p:txBody>
      </p:sp>
      <p:sp>
        <p:nvSpPr>
          <p:cNvPr id="96" name="Google Shape;96;p19"/>
          <p:cNvSpPr txBox="1"/>
          <p:nvPr>
            <p:ph idx="1" type="body"/>
          </p:nvPr>
        </p:nvSpPr>
        <p:spPr>
          <a:xfrm>
            <a:off x="266875" y="1083000"/>
            <a:ext cx="40251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first thing we have to do is authenticate, or clear the online security, for Twitter. We are going to use my (Prianka’s) Twitter credentials, but to make your own (it requires a Twitter account) - read the tutorial </a:t>
            </a:r>
            <a:r>
              <a:rPr lang="en" sz="1400" u="sng">
                <a:solidFill>
                  <a:schemeClr val="hlink"/>
                </a:solidFill>
                <a:hlinkClick r:id="rId3"/>
              </a:rPr>
              <a:t>here</a:t>
            </a:r>
            <a:r>
              <a:rPr lang="en" sz="1400"/>
              <a:t>. </a:t>
            </a:r>
            <a:endParaRPr sz="1400"/>
          </a:p>
          <a:p>
            <a:pPr indent="0" lvl="0" marL="0" rtl="0" algn="l">
              <a:spcBef>
                <a:spcPts val="1600"/>
              </a:spcBef>
              <a:spcAft>
                <a:spcPts val="0"/>
              </a:spcAft>
              <a:buNone/>
            </a:pPr>
            <a:r>
              <a:rPr lang="en" sz="1400"/>
              <a:t>And of course, we need to import the library before we can begin, as well!</a:t>
            </a:r>
            <a:endParaRPr sz="1400"/>
          </a:p>
          <a:p>
            <a:pPr indent="0" lvl="0" marL="0" rtl="0" algn="l">
              <a:spcBef>
                <a:spcPts val="1600"/>
              </a:spcBef>
              <a:spcAft>
                <a:spcPts val="1600"/>
              </a:spcAft>
              <a:buNone/>
            </a:pPr>
            <a:r>
              <a:rPr lang="en" sz="1400"/>
              <a:t>All of the authentication variables are STRINGS and should be in quotation marks, or else an error.</a:t>
            </a:r>
            <a:endParaRPr sz="1400"/>
          </a:p>
        </p:txBody>
      </p:sp>
      <p:pic>
        <p:nvPicPr>
          <p:cNvPr id="97" name="Google Shape;97;p19"/>
          <p:cNvPicPr preferRelativeResize="0"/>
          <p:nvPr/>
        </p:nvPicPr>
        <p:blipFill>
          <a:blip r:embed="rId4">
            <a:alphaModFix/>
          </a:blip>
          <a:stretch>
            <a:fillRect/>
          </a:stretch>
        </p:blipFill>
        <p:spPr>
          <a:xfrm>
            <a:off x="4740100" y="897650"/>
            <a:ext cx="3776375" cy="400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2667000"/>
            <a:ext cx="8520600" cy="190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authentication variables should end up looking like this.</a:t>
            </a:r>
            <a:endParaRPr/>
          </a:p>
        </p:txBody>
      </p:sp>
      <p:pic>
        <p:nvPicPr>
          <p:cNvPr id="103" name="Google Shape;103;p20"/>
          <p:cNvPicPr preferRelativeResize="0"/>
          <p:nvPr/>
        </p:nvPicPr>
        <p:blipFill>
          <a:blip r:embed="rId3">
            <a:alphaModFix/>
          </a:blip>
          <a:stretch>
            <a:fillRect/>
          </a:stretch>
        </p:blipFill>
        <p:spPr>
          <a:xfrm>
            <a:off x="182837" y="593924"/>
            <a:ext cx="8778325" cy="168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the user’s Tweets</a:t>
            </a:r>
            <a:endParaRPr/>
          </a:p>
        </p:txBody>
      </p:sp>
      <p:sp>
        <p:nvSpPr>
          <p:cNvPr id="109" name="Google Shape;109;p21"/>
          <p:cNvSpPr txBox="1"/>
          <p:nvPr>
            <p:ph idx="1" type="body"/>
          </p:nvPr>
        </p:nvSpPr>
        <p:spPr>
          <a:xfrm>
            <a:off x="311700" y="1228675"/>
            <a:ext cx="2411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04040"/>
                </a:solidFill>
                <a:highlight>
                  <a:srgbClr val="FCFCFC"/>
                </a:highlight>
              </a:rPr>
              <a:t>This example will download your home timeline tweets and print each one of their texts to the console. </a:t>
            </a:r>
            <a:endParaRPr sz="1400">
              <a:solidFill>
                <a:srgbClr val="404040"/>
              </a:solidFill>
              <a:highlight>
                <a:srgbClr val="FCFCFC"/>
              </a:highlight>
            </a:endParaRPr>
          </a:p>
          <a:p>
            <a:pPr indent="0" lvl="0" marL="0" rtl="0" algn="l">
              <a:spcBef>
                <a:spcPts val="1600"/>
              </a:spcBef>
              <a:spcAft>
                <a:spcPts val="1600"/>
              </a:spcAft>
              <a:buNone/>
            </a:pPr>
            <a:r>
              <a:rPr lang="en" sz="1400">
                <a:solidFill>
                  <a:srgbClr val="404040"/>
                </a:solidFill>
                <a:highlight>
                  <a:srgbClr val="FCFCFC"/>
                </a:highlight>
              </a:rPr>
              <a:t>I made this Twitter account just for lesson purposes, and I only have around ten tweets.</a:t>
            </a:r>
            <a:endParaRPr sz="1400"/>
          </a:p>
        </p:txBody>
      </p:sp>
      <p:sp>
        <p:nvSpPr>
          <p:cNvPr id="110" name="Google Shape;110;p21"/>
          <p:cNvSpPr txBox="1"/>
          <p:nvPr>
            <p:ph idx="1" type="body"/>
          </p:nvPr>
        </p:nvSpPr>
        <p:spPr>
          <a:xfrm>
            <a:off x="3350550" y="3252450"/>
            <a:ext cx="5221800" cy="16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04040"/>
                </a:solidFill>
                <a:highlight>
                  <a:srgbClr val="FCFCFC"/>
                </a:highlight>
              </a:rPr>
              <a:t>Want to double check to see if my tweets are printing properly? Check out my Twitter @priankacodes </a:t>
            </a:r>
            <a:endParaRPr sz="1400">
              <a:solidFill>
                <a:srgbClr val="404040"/>
              </a:solidFill>
              <a:highlight>
                <a:srgbClr val="FCFCFC"/>
              </a:highlight>
            </a:endParaRPr>
          </a:p>
          <a:p>
            <a:pPr indent="0" lvl="0" marL="0" rtl="0" algn="l">
              <a:spcBef>
                <a:spcPts val="1600"/>
              </a:spcBef>
              <a:spcAft>
                <a:spcPts val="1600"/>
              </a:spcAft>
              <a:buNone/>
            </a:pPr>
            <a:r>
              <a:rPr lang="en" sz="1400">
                <a:solidFill>
                  <a:srgbClr val="404040"/>
                </a:solidFill>
                <a:highlight>
                  <a:srgbClr val="FCFCFC"/>
                </a:highlight>
              </a:rPr>
              <a:t>https://twitter.com/priankacodes/with_replies</a:t>
            </a:r>
            <a:endParaRPr sz="1400"/>
          </a:p>
        </p:txBody>
      </p:sp>
      <p:pic>
        <p:nvPicPr>
          <p:cNvPr id="111" name="Google Shape;111;p21"/>
          <p:cNvPicPr preferRelativeResize="0"/>
          <p:nvPr/>
        </p:nvPicPr>
        <p:blipFill>
          <a:blip r:embed="rId3">
            <a:alphaModFix/>
          </a:blip>
          <a:stretch>
            <a:fillRect/>
          </a:stretch>
        </p:blipFill>
        <p:spPr>
          <a:xfrm>
            <a:off x="3099625" y="1279250"/>
            <a:ext cx="5069475" cy="155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