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matic SC"/>
      <p:regular r:id="rId32"/>
      <p:bold r:id="rId33"/>
    </p:embeddedFont>
    <p:embeddedFont>
      <p:font typeface="Source Code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maticSC-bold.fntdata"/><Relationship Id="rId10" Type="http://schemas.openxmlformats.org/officeDocument/2006/relationships/slide" Target="slides/slide5.xml"/><Relationship Id="rId32" Type="http://schemas.openxmlformats.org/officeDocument/2006/relationships/font" Target="fonts/AmaticSC-regular.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c6787f20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c6787f20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c6787f20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c6787f20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6787f20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6787f20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6787f20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6787f20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c6787f20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c6787f20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c6787f20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c6787f20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c6787f20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c6787f20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c6787f20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c6787f20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c69bb522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c69bb522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bfcb032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bfcb03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6787f20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6787f20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bfcb032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bfcb032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bfcb032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bfcb032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bfcb032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bfcb032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bfcb032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bfcb032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bfcb0322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bfcb0322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bfcb032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bfcb032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c69bb52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c69bb52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go over what each of the things we learned are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6787f20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6787f2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c6787f20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c6787f2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c6787f20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c6787f20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c6787f20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c6787f20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c6787f2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c6787f2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c6787f20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c6787f20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6787f20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6787f20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Logic and Python - Week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Comprehension check</a:t>
            </a:r>
            <a:endParaRPr/>
          </a:p>
        </p:txBody>
      </p:sp>
      <p:sp>
        <p:nvSpPr>
          <p:cNvPr id="114" name="Google Shape;114;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and demonstrate a function that will print out a user’s age and name in the following format.</a:t>
            </a:r>
            <a:endParaRPr/>
          </a:p>
          <a:p>
            <a:pPr indent="0" lvl="0" marL="0" rtl="0" algn="l">
              <a:spcBef>
                <a:spcPts val="1600"/>
              </a:spcBef>
              <a:spcAft>
                <a:spcPts val="0"/>
              </a:spcAft>
              <a:buNone/>
            </a:pPr>
            <a:r>
              <a:rPr lang="en"/>
              <a:t>Hi, </a:t>
            </a:r>
            <a:r>
              <a:rPr i="1" lang="en"/>
              <a:t>name</a:t>
            </a:r>
            <a:r>
              <a:rPr lang="en"/>
              <a:t>, you are </a:t>
            </a:r>
            <a:r>
              <a:rPr i="1" lang="en"/>
              <a:t>age</a:t>
            </a:r>
            <a:r>
              <a:rPr lang="en"/>
              <a:t> years old today!</a:t>
            </a:r>
            <a:endParaRPr/>
          </a:p>
          <a:p>
            <a:pPr indent="0" lvl="0" marL="0" rtl="0" algn="l">
              <a:spcBef>
                <a:spcPts val="1600"/>
              </a:spcBef>
              <a:spcAft>
                <a:spcPts val="0"/>
              </a:spcAft>
              <a:buNone/>
            </a:pPr>
            <a:r>
              <a:rPr lang="en"/>
              <a:t>You can put everything in one function and run it, or you can split it into input blocks and the function to process them like we did in the examples. </a:t>
            </a:r>
            <a:endParaRPr/>
          </a:p>
          <a:p>
            <a:pPr indent="0" lvl="0" marL="0" rtl="0" algn="l">
              <a:spcBef>
                <a:spcPts val="1600"/>
              </a:spcBef>
              <a:spcAft>
                <a:spcPts val="1600"/>
              </a:spcAft>
              <a:buNone/>
            </a:pPr>
            <a:r>
              <a:rPr lang="en"/>
              <a:t>We will attempt it individually, then solve it together.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Comprehension check answer</a:t>
            </a:r>
            <a:endParaRPr/>
          </a:p>
        </p:txBody>
      </p:sp>
      <p:pic>
        <p:nvPicPr>
          <p:cNvPr id="120" name="Google Shape;120;p23"/>
          <p:cNvPicPr preferRelativeResize="0"/>
          <p:nvPr/>
        </p:nvPicPr>
        <p:blipFill>
          <a:blip r:embed="rId3">
            <a:alphaModFix/>
          </a:blip>
          <a:stretch>
            <a:fillRect/>
          </a:stretch>
        </p:blipFill>
        <p:spPr>
          <a:xfrm>
            <a:off x="1184850" y="1093850"/>
            <a:ext cx="7332597" cy="391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conditionals?</a:t>
            </a:r>
            <a:endParaRPr/>
          </a:p>
        </p:txBody>
      </p:sp>
      <p:sp>
        <p:nvSpPr>
          <p:cNvPr id="126" name="Google Shape;126;p24"/>
          <p:cNvSpPr txBox="1"/>
          <p:nvPr>
            <p:ph idx="1" type="body"/>
          </p:nvPr>
        </p:nvSpPr>
        <p:spPr>
          <a:xfrm>
            <a:off x="311700" y="1093850"/>
            <a:ext cx="8758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55555"/>
                </a:solidFill>
                <a:highlight>
                  <a:srgbClr val="FFFFFF"/>
                </a:highlight>
              </a:rPr>
              <a:t>Under certain conditions some decisions are sometimes in normal life inevitable, as we can can see in our photo. It's the same for every program, which has to solve some useful problem. </a:t>
            </a:r>
            <a:endParaRPr>
              <a:solidFill>
                <a:srgbClr val="555555"/>
              </a:solidFill>
              <a:highlight>
                <a:srgbClr val="FFFFFF"/>
              </a:highlight>
            </a:endParaRPr>
          </a:p>
          <a:p>
            <a:pPr indent="0" lvl="0" marL="0" rtl="0" algn="l">
              <a:spcBef>
                <a:spcPts val="1600"/>
              </a:spcBef>
              <a:spcAft>
                <a:spcPts val="0"/>
              </a:spcAft>
              <a:buNone/>
            </a:pPr>
            <a:r>
              <a:rPr lang="en">
                <a:solidFill>
                  <a:srgbClr val="555555"/>
                </a:solidFill>
                <a:highlight>
                  <a:srgbClr val="FFFFFF"/>
                </a:highlight>
              </a:rPr>
              <a:t>In programming and scripting languages, conditional statements or conditional constructs are used to perform different computations or actions depending on whether a condition evaluates to true or false</a:t>
            </a:r>
            <a:endParaRPr>
              <a:solidFill>
                <a:srgbClr val="555555"/>
              </a:solidFill>
              <a:highlight>
                <a:srgbClr val="FFFFFF"/>
              </a:highlight>
            </a:endParaRPr>
          </a:p>
          <a:p>
            <a:pPr indent="0" lvl="0" marL="0" rtl="0" algn="l">
              <a:spcBef>
                <a:spcPts val="1600"/>
              </a:spcBef>
              <a:spcAft>
                <a:spcPts val="1600"/>
              </a:spcAft>
              <a:buNone/>
            </a:pPr>
            <a:r>
              <a:rPr lang="en">
                <a:solidFill>
                  <a:srgbClr val="555555"/>
                </a:solidFill>
                <a:highlight>
                  <a:srgbClr val="FFFFFF"/>
                </a:highlight>
              </a:rPr>
              <a:t>The if-then construct (sometimes called if-then-else) is common across many programming languages, but the syntax varies from language to language.</a:t>
            </a:r>
            <a:endParaRPr>
              <a:solidFill>
                <a:srgbClr val="555555"/>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if statement</a:t>
            </a:r>
            <a:endParaRPr/>
          </a:p>
        </p:txBody>
      </p:sp>
      <p:sp>
        <p:nvSpPr>
          <p:cNvPr id="132" name="Google Shape;132;p25"/>
          <p:cNvSpPr txBox="1"/>
          <p:nvPr>
            <p:ph idx="1" type="body"/>
          </p:nvPr>
        </p:nvSpPr>
        <p:spPr>
          <a:xfrm>
            <a:off x="311700" y="1228675"/>
            <a:ext cx="4407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555555"/>
                </a:solidFill>
                <a:highlight>
                  <a:srgbClr val="FFFFFF"/>
                </a:highlight>
              </a:rPr>
              <a:t>If the condition "condition_1" is True, the statements in the block statement_block_1 will be executed. If not, condition_2 will be executed. If condition_2 evaluates to True, statement_block_2 will be executed, if condition_2 is False, the statements in statement_block_3 will be executed. </a:t>
            </a:r>
            <a:endParaRPr>
              <a:solidFill>
                <a:srgbClr val="555555"/>
              </a:solidFill>
              <a:highlight>
                <a:srgbClr val="FFFFFF"/>
              </a:highlight>
            </a:endParaRPr>
          </a:p>
        </p:txBody>
      </p:sp>
      <p:pic>
        <p:nvPicPr>
          <p:cNvPr id="133" name="Google Shape;133;p25"/>
          <p:cNvPicPr preferRelativeResize="0"/>
          <p:nvPr/>
        </p:nvPicPr>
        <p:blipFill>
          <a:blip r:embed="rId3">
            <a:alphaModFix/>
          </a:blip>
          <a:stretch>
            <a:fillRect/>
          </a:stretch>
        </p:blipFill>
        <p:spPr>
          <a:xfrm>
            <a:off x="4872000" y="1780875"/>
            <a:ext cx="3832650" cy="206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dog years algorithm</a:t>
            </a:r>
            <a:endParaRPr/>
          </a:p>
        </p:txBody>
      </p:sp>
      <p:sp>
        <p:nvSpPr>
          <p:cNvPr id="139" name="Google Shape;139;p26"/>
          <p:cNvSpPr txBox="1"/>
          <p:nvPr>
            <p:ph idx="1" type="body"/>
          </p:nvPr>
        </p:nvSpPr>
        <p:spPr>
          <a:xfrm>
            <a:off x="311700" y="1093850"/>
            <a:ext cx="85206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55555"/>
                </a:solidFill>
              </a:rPr>
              <a:t>It's a generally accepted belief, to assume that one year in the life a dog corresponds to seven years in the life of a human being. But apparently there are other methods to calculate this haunting problem.</a:t>
            </a:r>
            <a:endParaRPr>
              <a:solidFill>
                <a:srgbClr val="555555"/>
              </a:solidFill>
            </a:endParaRPr>
          </a:p>
          <a:p>
            <a:pPr indent="-342900" lvl="0" marL="457200" rtl="0" algn="l">
              <a:spcBef>
                <a:spcPts val="1600"/>
              </a:spcBef>
              <a:spcAft>
                <a:spcPts val="0"/>
              </a:spcAft>
              <a:buClr>
                <a:srgbClr val="555555"/>
              </a:buClr>
              <a:buSzPts val="1800"/>
              <a:buFont typeface="Source Code Pro"/>
              <a:buChar char="●"/>
            </a:pPr>
            <a:r>
              <a:rPr lang="en">
                <a:solidFill>
                  <a:srgbClr val="555555"/>
                </a:solidFill>
              </a:rPr>
              <a:t>A one year old dog roughly corresponds to a fourteen year old child</a:t>
            </a:r>
            <a:endParaRPr>
              <a:solidFill>
                <a:srgbClr val="555555"/>
              </a:solidFill>
            </a:endParaRPr>
          </a:p>
          <a:p>
            <a:pPr indent="-342900" lvl="0" marL="457200" rtl="0" algn="l">
              <a:spcBef>
                <a:spcPts val="0"/>
              </a:spcBef>
              <a:spcAft>
                <a:spcPts val="0"/>
              </a:spcAft>
              <a:buClr>
                <a:srgbClr val="555555"/>
              </a:buClr>
              <a:buSzPts val="1800"/>
              <a:buFont typeface="Source Code Pro"/>
              <a:buChar char="●"/>
            </a:pPr>
            <a:r>
              <a:rPr lang="en">
                <a:solidFill>
                  <a:srgbClr val="555555"/>
                </a:solidFill>
              </a:rPr>
              <a:t>A dog who is two years old corresponds to a 22 year old human</a:t>
            </a:r>
            <a:endParaRPr>
              <a:solidFill>
                <a:srgbClr val="555555"/>
              </a:solidFill>
            </a:endParaRPr>
          </a:p>
          <a:p>
            <a:pPr indent="-342900" lvl="0" marL="457200" rtl="0" algn="l">
              <a:spcBef>
                <a:spcPts val="0"/>
              </a:spcBef>
              <a:spcAft>
                <a:spcPts val="0"/>
              </a:spcAft>
              <a:buClr>
                <a:srgbClr val="555555"/>
              </a:buClr>
              <a:buSzPts val="1800"/>
              <a:buFont typeface="Source Code Pro"/>
              <a:buChar char="●"/>
            </a:pPr>
            <a:r>
              <a:rPr lang="en">
                <a:solidFill>
                  <a:srgbClr val="555555"/>
                </a:solidFill>
              </a:rPr>
              <a:t>Every further dog year corresponds to five human years </a:t>
            </a:r>
            <a:endParaRPr>
              <a:solidFill>
                <a:srgbClr val="555555"/>
              </a:solidFill>
            </a:endParaRPr>
          </a:p>
          <a:p>
            <a:pPr indent="0" lvl="0" marL="0" rtl="0" algn="l">
              <a:spcBef>
                <a:spcPts val="0"/>
              </a:spcBef>
              <a:spcAft>
                <a:spcPts val="0"/>
              </a:spcAft>
              <a:buNone/>
            </a:pPr>
            <a:r>
              <a:t/>
            </a:r>
            <a:endParaRPr>
              <a:solidFill>
                <a:srgbClr val="555555"/>
              </a:solidFill>
            </a:endParaRPr>
          </a:p>
          <a:p>
            <a:pPr indent="0" lvl="0" marL="0" rtl="0" algn="l">
              <a:spcBef>
                <a:spcPts val="0"/>
              </a:spcBef>
              <a:spcAft>
                <a:spcPts val="1600"/>
              </a:spcAft>
              <a:buNone/>
            </a:pPr>
            <a:r>
              <a:rPr lang="en">
                <a:solidFill>
                  <a:srgbClr val="555555"/>
                </a:solidFill>
                <a:highlight>
                  <a:srgbClr val="FFFFFF"/>
                </a:highlight>
              </a:rPr>
              <a:t>Let’s look at this Pythonified!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201100" y="974950"/>
            <a:ext cx="34677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Dog years algorithm </a:t>
            </a:r>
            <a:endParaRPr/>
          </a:p>
          <a:p>
            <a:pPr indent="0" lvl="0" marL="0" rtl="0" algn="l">
              <a:spcBef>
                <a:spcPts val="0"/>
              </a:spcBef>
              <a:spcAft>
                <a:spcPts val="0"/>
              </a:spcAft>
              <a:buNone/>
            </a:pPr>
            <a:r>
              <a:rPr lang="en"/>
              <a:t>Notice how we lumped everything under one big “print” statement?</a:t>
            </a:r>
            <a:endParaRPr/>
          </a:p>
        </p:txBody>
      </p:sp>
      <p:pic>
        <p:nvPicPr>
          <p:cNvPr id="145" name="Google Shape;145;p27"/>
          <p:cNvPicPr preferRelativeResize="0"/>
          <p:nvPr/>
        </p:nvPicPr>
        <p:blipFill>
          <a:blip r:embed="rId3">
            <a:alphaModFix/>
          </a:blip>
          <a:stretch>
            <a:fillRect/>
          </a:stretch>
        </p:blipFill>
        <p:spPr>
          <a:xfrm>
            <a:off x="3910197" y="405707"/>
            <a:ext cx="4845310" cy="433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if example - suitcase charges</a:t>
            </a:r>
            <a:endParaRPr/>
          </a:p>
        </p:txBody>
      </p:sp>
      <p:pic>
        <p:nvPicPr>
          <p:cNvPr id="151" name="Google Shape;151;p28"/>
          <p:cNvPicPr preferRelativeResize="0"/>
          <p:nvPr/>
        </p:nvPicPr>
        <p:blipFill>
          <a:blip r:embed="rId3">
            <a:alphaModFix/>
          </a:blip>
          <a:stretch>
            <a:fillRect/>
          </a:stretch>
        </p:blipFill>
        <p:spPr>
          <a:xfrm>
            <a:off x="152400" y="1306329"/>
            <a:ext cx="8679900" cy="31247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if statements</a:t>
            </a:r>
            <a:endParaRPr/>
          </a:p>
        </p:txBody>
      </p:sp>
      <p:sp>
        <p:nvSpPr>
          <p:cNvPr id="157" name="Google Shape;157;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There may be a situation when you want to check for another condition after a condition resolves to true. In such a situation, you can use the nested </a:t>
            </a:r>
            <a:r>
              <a:rPr lang="en">
                <a:solidFill>
                  <a:srgbClr val="000000"/>
                </a:solidFill>
              </a:rPr>
              <a:t>if </a:t>
            </a:r>
            <a:r>
              <a:rPr lang="en">
                <a:solidFill>
                  <a:srgbClr val="000000"/>
                </a:solidFill>
                <a:highlight>
                  <a:srgbClr val="FFFFFF"/>
                </a:highlight>
              </a:rPr>
              <a:t>construct.</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In a nested </a:t>
            </a:r>
            <a:r>
              <a:rPr lang="en">
                <a:solidFill>
                  <a:srgbClr val="000000"/>
                </a:solidFill>
              </a:rPr>
              <a:t>if</a:t>
            </a:r>
            <a:r>
              <a:rPr lang="en">
                <a:solidFill>
                  <a:srgbClr val="000000"/>
                </a:solidFill>
                <a:highlight>
                  <a:srgbClr val="FFFFFF"/>
                </a:highlight>
              </a:rPr>
              <a:t> construct, you can have an </a:t>
            </a:r>
            <a:r>
              <a:rPr lang="en">
                <a:solidFill>
                  <a:srgbClr val="000000"/>
                </a:solidFill>
              </a:rPr>
              <a:t>if...elif...else</a:t>
            </a:r>
            <a:r>
              <a:rPr lang="en">
                <a:solidFill>
                  <a:srgbClr val="000000"/>
                </a:solidFill>
                <a:highlight>
                  <a:srgbClr val="FFFFFF"/>
                </a:highlight>
              </a:rPr>
              <a:t> construct inside another </a:t>
            </a:r>
            <a:r>
              <a:rPr lang="en">
                <a:solidFill>
                  <a:srgbClr val="000000"/>
                </a:solidFill>
              </a:rPr>
              <a:t>if...elif...else</a:t>
            </a:r>
            <a:r>
              <a:rPr lang="en">
                <a:solidFill>
                  <a:srgbClr val="000000"/>
                </a:solidFill>
                <a:highlight>
                  <a:srgbClr val="FFFFFF"/>
                </a:highlight>
              </a:rPr>
              <a:t> construct.</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In this situation, the if statements will be evaluated by the computer from up to down. Nested if statements are interdependent on each other.</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1123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if example</a:t>
            </a:r>
            <a:endParaRPr/>
          </a:p>
        </p:txBody>
      </p:sp>
      <p:pic>
        <p:nvPicPr>
          <p:cNvPr id="163" name="Google Shape;163;p30"/>
          <p:cNvPicPr preferRelativeResize="0"/>
          <p:nvPr/>
        </p:nvPicPr>
        <p:blipFill>
          <a:blip r:embed="rId3">
            <a:alphaModFix/>
          </a:blip>
          <a:stretch>
            <a:fillRect/>
          </a:stretch>
        </p:blipFill>
        <p:spPr>
          <a:xfrm>
            <a:off x="1139357" y="1057750"/>
            <a:ext cx="5996290" cy="373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a:t>
            </a:r>
            <a:endParaRPr/>
          </a:p>
        </p:txBody>
      </p:sp>
      <p:pic>
        <p:nvPicPr>
          <p:cNvPr id="169" name="Google Shape;169;p31"/>
          <p:cNvPicPr preferRelativeResize="0"/>
          <p:nvPr/>
        </p:nvPicPr>
        <p:blipFill>
          <a:blip r:embed="rId3">
            <a:alphaModFix/>
          </a:blip>
          <a:stretch>
            <a:fillRect/>
          </a:stretch>
        </p:blipFill>
        <p:spPr>
          <a:xfrm>
            <a:off x="243008" y="1338267"/>
            <a:ext cx="8520600" cy="34241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last week’s material</a:t>
            </a:r>
            <a:endParaRPr/>
          </a:p>
        </p:txBody>
      </p:sp>
      <p:sp>
        <p:nvSpPr>
          <p:cNvPr id="63" name="Google Shape;63;p14"/>
          <p:cNvSpPr txBox="1"/>
          <p:nvPr>
            <p:ph idx="1" type="body"/>
          </p:nvPr>
        </p:nvSpPr>
        <p:spPr>
          <a:xfrm>
            <a:off x="311700" y="1228675"/>
            <a:ext cx="8520600" cy="370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Functions</a:t>
            </a:r>
            <a:endParaRPr/>
          </a:p>
          <a:p>
            <a:pPr indent="-317500" lvl="1" marL="914400" rtl="0" algn="l">
              <a:spcBef>
                <a:spcPts val="0"/>
              </a:spcBef>
              <a:spcAft>
                <a:spcPts val="0"/>
              </a:spcAft>
              <a:buSzPts val="1400"/>
              <a:buChar char="○"/>
            </a:pPr>
            <a:r>
              <a:rPr lang="en"/>
              <a:t>Structure of a function</a:t>
            </a:r>
            <a:endParaRPr/>
          </a:p>
          <a:p>
            <a:pPr indent="-317500" lvl="1" marL="914400" rtl="0" algn="l">
              <a:spcBef>
                <a:spcPts val="0"/>
              </a:spcBef>
              <a:spcAft>
                <a:spcPts val="0"/>
              </a:spcAft>
              <a:buSzPts val="1400"/>
              <a:buChar char="○"/>
            </a:pPr>
            <a:r>
              <a:rPr lang="en"/>
              <a:t>Using return statements vs. no return</a:t>
            </a:r>
            <a:endParaRPr/>
          </a:p>
          <a:p>
            <a:pPr indent="-317500" lvl="1" marL="914400" rtl="0" algn="l">
              <a:spcBef>
                <a:spcPts val="0"/>
              </a:spcBef>
              <a:spcAft>
                <a:spcPts val="0"/>
              </a:spcAft>
              <a:buSzPts val="1400"/>
              <a:buChar char="○"/>
            </a:pPr>
            <a:r>
              <a:rPr lang="en"/>
              <a:t>Built in Python functions</a:t>
            </a:r>
            <a:endParaRPr/>
          </a:p>
          <a:p>
            <a:pPr indent="-317500" lvl="2" marL="1371600" rtl="0" algn="l">
              <a:spcBef>
                <a:spcPts val="0"/>
              </a:spcBef>
              <a:spcAft>
                <a:spcPts val="0"/>
              </a:spcAft>
              <a:buSzPts val="1400"/>
              <a:buChar char="■"/>
            </a:pPr>
            <a:r>
              <a:rPr lang="en"/>
              <a:t>Abs()</a:t>
            </a:r>
            <a:endParaRPr/>
          </a:p>
          <a:p>
            <a:pPr indent="-317500" lvl="2" marL="1371600" rtl="0" algn="l">
              <a:spcBef>
                <a:spcPts val="0"/>
              </a:spcBef>
              <a:spcAft>
                <a:spcPts val="0"/>
              </a:spcAft>
              <a:buSzPts val="1400"/>
              <a:buChar char="■"/>
            </a:pPr>
            <a:r>
              <a:rPr lang="en"/>
              <a:t>Hex()</a:t>
            </a:r>
            <a:endParaRPr/>
          </a:p>
          <a:p>
            <a:pPr indent="-317500" lvl="2" marL="1371600" rtl="0" algn="l">
              <a:spcBef>
                <a:spcPts val="0"/>
              </a:spcBef>
              <a:spcAft>
                <a:spcPts val="0"/>
              </a:spcAft>
              <a:buSzPts val="1400"/>
              <a:buChar char="■"/>
            </a:pPr>
            <a:r>
              <a:rPr lang="en"/>
              <a:t>Sqrt()</a:t>
            </a:r>
            <a:endParaRPr/>
          </a:p>
          <a:p>
            <a:pPr indent="-342900" lvl="0" marL="457200" rtl="0" algn="l">
              <a:spcBef>
                <a:spcPts val="0"/>
              </a:spcBef>
              <a:spcAft>
                <a:spcPts val="0"/>
              </a:spcAft>
              <a:buSzPts val="1800"/>
              <a:buChar char="●"/>
            </a:pPr>
            <a:r>
              <a:rPr lang="en"/>
              <a:t>Parameters</a:t>
            </a:r>
            <a:endParaRPr/>
          </a:p>
          <a:p>
            <a:pPr indent="-317500" lvl="1" marL="914400" rtl="0" algn="l">
              <a:spcBef>
                <a:spcPts val="0"/>
              </a:spcBef>
              <a:spcAft>
                <a:spcPts val="0"/>
              </a:spcAft>
              <a:buSzPts val="1400"/>
              <a:buChar char="○"/>
            </a:pPr>
            <a:r>
              <a:rPr lang="en"/>
              <a:t>Using parameters as user input</a:t>
            </a:r>
            <a:endParaRPr/>
          </a:p>
          <a:p>
            <a:pPr indent="-317500" lvl="1" marL="914400" rtl="0" algn="l">
              <a:spcBef>
                <a:spcPts val="0"/>
              </a:spcBef>
              <a:spcAft>
                <a:spcPts val="0"/>
              </a:spcAft>
              <a:buSzPts val="1400"/>
              <a:buChar char="○"/>
            </a:pPr>
            <a:r>
              <a:rPr lang="en"/>
              <a:t>Processing parameters like a variable</a:t>
            </a:r>
            <a:endParaRPr/>
          </a:p>
          <a:p>
            <a:pPr indent="-317500" lvl="1" marL="914400" rtl="0" algn="l">
              <a:spcBef>
                <a:spcPts val="0"/>
              </a:spcBef>
              <a:spcAft>
                <a:spcPts val="0"/>
              </a:spcAft>
              <a:buSzPts val="1400"/>
              <a:buChar char="○"/>
            </a:pPr>
            <a:r>
              <a:rPr lang="en"/>
              <a:t>Calculations and operations with user input</a:t>
            </a:r>
            <a:endParaRPr/>
          </a:p>
          <a:p>
            <a:pPr indent="-342900" lvl="0" marL="457200" rtl="0" algn="l">
              <a:spcBef>
                <a:spcPts val="0"/>
              </a:spcBef>
              <a:spcAft>
                <a:spcPts val="0"/>
              </a:spcAft>
              <a:buSzPts val="1800"/>
              <a:buChar char="●"/>
            </a:pPr>
            <a:r>
              <a:rPr lang="en"/>
              <a:t>Scary Stuff</a:t>
            </a:r>
            <a:endParaRPr/>
          </a:p>
          <a:p>
            <a:pPr indent="-317500" lvl="1" marL="914400" rtl="0" algn="l">
              <a:spcBef>
                <a:spcPts val="0"/>
              </a:spcBef>
              <a:spcAft>
                <a:spcPts val="0"/>
              </a:spcAft>
              <a:buSzPts val="1400"/>
              <a:buChar char="○"/>
            </a:pPr>
            <a:r>
              <a:rPr lang="en"/>
              <a:t>Functional programming</a:t>
            </a:r>
            <a:endParaRPr/>
          </a:p>
          <a:p>
            <a:pPr indent="-317500" lvl="1" marL="914400" rtl="0" algn="l">
              <a:spcBef>
                <a:spcPts val="0"/>
              </a:spcBef>
              <a:spcAft>
                <a:spcPts val="0"/>
              </a:spcAft>
              <a:buSzPts val="1400"/>
              <a:buChar char="○"/>
            </a:pPr>
            <a:r>
              <a:rPr lang="en"/>
              <a:t>Lambda functions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a:t>
            </a:r>
            <a:endParaRPr/>
          </a:p>
        </p:txBody>
      </p:sp>
      <p:pic>
        <p:nvPicPr>
          <p:cNvPr id="175" name="Google Shape;175;p32"/>
          <p:cNvPicPr preferRelativeResize="0"/>
          <p:nvPr/>
        </p:nvPicPr>
        <p:blipFill>
          <a:blip r:embed="rId3">
            <a:alphaModFix/>
          </a:blip>
          <a:stretch>
            <a:fillRect/>
          </a:stretch>
        </p:blipFill>
        <p:spPr>
          <a:xfrm>
            <a:off x="2106255" y="1093850"/>
            <a:ext cx="6251925" cy="3785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 operators</a:t>
            </a:r>
            <a:endParaRPr/>
          </a:p>
        </p:txBody>
      </p:sp>
      <p:pic>
        <p:nvPicPr>
          <p:cNvPr id="181" name="Google Shape;181;p33"/>
          <p:cNvPicPr preferRelativeResize="0"/>
          <p:nvPr/>
        </p:nvPicPr>
        <p:blipFill>
          <a:blip r:embed="rId3">
            <a:alphaModFix/>
          </a:blip>
          <a:stretch>
            <a:fillRect/>
          </a:stretch>
        </p:blipFill>
        <p:spPr>
          <a:xfrm>
            <a:off x="693025" y="1568575"/>
            <a:ext cx="6729950" cy="1640700"/>
          </a:xfrm>
          <a:prstGeom prst="rect">
            <a:avLst/>
          </a:prstGeom>
          <a:noFill/>
          <a:ln>
            <a:noFill/>
          </a:ln>
        </p:spPr>
      </p:pic>
      <p:pic>
        <p:nvPicPr>
          <p:cNvPr id="182" name="Google Shape;182;p33"/>
          <p:cNvPicPr preferRelativeResize="0"/>
          <p:nvPr/>
        </p:nvPicPr>
        <p:blipFill>
          <a:blip r:embed="rId4">
            <a:alphaModFix/>
          </a:blip>
          <a:stretch>
            <a:fillRect/>
          </a:stretch>
        </p:blipFill>
        <p:spPr>
          <a:xfrm>
            <a:off x="152400" y="3903175"/>
            <a:ext cx="8839199" cy="6634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example</a:t>
            </a:r>
            <a:endParaRPr/>
          </a:p>
        </p:txBody>
      </p:sp>
      <p:sp>
        <p:nvSpPr>
          <p:cNvPr id="188" name="Google Shape;188;p34"/>
          <p:cNvSpPr txBox="1"/>
          <p:nvPr>
            <p:ph idx="1" type="body"/>
          </p:nvPr>
        </p:nvSpPr>
        <p:spPr>
          <a:xfrm>
            <a:off x="311700" y="1228675"/>
            <a:ext cx="8520600" cy="13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Python boolean operators are spelled out as the words "and" "or" "not", instead of the &amp;&amp; syntax in other languages. The following a_bigger() function should return True if the int parameter a is larger than b by 2 or more.</a:t>
            </a:r>
            <a:endParaRPr>
              <a:solidFill>
                <a:srgbClr val="000000"/>
              </a:solidFill>
            </a:endParaRPr>
          </a:p>
          <a:p>
            <a:pPr indent="0" lvl="0" marL="0" rtl="0" algn="l">
              <a:spcBef>
                <a:spcPts val="1600"/>
              </a:spcBef>
              <a:spcAft>
                <a:spcPts val="1600"/>
              </a:spcAft>
              <a:buNone/>
            </a:pPr>
            <a:r>
              <a:t/>
            </a:r>
            <a:endParaRPr/>
          </a:p>
        </p:txBody>
      </p:sp>
      <p:pic>
        <p:nvPicPr>
          <p:cNvPr id="189" name="Google Shape;189;p34"/>
          <p:cNvPicPr preferRelativeResize="0"/>
          <p:nvPr/>
        </p:nvPicPr>
        <p:blipFill>
          <a:blip r:embed="rId3">
            <a:alphaModFix/>
          </a:blip>
          <a:stretch>
            <a:fillRect/>
          </a:stretch>
        </p:blipFill>
        <p:spPr>
          <a:xfrm>
            <a:off x="1555175" y="2797250"/>
            <a:ext cx="5344850" cy="196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booleans example</a:t>
            </a:r>
            <a:endParaRPr/>
          </a:p>
        </p:txBody>
      </p:sp>
      <p:sp>
        <p:nvSpPr>
          <p:cNvPr id="195" name="Google Shape;195;p35"/>
          <p:cNvSpPr txBox="1"/>
          <p:nvPr>
            <p:ph idx="1" type="body"/>
          </p:nvPr>
        </p:nvSpPr>
        <p:spPr>
          <a:xfrm>
            <a:off x="5158100" y="1228675"/>
            <a:ext cx="3674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output for each line going to be?</a:t>
            </a:r>
            <a:endParaRPr/>
          </a:p>
          <a:p>
            <a:pPr indent="0" lvl="0" marL="0" rtl="0" algn="l">
              <a:spcBef>
                <a:spcPts val="1600"/>
              </a:spcBef>
              <a:spcAft>
                <a:spcPts val="0"/>
              </a:spcAft>
              <a:buNone/>
            </a:pPr>
            <a:r>
              <a:rPr lang="en"/>
              <a:t>Predict, then type out this code to check your answers.</a:t>
            </a:r>
            <a:endParaRPr/>
          </a:p>
          <a:p>
            <a:pPr indent="0" lvl="0" marL="0" rtl="0" algn="l">
              <a:spcBef>
                <a:spcPts val="1600"/>
              </a:spcBef>
              <a:spcAft>
                <a:spcPts val="1600"/>
              </a:spcAft>
              <a:buNone/>
            </a:pPr>
            <a:r>
              <a:rPr lang="en"/>
              <a:t>Pay attention to the order that the statements on each line appear.</a:t>
            </a:r>
            <a:endParaRPr/>
          </a:p>
        </p:txBody>
      </p:sp>
      <p:pic>
        <p:nvPicPr>
          <p:cNvPr id="196" name="Google Shape;196;p35"/>
          <p:cNvPicPr preferRelativeResize="0"/>
          <p:nvPr/>
        </p:nvPicPr>
        <p:blipFill>
          <a:blip r:embed="rId3">
            <a:alphaModFix/>
          </a:blip>
          <a:stretch>
            <a:fillRect/>
          </a:stretch>
        </p:blipFill>
        <p:spPr>
          <a:xfrm>
            <a:off x="245608" y="1347025"/>
            <a:ext cx="4612175" cy="36067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Father’s day required assignment!</a:t>
            </a:r>
            <a:endParaRPr/>
          </a:p>
        </p:txBody>
      </p:sp>
      <p:sp>
        <p:nvSpPr>
          <p:cNvPr id="202" name="Google Shape;202;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end of class, write a program that does the following to show to your dad!</a:t>
            </a:r>
            <a:endParaRPr/>
          </a:p>
          <a:p>
            <a:pPr indent="0" lvl="0" marL="0" rtl="0" algn="l">
              <a:spcBef>
                <a:spcPts val="1600"/>
              </a:spcBef>
              <a:spcAft>
                <a:spcPts val="0"/>
              </a:spcAft>
              <a:buNone/>
            </a:pPr>
            <a:r>
              <a:rPr lang="en"/>
              <a:t>Takes a raw_input string asking the user for their name</a:t>
            </a:r>
            <a:endParaRPr/>
          </a:p>
          <a:p>
            <a:pPr indent="0" lvl="0" marL="0" rtl="0" algn="l">
              <a:spcBef>
                <a:spcPts val="1600"/>
              </a:spcBef>
              <a:spcAft>
                <a:spcPts val="0"/>
              </a:spcAft>
              <a:buNone/>
            </a:pPr>
            <a:r>
              <a:rPr lang="en"/>
              <a:t>If the name is your father’s name (keep everything lowercase for accuracy!), then put a fun message for father’s day.</a:t>
            </a:r>
            <a:endParaRPr/>
          </a:p>
          <a:p>
            <a:pPr indent="0" lvl="0" marL="0" rtl="0" algn="l">
              <a:spcBef>
                <a:spcPts val="1600"/>
              </a:spcBef>
              <a:spcAft>
                <a:spcPts val="1600"/>
              </a:spcAft>
              <a:buNone/>
            </a:pPr>
            <a:r>
              <a:rPr lang="en"/>
              <a:t>If it’s not your father’s name, say “sorry” or some other type of message. Make sure to show your dad this!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Father’s day assignment example solution</a:t>
            </a:r>
            <a:endParaRPr/>
          </a:p>
        </p:txBody>
      </p:sp>
      <p:pic>
        <p:nvPicPr>
          <p:cNvPr id="208" name="Google Shape;208;p37"/>
          <p:cNvPicPr preferRelativeResize="0"/>
          <p:nvPr/>
        </p:nvPicPr>
        <p:blipFill>
          <a:blip r:embed="rId3">
            <a:alphaModFix/>
          </a:blip>
          <a:stretch>
            <a:fillRect/>
          </a:stretch>
        </p:blipFill>
        <p:spPr>
          <a:xfrm>
            <a:off x="2008150" y="1093850"/>
            <a:ext cx="6364650" cy="381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 of today’s class - conditionals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2544200" y="802500"/>
            <a:ext cx="43878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students can share their homework for the week 2 assignment!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in python</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already learned how to use parameters in functions as a sort of way for a programmer to specify inputs.</a:t>
            </a:r>
            <a:endParaRPr/>
          </a:p>
          <a:p>
            <a:pPr indent="0" lvl="0" marL="0" rtl="0" algn="l">
              <a:spcBef>
                <a:spcPts val="1600"/>
              </a:spcBef>
              <a:spcAft>
                <a:spcPts val="0"/>
              </a:spcAft>
              <a:buNone/>
            </a:pPr>
            <a:r>
              <a:rPr lang="en"/>
              <a:t>However, what about inputs for the user, involving no code?</a:t>
            </a:r>
            <a:endParaRPr/>
          </a:p>
          <a:p>
            <a:pPr indent="0" lvl="0" marL="0" rtl="0" algn="l">
              <a:spcBef>
                <a:spcPts val="1600"/>
              </a:spcBef>
              <a:spcAft>
                <a:spcPts val="0"/>
              </a:spcAft>
              <a:buNone/>
            </a:pPr>
            <a:r>
              <a:rPr lang="en"/>
              <a:t>We can use special input functions in Python that will be able to sort of ask the user questions about what input they want to use. Of course, these inputs can be turned into a parameter, which we will look at with some older examples.</a:t>
            </a:r>
            <a:endParaRPr/>
          </a:p>
          <a:p>
            <a:pPr indent="0" lvl="0" marL="0" rtl="0" algn="l">
              <a:spcBef>
                <a:spcPts val="1600"/>
              </a:spcBef>
              <a:spcAft>
                <a:spcPts val="1600"/>
              </a:spcAft>
              <a:buNone/>
            </a:pPr>
            <a:r>
              <a:rPr lang="en"/>
              <a:t>Inputs allow a Python program to have a conversation!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function types</a:t>
            </a:r>
            <a:endParaRPr/>
          </a:p>
        </p:txBody>
      </p:sp>
      <p:sp>
        <p:nvSpPr>
          <p:cNvPr id="80" name="Google Shape;80;p17"/>
          <p:cNvSpPr txBox="1"/>
          <p:nvPr>
            <p:ph idx="1" type="body"/>
          </p:nvPr>
        </p:nvSpPr>
        <p:spPr>
          <a:xfrm>
            <a:off x="311700" y="1228675"/>
            <a:ext cx="8520600" cy="3635400"/>
          </a:xfrm>
          <a:prstGeom prst="rect">
            <a:avLst/>
          </a:prstGeom>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
                <a:solidFill>
                  <a:srgbClr val="333333"/>
                </a:solidFill>
                <a:highlight>
                  <a:srgbClr val="FFFFFF"/>
                </a:highlight>
              </a:rPr>
              <a:t>There are two functions in Python that you can use to read data from the user: raw_input and input. </a:t>
            </a:r>
            <a:endParaRPr>
              <a:solidFill>
                <a:srgbClr val="333333"/>
              </a:solidFill>
              <a:highlight>
                <a:srgbClr val="FFFFFF"/>
              </a:highlight>
            </a:endParaRPr>
          </a:p>
          <a:p>
            <a:pPr indent="0" lvl="0" marL="88900" marR="88900" rtl="0" algn="l">
              <a:lnSpc>
                <a:spcPct val="142857"/>
              </a:lnSpc>
              <a:spcBef>
                <a:spcPts val="800"/>
              </a:spcBef>
              <a:spcAft>
                <a:spcPts val="0"/>
              </a:spcAft>
              <a:buNone/>
            </a:pPr>
            <a:r>
              <a:rPr lang="en">
                <a:solidFill>
                  <a:srgbClr val="333333"/>
                </a:solidFill>
                <a:highlight>
                  <a:srgbClr val="FFFFFF"/>
                </a:highlight>
              </a:rPr>
              <a:t>You can store the results from them into a variable.</a:t>
            </a:r>
            <a:endParaRPr>
              <a:solidFill>
                <a:srgbClr val="333333"/>
              </a:solidFill>
              <a:highlight>
                <a:srgbClr val="FFFFFF"/>
              </a:highlight>
            </a:endParaRPr>
          </a:p>
          <a:p>
            <a:pPr indent="0" lvl="0" marL="88900" marR="88900" rtl="0" algn="l">
              <a:lnSpc>
                <a:spcPct val="142857"/>
              </a:lnSpc>
              <a:spcBef>
                <a:spcPts val="800"/>
              </a:spcBef>
              <a:spcAft>
                <a:spcPts val="0"/>
              </a:spcAft>
              <a:buNone/>
            </a:pPr>
            <a:r>
              <a:rPr lang="en">
                <a:solidFill>
                  <a:srgbClr val="333333"/>
                </a:solidFill>
                <a:highlight>
                  <a:srgbClr val="FFFFFF"/>
                </a:highlight>
              </a:rPr>
              <a:t>raw_input is used to read text (strings) from the user, while input is used to read integers. </a:t>
            </a:r>
            <a:endParaRPr>
              <a:solidFill>
                <a:srgbClr val="333333"/>
              </a:solidFill>
              <a:highlight>
                <a:srgbClr val="FFFFFF"/>
              </a:highlight>
            </a:endParaRPr>
          </a:p>
          <a:p>
            <a:pPr indent="0" lvl="0" marL="88900" marR="88900" rtl="0" algn="l">
              <a:lnSpc>
                <a:spcPct val="142857"/>
              </a:lnSpc>
              <a:spcBef>
                <a:spcPts val="800"/>
              </a:spcBef>
              <a:spcAft>
                <a:spcPts val="0"/>
              </a:spcAft>
              <a:buNone/>
            </a:pPr>
            <a:r>
              <a:rPr lang="en">
                <a:solidFill>
                  <a:srgbClr val="333333"/>
                </a:solidFill>
                <a:highlight>
                  <a:srgbClr val="FFFFFF"/>
                </a:highlight>
              </a:rPr>
              <a:t>If you haven’t understood it previously, Strings refer to all forms of text and characters, while integers refer to numbers.</a:t>
            </a:r>
            <a:endParaRPr>
              <a:solidFill>
                <a:srgbClr val="333333"/>
              </a:solidFill>
              <a:highlight>
                <a:srgbClr val="FFFFFF"/>
              </a:highlight>
            </a:endParaRPr>
          </a:p>
          <a:p>
            <a:pPr indent="0" lvl="0" marL="88900" marR="88900" rtl="0" algn="l">
              <a:lnSpc>
                <a:spcPct val="142857"/>
              </a:lnSpc>
              <a:spcBef>
                <a:spcPts val="800"/>
              </a:spcBef>
              <a:spcAft>
                <a:spcPts val="0"/>
              </a:spcAft>
              <a:buNone/>
            </a:pPr>
            <a:r>
              <a:t/>
            </a:r>
            <a:endParaRPr sz="1200">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None/>
            </a:pPr>
            <a:r>
              <a:t/>
            </a:r>
            <a:endParaRPr sz="1200">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None/>
            </a:pPr>
            <a:br>
              <a:rPr lang="en" sz="1200">
                <a:solidFill>
                  <a:srgbClr val="333333"/>
                </a:solidFill>
                <a:highlight>
                  <a:srgbClr val="FFFFFF"/>
                </a:highlight>
                <a:latin typeface="Arial"/>
                <a:ea typeface="Arial"/>
                <a:cs typeface="Arial"/>
                <a:sym typeface="Arial"/>
              </a:rPr>
            </a:br>
            <a:endParaRPr sz="12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918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Raw_ input example with names</a:t>
            </a:r>
            <a:endParaRPr/>
          </a:p>
        </p:txBody>
      </p:sp>
      <p:sp>
        <p:nvSpPr>
          <p:cNvPr id="86" name="Google Shape;86;p18"/>
          <p:cNvSpPr txBox="1"/>
          <p:nvPr>
            <p:ph idx="1" type="body"/>
          </p:nvPr>
        </p:nvSpPr>
        <p:spPr>
          <a:xfrm>
            <a:off x="311700" y="3210150"/>
            <a:ext cx="8520600" cy="135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identify the processes that just happened here on the first three lines. We asked the user for a string input, then we stored it in a variable called “name”, which we then printed back out to them.</a:t>
            </a:r>
            <a:endParaRPr/>
          </a:p>
        </p:txBody>
      </p:sp>
      <p:pic>
        <p:nvPicPr>
          <p:cNvPr id="87" name="Google Shape;87;p18"/>
          <p:cNvPicPr preferRelativeResize="0"/>
          <p:nvPr/>
        </p:nvPicPr>
        <p:blipFill>
          <a:blip r:embed="rId3">
            <a:alphaModFix/>
          </a:blip>
          <a:stretch>
            <a:fillRect/>
          </a:stretch>
        </p:blipFill>
        <p:spPr>
          <a:xfrm>
            <a:off x="710889" y="1093849"/>
            <a:ext cx="7722227" cy="1915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example with processing integers </a:t>
            </a:r>
            <a:endParaRPr/>
          </a:p>
        </p:txBody>
      </p:sp>
      <p:sp>
        <p:nvSpPr>
          <p:cNvPr id="93" name="Google Shape;93;p19"/>
          <p:cNvSpPr txBox="1"/>
          <p:nvPr>
            <p:ph idx="1" type="body"/>
          </p:nvPr>
        </p:nvSpPr>
        <p:spPr>
          <a:xfrm>
            <a:off x="311700" y="3794875"/>
            <a:ext cx="8520600" cy="88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example is pretty much the same as the last one, the only difference is that we are taking an integer input now.</a:t>
            </a:r>
            <a:endParaRPr/>
          </a:p>
        </p:txBody>
      </p:sp>
      <p:pic>
        <p:nvPicPr>
          <p:cNvPr id="94" name="Google Shape;94;p19"/>
          <p:cNvPicPr preferRelativeResize="0"/>
          <p:nvPr/>
        </p:nvPicPr>
        <p:blipFill>
          <a:blip r:embed="rId3">
            <a:alphaModFix/>
          </a:blip>
          <a:stretch>
            <a:fillRect/>
          </a:stretch>
        </p:blipFill>
        <p:spPr>
          <a:xfrm>
            <a:off x="311700" y="1269175"/>
            <a:ext cx="8266325" cy="212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Inputs with functions</a:t>
            </a:r>
            <a:endParaRPr/>
          </a:p>
        </p:txBody>
      </p:sp>
      <p:sp>
        <p:nvSpPr>
          <p:cNvPr id="100" name="Google Shape;100;p20"/>
          <p:cNvSpPr txBox="1"/>
          <p:nvPr>
            <p:ph idx="1" type="body"/>
          </p:nvPr>
        </p:nvSpPr>
        <p:spPr>
          <a:xfrm>
            <a:off x="6415550" y="1228675"/>
            <a:ext cx="2341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Last week, we learned how to find the area of a circle with functions. What if we want the user to specify the radius?</a:t>
            </a:r>
            <a:endParaRPr/>
          </a:p>
        </p:txBody>
      </p:sp>
      <p:pic>
        <p:nvPicPr>
          <p:cNvPr id="101" name="Google Shape;101;p20"/>
          <p:cNvPicPr preferRelativeResize="0"/>
          <p:nvPr/>
        </p:nvPicPr>
        <p:blipFill>
          <a:blip r:embed="rId3">
            <a:alphaModFix/>
          </a:blip>
          <a:stretch>
            <a:fillRect/>
          </a:stretch>
        </p:blipFill>
        <p:spPr>
          <a:xfrm>
            <a:off x="170850" y="1228663"/>
            <a:ext cx="5949750" cy="30418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inputs with functions</a:t>
            </a:r>
            <a:endParaRPr/>
          </a:p>
        </p:txBody>
      </p:sp>
      <p:sp>
        <p:nvSpPr>
          <p:cNvPr id="107" name="Google Shape;107;p21"/>
          <p:cNvSpPr txBox="1"/>
          <p:nvPr>
            <p:ph idx="1" type="body"/>
          </p:nvPr>
        </p:nvSpPr>
        <p:spPr>
          <a:xfrm>
            <a:off x="6275925" y="1246250"/>
            <a:ext cx="27408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nameRepeater() function will print out a user’s name a specific amount of times, which they also have to specify. Notice how we have two inputs AND two parameters here.</a:t>
            </a:r>
            <a:endParaRPr/>
          </a:p>
        </p:txBody>
      </p:sp>
      <p:pic>
        <p:nvPicPr>
          <p:cNvPr id="108" name="Google Shape;108;p21"/>
          <p:cNvPicPr preferRelativeResize="0"/>
          <p:nvPr/>
        </p:nvPicPr>
        <p:blipFill>
          <a:blip r:embed="rId3">
            <a:alphaModFix/>
          </a:blip>
          <a:stretch>
            <a:fillRect/>
          </a:stretch>
        </p:blipFill>
        <p:spPr>
          <a:xfrm>
            <a:off x="152400" y="1246250"/>
            <a:ext cx="5939175" cy="3451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