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matic SC"/>
      <p:regular r:id="rId32"/>
      <p:bold r:id="rId33"/>
    </p:embeddedFont>
    <p:embeddedFont>
      <p:font typeface="Source Code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maticSC-bold.fntdata"/><Relationship Id="rId10" Type="http://schemas.openxmlformats.org/officeDocument/2006/relationships/slide" Target="slides/slide5.xml"/><Relationship Id="rId32" Type="http://schemas.openxmlformats.org/officeDocument/2006/relationships/font" Target="fonts/AmaticSC-regular.fntdata"/><Relationship Id="rId13" Type="http://schemas.openxmlformats.org/officeDocument/2006/relationships/slide" Target="slides/slide8.xml"/><Relationship Id="rId35" Type="http://schemas.openxmlformats.org/officeDocument/2006/relationships/font" Target="fonts/SourceCodePro-bold.fntdata"/><Relationship Id="rId12" Type="http://schemas.openxmlformats.org/officeDocument/2006/relationships/slide" Target="slides/slide7.xml"/><Relationship Id="rId34" Type="http://schemas.openxmlformats.org/officeDocument/2006/relationships/font" Target="fonts/SourceCode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c7eba3d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c7eba3d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c7eba3d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c7eba3d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c7eba3d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c7eba3d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c7eba3d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c7eba3d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c7eba3de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c7eba3de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c7eba3de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c7eba3d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them the answer afterwards (iterating through the string)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c7eba3de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c7eba3de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c7eba3de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c7eba3de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c7eba3de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c7eba3de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c8514b51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c8514b51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a1abc50d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a1abc50d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c8514b51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c8514b51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c8514b51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c8514b51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c8514b51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c8514b51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c8514b51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c8514b51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c8514b51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c8514b51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c8514b51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c8514b51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c8514b51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c8514b51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a1abc50d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a1abc50d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a1abc50d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a1abc50d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a1abc50d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a1abc50d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a1abc50d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a1abc50d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a1abc50d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a1abc50d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a1abc50d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a1abc50d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a1abc50d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a1abc50d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Logic Fundamentals - Week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860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flow of a for loop</a:t>
            </a:r>
            <a:endParaRPr/>
          </a:p>
        </p:txBody>
      </p:sp>
      <p:sp>
        <p:nvSpPr>
          <p:cNvPr id="112" name="Google Shape;112;p22"/>
          <p:cNvSpPr txBox="1"/>
          <p:nvPr>
            <p:ph idx="1" type="body"/>
          </p:nvPr>
        </p:nvSpPr>
        <p:spPr>
          <a:xfrm>
            <a:off x="4572000" y="1228675"/>
            <a:ext cx="42603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at the logic sequence behind a for loop. </a:t>
            </a:r>
            <a:endParaRPr/>
          </a:p>
          <a:p>
            <a:pPr indent="0" lvl="0" marL="0" rtl="0" algn="l">
              <a:spcBef>
                <a:spcPts val="1600"/>
              </a:spcBef>
              <a:spcAft>
                <a:spcPts val="0"/>
              </a:spcAft>
              <a:buNone/>
            </a:pPr>
            <a:r>
              <a:rPr lang="en"/>
              <a:t>Where does the “number of times” to execute the loop come in?</a:t>
            </a:r>
            <a:endParaRPr/>
          </a:p>
          <a:p>
            <a:pPr indent="0" lvl="0" marL="0" rtl="0" algn="l">
              <a:spcBef>
                <a:spcPts val="1600"/>
              </a:spcBef>
              <a:spcAft>
                <a:spcPts val="1600"/>
              </a:spcAft>
              <a:buNone/>
            </a:pPr>
            <a:r>
              <a:rPr lang="en"/>
              <a:t>What happens after the loop is completed?</a:t>
            </a:r>
            <a:endParaRPr/>
          </a:p>
        </p:txBody>
      </p:sp>
      <p:pic>
        <p:nvPicPr>
          <p:cNvPr id="113" name="Google Shape;113;p22"/>
          <p:cNvPicPr preferRelativeResize="0"/>
          <p:nvPr/>
        </p:nvPicPr>
        <p:blipFill>
          <a:blip r:embed="rId3">
            <a:alphaModFix/>
          </a:blip>
          <a:stretch>
            <a:fillRect/>
          </a:stretch>
        </p:blipFill>
        <p:spPr>
          <a:xfrm>
            <a:off x="69675" y="1093850"/>
            <a:ext cx="4382438" cy="3964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 analogies - finite repetition</a:t>
            </a:r>
            <a:endParaRPr/>
          </a:p>
        </p:txBody>
      </p:sp>
      <p:sp>
        <p:nvSpPr>
          <p:cNvPr id="119" name="Google Shape;119;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a:solidFill>
                  <a:srgbClr val="111111"/>
                </a:solidFill>
              </a:rPr>
              <a:t>A dental checkup. There are a finite number of teeth, and the dentist checks each one in turn for cavities.</a:t>
            </a:r>
            <a:endParaRPr>
              <a:solidFill>
                <a:srgbClr val="111111"/>
              </a:solidFill>
            </a:endParaRPr>
          </a:p>
          <a:p>
            <a:pPr indent="0" lvl="0" marL="0" rtl="0" algn="l">
              <a:lnSpc>
                <a:spcPct val="160000"/>
              </a:lnSpc>
              <a:spcBef>
                <a:spcPts val="0"/>
              </a:spcBef>
              <a:spcAft>
                <a:spcPts val="0"/>
              </a:spcAft>
              <a:buNone/>
            </a:pPr>
            <a:r>
              <a:t/>
            </a:r>
            <a:endParaRPr>
              <a:solidFill>
                <a:srgbClr val="111111"/>
              </a:solidFill>
            </a:endParaRPr>
          </a:p>
          <a:p>
            <a:pPr indent="0" lvl="0" marL="0" rtl="0" algn="l">
              <a:lnSpc>
                <a:spcPct val="160000"/>
              </a:lnSpc>
              <a:spcBef>
                <a:spcPts val="0"/>
              </a:spcBef>
              <a:spcAft>
                <a:spcPts val="0"/>
              </a:spcAft>
              <a:buNone/>
            </a:pPr>
            <a:r>
              <a:rPr lang="en">
                <a:solidFill>
                  <a:srgbClr val="111111"/>
                </a:solidFill>
              </a:rPr>
              <a:t>Checking your email in the morning, treating each item of mail in the inbox as an item to be dealt with.</a:t>
            </a:r>
            <a:endParaRPr>
              <a:solidFill>
                <a:srgbClr val="111111"/>
              </a:solidFill>
            </a:endParaRPr>
          </a:p>
          <a:p>
            <a:pPr indent="0" lvl="0" marL="0" rtl="0" algn="l">
              <a:lnSpc>
                <a:spcPct val="160000"/>
              </a:lnSpc>
              <a:spcBef>
                <a:spcPts val="0"/>
              </a:spcBef>
              <a:spcAft>
                <a:spcPts val="0"/>
              </a:spcAft>
              <a:buNone/>
            </a:pPr>
            <a:r>
              <a:t/>
            </a:r>
            <a:endParaRPr>
              <a:solidFill>
                <a:srgbClr val="111111"/>
              </a:solidFill>
            </a:endParaRPr>
          </a:p>
          <a:p>
            <a:pPr indent="0" lvl="0" marL="0" rtl="0" algn="l">
              <a:lnSpc>
                <a:spcPct val="160000"/>
              </a:lnSpc>
              <a:spcBef>
                <a:spcPts val="0"/>
              </a:spcBef>
              <a:spcAft>
                <a:spcPts val="0"/>
              </a:spcAft>
              <a:buNone/>
            </a:pPr>
            <a:r>
              <a:rPr lang="en">
                <a:solidFill>
                  <a:srgbClr val="111111"/>
                </a:solidFill>
                <a:highlight>
                  <a:srgbClr val="FDFDFD"/>
                </a:highlight>
              </a:rPr>
              <a:t>Take an egg box with one row of eggs, then take them out one at a time and crack them (into a jug).</a:t>
            </a:r>
            <a:endParaRPr>
              <a:solidFill>
                <a:srgbClr val="111111"/>
              </a:solidFill>
            </a:endParaRPr>
          </a:p>
          <a:p>
            <a:pPr indent="0" lvl="0" marL="0" rtl="0" algn="l">
              <a:lnSpc>
                <a:spcPct val="160000"/>
              </a:lnSpc>
              <a:spcBef>
                <a:spcPts val="0"/>
              </a:spcBef>
              <a:spcAft>
                <a:spcPts val="0"/>
              </a:spcAft>
              <a:buNone/>
            </a:pPr>
            <a:r>
              <a:t/>
            </a:r>
            <a:endParaRPr sz="1200">
              <a:solidFill>
                <a:srgbClr val="111111"/>
              </a:solidFill>
              <a:latin typeface="Arial"/>
              <a:ea typeface="Arial"/>
              <a:cs typeface="Arial"/>
              <a:sym typeface="Arial"/>
            </a:endParaRPr>
          </a:p>
          <a:p>
            <a:pPr indent="0" lvl="0" marL="0" rtl="0" algn="l">
              <a:spcBef>
                <a:spcPts val="0"/>
              </a:spcBef>
              <a:spcAft>
                <a:spcPts val="0"/>
              </a:spcAft>
              <a:buNone/>
            </a:pPr>
            <a:r>
              <a:t/>
            </a:r>
            <a:endParaRPr sz="1200">
              <a:solidFill>
                <a:srgbClr val="111111"/>
              </a:solidFill>
              <a:latin typeface="Arial"/>
              <a:ea typeface="Arial"/>
              <a:cs typeface="Arial"/>
              <a:sym typeface="Arial"/>
            </a:endParaRPr>
          </a:p>
          <a:p>
            <a:pPr indent="0" lvl="0" marL="0" rtl="0" algn="l">
              <a:lnSpc>
                <a:spcPct val="160000"/>
              </a:lnSpc>
              <a:spcBef>
                <a:spcPts val="0"/>
              </a:spcBef>
              <a:spcAft>
                <a:spcPts val="0"/>
              </a:spcAft>
              <a:buNone/>
            </a:pPr>
            <a:r>
              <a:t/>
            </a:r>
            <a:endParaRPr sz="1200">
              <a:solidFill>
                <a:srgbClr val="111111"/>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 string examples</a:t>
            </a:r>
            <a:endParaRPr/>
          </a:p>
        </p:txBody>
      </p:sp>
      <p:pic>
        <p:nvPicPr>
          <p:cNvPr id="125" name="Google Shape;125;p24"/>
          <p:cNvPicPr preferRelativeResize="0"/>
          <p:nvPr/>
        </p:nvPicPr>
        <p:blipFill>
          <a:blip r:embed="rId3">
            <a:alphaModFix/>
          </a:blip>
          <a:stretch>
            <a:fillRect/>
          </a:stretch>
        </p:blipFill>
        <p:spPr>
          <a:xfrm>
            <a:off x="274375" y="1223934"/>
            <a:ext cx="8595250" cy="34541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integer for loop example</a:t>
            </a:r>
            <a:endParaRPr/>
          </a:p>
        </p:txBody>
      </p:sp>
      <p:pic>
        <p:nvPicPr>
          <p:cNvPr id="131" name="Google Shape;131;p25"/>
          <p:cNvPicPr preferRelativeResize="0"/>
          <p:nvPr/>
        </p:nvPicPr>
        <p:blipFill>
          <a:blip r:embed="rId3">
            <a:alphaModFix/>
          </a:blip>
          <a:stretch>
            <a:fillRect/>
          </a:stretch>
        </p:blipFill>
        <p:spPr>
          <a:xfrm>
            <a:off x="413275" y="1246250"/>
            <a:ext cx="8317450" cy="294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Slightly more complicated version</a:t>
            </a:r>
            <a:endParaRPr/>
          </a:p>
        </p:txBody>
      </p:sp>
      <p:pic>
        <p:nvPicPr>
          <p:cNvPr id="137" name="Google Shape;137;p26"/>
          <p:cNvPicPr preferRelativeResize="0"/>
          <p:nvPr/>
        </p:nvPicPr>
        <p:blipFill>
          <a:blip r:embed="rId3">
            <a:alphaModFix/>
          </a:blip>
          <a:stretch>
            <a:fillRect/>
          </a:stretch>
        </p:blipFill>
        <p:spPr>
          <a:xfrm>
            <a:off x="952200" y="1260025"/>
            <a:ext cx="7714925" cy="338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Comprehension check</a:t>
            </a:r>
            <a:endParaRPr/>
          </a:p>
        </p:txBody>
      </p:sp>
      <p:sp>
        <p:nvSpPr>
          <p:cNvPr id="143" name="Google Shape;143;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for loop that gives the following output.</a:t>
            </a:r>
            <a:endParaRPr/>
          </a:p>
          <a:p>
            <a:pPr indent="0" lvl="0" marL="0" rtl="0" algn="l">
              <a:spcBef>
                <a:spcPts val="1600"/>
              </a:spcBef>
              <a:spcAft>
                <a:spcPts val="0"/>
              </a:spcAft>
              <a:buNone/>
            </a:pPr>
            <a:r>
              <a:rPr lang="en"/>
              <a:t>P</a:t>
            </a:r>
            <a:endParaRPr/>
          </a:p>
          <a:p>
            <a:pPr indent="0" lvl="0" marL="0" rtl="0" algn="l">
              <a:spcBef>
                <a:spcPts val="1600"/>
              </a:spcBef>
              <a:spcAft>
                <a:spcPts val="0"/>
              </a:spcAft>
              <a:buNone/>
            </a:pPr>
            <a:r>
              <a:rPr lang="en"/>
              <a:t>E</a:t>
            </a:r>
            <a:endParaRPr/>
          </a:p>
          <a:p>
            <a:pPr indent="0" lvl="0" marL="0" rtl="0" algn="l">
              <a:spcBef>
                <a:spcPts val="1600"/>
              </a:spcBef>
              <a:spcAft>
                <a:spcPts val="0"/>
              </a:spcAft>
              <a:buNone/>
            </a:pPr>
            <a:r>
              <a:rPr lang="en"/>
              <a:t>A</a:t>
            </a:r>
            <a:endParaRPr/>
          </a:p>
          <a:p>
            <a:pPr indent="0" lvl="0" marL="0" rtl="0" algn="l">
              <a:spcBef>
                <a:spcPts val="1600"/>
              </a:spcBef>
              <a:spcAft>
                <a:spcPts val="0"/>
              </a:spcAft>
              <a:buNone/>
            </a:pPr>
            <a:r>
              <a:rPr lang="en"/>
              <a:t>C</a:t>
            </a:r>
            <a:endParaRPr/>
          </a:p>
          <a:p>
            <a:pPr indent="0" lvl="0" marL="0" rtl="0" algn="l">
              <a:spcBef>
                <a:spcPts val="1600"/>
              </a:spcBef>
              <a:spcAft>
                <a:spcPts val="0"/>
              </a:spcAft>
              <a:buNone/>
            </a:pPr>
            <a:r>
              <a:rPr lang="en"/>
              <a:t>H</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1963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kind of loop - while loops</a:t>
            </a:r>
            <a:endParaRPr/>
          </a:p>
        </p:txBody>
      </p:sp>
      <p:sp>
        <p:nvSpPr>
          <p:cNvPr id="149" name="Google Shape;149;p28"/>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A </a:t>
            </a:r>
            <a:r>
              <a:rPr lang="en">
                <a:solidFill>
                  <a:srgbClr val="000000"/>
                </a:solidFill>
              </a:rPr>
              <a:t>while</a:t>
            </a:r>
            <a:r>
              <a:rPr lang="en">
                <a:solidFill>
                  <a:srgbClr val="000000"/>
                </a:solidFill>
                <a:highlight>
                  <a:srgbClr val="FFFFFF"/>
                </a:highlight>
              </a:rPr>
              <a:t> loop statement in Python programming language repeatedly executes a target statement as long as a given condition is true.</a:t>
            </a:r>
            <a:endParaRPr>
              <a:solidFill>
                <a:srgbClr val="000000"/>
              </a:solidFill>
              <a:highlight>
                <a:srgbClr val="FFFFFF"/>
              </a:highlight>
            </a:endParaRPr>
          </a:p>
          <a:p>
            <a:pPr indent="0" lvl="0" marL="25400" marR="25400" rtl="0" algn="just">
              <a:lnSpc>
                <a:spcPct val="163636"/>
              </a:lnSpc>
              <a:spcBef>
                <a:spcPts val="1600"/>
              </a:spcBef>
              <a:spcAft>
                <a:spcPts val="0"/>
              </a:spcAft>
              <a:buNone/>
            </a:pPr>
            <a:r>
              <a:rPr lang="en">
                <a:solidFill>
                  <a:srgbClr val="000000"/>
                </a:solidFill>
              </a:rPr>
              <a:t>Here, statement(s) may be a single statement or a block of statements. The condition may be any expression, and true is any non-zero value. The loop iterates while the condition is true.</a:t>
            </a:r>
            <a:endParaRPr>
              <a:solidFill>
                <a:srgbClr val="000000"/>
              </a:solidFill>
            </a:endParaRPr>
          </a:p>
          <a:p>
            <a:pPr indent="0" lvl="0" marL="25400" marR="25400" rtl="0" algn="just">
              <a:lnSpc>
                <a:spcPct val="163636"/>
              </a:lnSpc>
              <a:spcBef>
                <a:spcPts val="700"/>
              </a:spcBef>
              <a:spcAft>
                <a:spcPts val="0"/>
              </a:spcAft>
              <a:buNone/>
            </a:pPr>
            <a:r>
              <a:rPr lang="en">
                <a:solidFill>
                  <a:srgbClr val="000000"/>
                </a:solidFill>
              </a:rPr>
              <a:t>When the condition becomes false, program control passes to the line immediately following the loop.</a:t>
            </a:r>
            <a:endParaRPr>
              <a:solidFill>
                <a:srgbClr val="000000"/>
              </a:solidFill>
            </a:endParaRPr>
          </a:p>
          <a:p>
            <a:pPr indent="0" lvl="0" marL="0" rtl="0" algn="l">
              <a:spcBef>
                <a:spcPts val="700"/>
              </a:spcBef>
              <a:spcAft>
                <a:spcPts val="1600"/>
              </a:spcAft>
              <a:buNone/>
            </a:pPr>
            <a:r>
              <a:t/>
            </a:r>
            <a:endParaRPr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 - flow of control logic</a:t>
            </a:r>
            <a:endParaRPr/>
          </a:p>
        </p:txBody>
      </p:sp>
      <p:sp>
        <p:nvSpPr>
          <p:cNvPr id="155" name="Google Shape;155;p29"/>
          <p:cNvSpPr txBox="1"/>
          <p:nvPr>
            <p:ph idx="1" type="body"/>
          </p:nvPr>
        </p:nvSpPr>
        <p:spPr>
          <a:xfrm>
            <a:off x="311700" y="1228675"/>
            <a:ext cx="5424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are using a while loop because we don’t know how many times we need to execute the code. Since we do not know, we test a condition every time to see if the code needs to be executed one more time.</a:t>
            </a:r>
            <a:endParaRPr/>
          </a:p>
          <a:p>
            <a:pPr indent="0" lvl="0" marL="0" rtl="0" algn="l">
              <a:spcBef>
                <a:spcPts val="1600"/>
              </a:spcBef>
              <a:spcAft>
                <a:spcPts val="1600"/>
              </a:spcAft>
              <a:buNone/>
            </a:pPr>
            <a:r>
              <a:rPr lang="en"/>
              <a:t>What is different in this logical flow when compared to the last </a:t>
            </a:r>
            <a:endParaRPr/>
          </a:p>
        </p:txBody>
      </p:sp>
      <p:pic>
        <p:nvPicPr>
          <p:cNvPr id="156" name="Google Shape;156;p29"/>
          <p:cNvPicPr preferRelativeResize="0"/>
          <p:nvPr/>
        </p:nvPicPr>
        <p:blipFill>
          <a:blip r:embed="rId3">
            <a:alphaModFix/>
          </a:blip>
          <a:stretch>
            <a:fillRect/>
          </a:stretch>
        </p:blipFill>
        <p:spPr>
          <a:xfrm>
            <a:off x="5987063" y="514575"/>
            <a:ext cx="2505075" cy="3848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loop example</a:t>
            </a:r>
            <a:endParaRPr/>
          </a:p>
        </p:txBody>
      </p:sp>
      <p:sp>
        <p:nvSpPr>
          <p:cNvPr id="162" name="Google Shape;162;p30"/>
          <p:cNvSpPr txBox="1"/>
          <p:nvPr>
            <p:ph idx="1" type="body"/>
          </p:nvPr>
        </p:nvSpPr>
        <p:spPr>
          <a:xfrm>
            <a:off x="311700" y="2968675"/>
            <a:ext cx="8520600" cy="16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is the condition that is being checked here?</a:t>
            </a:r>
            <a:endParaRPr/>
          </a:p>
          <a:p>
            <a:pPr indent="0" lvl="0" marL="0" rtl="0" algn="l">
              <a:spcBef>
                <a:spcPts val="1600"/>
              </a:spcBef>
              <a:spcAft>
                <a:spcPts val="0"/>
              </a:spcAft>
              <a:buNone/>
            </a:pPr>
            <a:r>
              <a:rPr lang="en"/>
              <a:t>What does “i += 1” mean? Why do we use this?</a:t>
            </a:r>
            <a:endParaRPr/>
          </a:p>
          <a:p>
            <a:pPr indent="0" lvl="0" marL="0" rtl="0" algn="l">
              <a:spcBef>
                <a:spcPts val="1600"/>
              </a:spcBef>
              <a:spcAft>
                <a:spcPts val="1600"/>
              </a:spcAft>
              <a:buNone/>
            </a:pPr>
            <a:r>
              <a:rPr lang="en"/>
              <a:t>What would happen if we didn’t have “i += 1”?</a:t>
            </a:r>
            <a:endParaRPr/>
          </a:p>
        </p:txBody>
      </p:sp>
      <p:pic>
        <p:nvPicPr>
          <p:cNvPr id="163" name="Google Shape;163;p30"/>
          <p:cNvPicPr preferRelativeResize="0"/>
          <p:nvPr/>
        </p:nvPicPr>
        <p:blipFill>
          <a:blip r:embed="rId3">
            <a:alphaModFix/>
          </a:blip>
          <a:stretch>
            <a:fillRect/>
          </a:stretch>
        </p:blipFill>
        <p:spPr>
          <a:xfrm>
            <a:off x="311700" y="1228675"/>
            <a:ext cx="8324850" cy="160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break statement</a:t>
            </a:r>
            <a:endParaRPr/>
          </a:p>
        </p:txBody>
      </p:sp>
      <p:sp>
        <p:nvSpPr>
          <p:cNvPr id="169" name="Google Shape;169;p3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highlight>
                  <a:srgbClr val="FFFFFF"/>
                </a:highlight>
              </a:rPr>
              <a:t>With the </a:t>
            </a:r>
            <a:r>
              <a:rPr lang="en">
                <a:solidFill>
                  <a:srgbClr val="DC143C"/>
                </a:solidFill>
                <a:highlight>
                  <a:srgbClr val="F1F1F1"/>
                </a:highlight>
              </a:rPr>
              <a:t>break</a:t>
            </a:r>
            <a:r>
              <a:rPr lang="en">
                <a:solidFill>
                  <a:srgbClr val="000000"/>
                </a:solidFill>
                <a:highlight>
                  <a:srgbClr val="FFFFFF"/>
                </a:highlight>
              </a:rPr>
              <a:t> statement we can stop the loop even if the while condition is true.</a:t>
            </a:r>
            <a:endParaRPr/>
          </a:p>
        </p:txBody>
      </p:sp>
      <p:pic>
        <p:nvPicPr>
          <p:cNvPr id="170" name="Google Shape;170;p31"/>
          <p:cNvPicPr preferRelativeResize="0"/>
          <p:nvPr/>
        </p:nvPicPr>
        <p:blipFill>
          <a:blip r:embed="rId3">
            <a:alphaModFix/>
          </a:blip>
          <a:stretch>
            <a:fillRect/>
          </a:stretch>
        </p:blipFill>
        <p:spPr>
          <a:xfrm>
            <a:off x="1493425" y="2200628"/>
            <a:ext cx="5677250" cy="245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last class</a:t>
            </a:r>
            <a:endParaRPr/>
          </a:p>
        </p:txBody>
      </p:sp>
      <p:sp>
        <p:nvSpPr>
          <p:cNvPr id="63" name="Google Shape;63;p14"/>
          <p:cNvSpPr txBox="1"/>
          <p:nvPr>
            <p:ph idx="1" type="body"/>
          </p:nvPr>
        </p:nvSpPr>
        <p:spPr>
          <a:xfrm>
            <a:off x="311700" y="1228675"/>
            <a:ext cx="8520600" cy="37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class, we covered algorithmic decision making.</a:t>
            </a:r>
            <a:endParaRPr/>
          </a:p>
          <a:p>
            <a:pPr indent="-342900" lvl="0" marL="457200" rtl="0" algn="l">
              <a:spcBef>
                <a:spcPts val="1600"/>
              </a:spcBef>
              <a:spcAft>
                <a:spcPts val="0"/>
              </a:spcAft>
              <a:buSzPts val="1800"/>
              <a:buChar char="●"/>
            </a:pPr>
            <a:r>
              <a:rPr lang="en"/>
              <a:t>Syntax in Python</a:t>
            </a:r>
            <a:endParaRPr/>
          </a:p>
          <a:p>
            <a:pPr indent="-317500" lvl="1" marL="914400" rtl="0" algn="l">
              <a:spcBef>
                <a:spcPts val="0"/>
              </a:spcBef>
              <a:spcAft>
                <a:spcPts val="0"/>
              </a:spcAft>
              <a:buSzPts val="1400"/>
              <a:buChar char="○"/>
            </a:pPr>
            <a:r>
              <a:rPr lang="en"/>
              <a:t>If statements</a:t>
            </a:r>
            <a:endParaRPr/>
          </a:p>
          <a:p>
            <a:pPr indent="-317500" lvl="1" marL="914400" rtl="0" algn="l">
              <a:spcBef>
                <a:spcPts val="0"/>
              </a:spcBef>
              <a:spcAft>
                <a:spcPts val="0"/>
              </a:spcAft>
              <a:buSzPts val="1400"/>
              <a:buChar char="○"/>
            </a:pPr>
            <a:r>
              <a:rPr lang="en"/>
              <a:t>Elif statements</a:t>
            </a:r>
            <a:endParaRPr/>
          </a:p>
          <a:p>
            <a:pPr indent="-317500" lvl="1" marL="914400" rtl="0" algn="l">
              <a:spcBef>
                <a:spcPts val="0"/>
              </a:spcBef>
              <a:spcAft>
                <a:spcPts val="0"/>
              </a:spcAft>
              <a:buSzPts val="1400"/>
              <a:buChar char="○"/>
            </a:pPr>
            <a:r>
              <a:rPr lang="en"/>
              <a:t>Nested ifs</a:t>
            </a:r>
            <a:endParaRPr/>
          </a:p>
          <a:p>
            <a:pPr indent="-317500" lvl="1" marL="914400" rtl="0" algn="l">
              <a:spcBef>
                <a:spcPts val="0"/>
              </a:spcBef>
              <a:spcAft>
                <a:spcPts val="0"/>
              </a:spcAft>
              <a:buSzPts val="1400"/>
              <a:buChar char="○"/>
            </a:pPr>
            <a:r>
              <a:rPr lang="en"/>
              <a:t>Using indentation</a:t>
            </a:r>
            <a:endParaRPr/>
          </a:p>
          <a:p>
            <a:pPr indent="-342900" lvl="0" marL="457200" rtl="0" algn="l">
              <a:spcBef>
                <a:spcPts val="0"/>
              </a:spcBef>
              <a:spcAft>
                <a:spcPts val="0"/>
              </a:spcAft>
              <a:buSzPts val="1800"/>
              <a:buChar char="●"/>
            </a:pPr>
            <a:r>
              <a:rPr lang="en"/>
              <a:t>Examples we went over</a:t>
            </a:r>
            <a:endParaRPr/>
          </a:p>
          <a:p>
            <a:pPr indent="-317500" lvl="1" marL="914400" rtl="0" algn="l">
              <a:spcBef>
                <a:spcPts val="0"/>
              </a:spcBef>
              <a:spcAft>
                <a:spcPts val="0"/>
              </a:spcAft>
              <a:buSzPts val="1400"/>
              <a:buChar char="○"/>
            </a:pPr>
            <a:r>
              <a:rPr lang="en"/>
              <a:t>Father’s day code project </a:t>
            </a:r>
            <a:endParaRPr/>
          </a:p>
          <a:p>
            <a:pPr indent="-317500" lvl="1" marL="914400" rtl="0" algn="l">
              <a:spcBef>
                <a:spcPts val="0"/>
              </a:spcBef>
              <a:spcAft>
                <a:spcPts val="0"/>
              </a:spcAft>
              <a:buSzPts val="1400"/>
              <a:buChar char="○"/>
            </a:pPr>
            <a:r>
              <a:rPr lang="en"/>
              <a:t>Dog years calculator</a:t>
            </a:r>
            <a:endParaRPr/>
          </a:p>
          <a:p>
            <a:pPr indent="-317500" lvl="1" marL="914400" rtl="0" algn="l">
              <a:spcBef>
                <a:spcPts val="0"/>
              </a:spcBef>
              <a:spcAft>
                <a:spcPts val="0"/>
              </a:spcAft>
              <a:buSzPts val="1400"/>
              <a:buChar char="○"/>
            </a:pPr>
            <a:r>
              <a:rPr lang="en"/>
              <a:t>Syntaxless pseudocode examples</a:t>
            </a:r>
            <a:endParaRPr/>
          </a:p>
          <a:p>
            <a:pPr indent="-342900" lvl="0" marL="457200" rtl="0" algn="l">
              <a:spcBef>
                <a:spcPts val="0"/>
              </a:spcBef>
              <a:spcAft>
                <a:spcPts val="0"/>
              </a:spcAft>
              <a:buSzPts val="1800"/>
              <a:buChar char="●"/>
            </a:pPr>
            <a:r>
              <a:rPr lang="en"/>
              <a:t>Since we just started doing logical problems, we will go over the solutions as a class together.</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continue statement</a:t>
            </a:r>
            <a:endParaRPr/>
          </a:p>
        </p:txBody>
      </p:sp>
      <p:sp>
        <p:nvSpPr>
          <p:cNvPr id="176" name="Google Shape;176;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highlight>
                  <a:srgbClr val="FFFFFF"/>
                </a:highlight>
              </a:rPr>
              <a:t>With the </a:t>
            </a:r>
            <a:r>
              <a:rPr lang="en">
                <a:solidFill>
                  <a:srgbClr val="DC143C"/>
                </a:solidFill>
                <a:highlight>
                  <a:srgbClr val="F1F1F1"/>
                </a:highlight>
              </a:rPr>
              <a:t>continue</a:t>
            </a:r>
            <a:r>
              <a:rPr lang="en">
                <a:solidFill>
                  <a:srgbClr val="000000"/>
                </a:solidFill>
                <a:highlight>
                  <a:srgbClr val="FFFFFF"/>
                </a:highlight>
              </a:rPr>
              <a:t> statement we can stop the current iteration, and continue with the next.</a:t>
            </a:r>
            <a:endParaRPr/>
          </a:p>
        </p:txBody>
      </p:sp>
      <p:pic>
        <p:nvPicPr>
          <p:cNvPr id="177" name="Google Shape;177;p32"/>
          <p:cNvPicPr preferRelativeResize="0"/>
          <p:nvPr/>
        </p:nvPicPr>
        <p:blipFill>
          <a:blip r:embed="rId3">
            <a:alphaModFix/>
          </a:blip>
          <a:stretch>
            <a:fillRect/>
          </a:stretch>
        </p:blipFill>
        <p:spPr>
          <a:xfrm>
            <a:off x="1019350" y="2068525"/>
            <a:ext cx="6364400" cy="2769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Decrement and increment</a:t>
            </a:r>
            <a:endParaRPr/>
          </a:p>
        </p:txBody>
      </p:sp>
      <p:sp>
        <p:nvSpPr>
          <p:cNvPr id="183" name="Google Shape;183;p33"/>
          <p:cNvSpPr txBox="1"/>
          <p:nvPr>
            <p:ph idx="1" type="body"/>
          </p:nvPr>
        </p:nvSpPr>
        <p:spPr>
          <a:xfrm>
            <a:off x="6894875" y="1228675"/>
            <a:ext cx="19374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These operators perform an operation on a variable, then re-assign the value of the variable to the result.</a:t>
            </a:r>
            <a:endParaRPr/>
          </a:p>
        </p:txBody>
      </p:sp>
      <p:pic>
        <p:nvPicPr>
          <p:cNvPr id="184" name="Google Shape;184;p33"/>
          <p:cNvPicPr preferRelativeResize="0"/>
          <p:nvPr/>
        </p:nvPicPr>
        <p:blipFill>
          <a:blip r:embed="rId3">
            <a:alphaModFix/>
          </a:blip>
          <a:stretch>
            <a:fillRect/>
          </a:stretch>
        </p:blipFill>
        <p:spPr>
          <a:xfrm>
            <a:off x="152400" y="1246250"/>
            <a:ext cx="6529526" cy="334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string_times</a:t>
            </a:r>
            <a:endParaRPr/>
          </a:p>
        </p:txBody>
      </p:sp>
      <p:sp>
        <p:nvSpPr>
          <p:cNvPr id="190" name="Google Shape;190;p3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Given a string and a non-negative int n, return a larger string that is n copies of the original string.</a:t>
            </a:r>
            <a:endParaRPr>
              <a:solidFill>
                <a:srgbClr val="000000"/>
              </a:solidFill>
            </a:endParaRPr>
          </a:p>
          <a:p>
            <a:pPr indent="0" lvl="0" marL="0" rtl="0" algn="l">
              <a:spcBef>
                <a:spcPts val="1600"/>
              </a:spcBef>
              <a:spcAft>
                <a:spcPts val="0"/>
              </a:spcAft>
              <a:buNone/>
            </a:pPr>
            <a:r>
              <a:rPr lang="en">
                <a:solidFill>
                  <a:srgbClr val="000000"/>
                </a:solidFill>
              </a:rPr>
              <a:t>You know how to do this without a loop, but since we learned loops today, use a for loop to solve this problem.</a:t>
            </a:r>
            <a:endParaRPr>
              <a:solidFill>
                <a:srgbClr val="000000"/>
              </a:solidFill>
            </a:endParaRPr>
          </a:p>
          <a:p>
            <a:pPr indent="0" lvl="0" marL="0" rtl="0" algn="l">
              <a:spcBef>
                <a:spcPts val="1600"/>
              </a:spcBef>
              <a:spcAft>
                <a:spcPts val="0"/>
              </a:spcAft>
              <a:buNone/>
            </a:pPr>
            <a:r>
              <a:rPr lang="en">
                <a:solidFill>
                  <a:srgbClr val="000000"/>
                </a:solidFill>
              </a:rPr>
              <a:t>string_times('Hi', 2) → 'HiHi'</a:t>
            </a:r>
            <a:endParaRPr>
              <a:solidFill>
                <a:srgbClr val="000000"/>
              </a:solidFill>
            </a:endParaRPr>
          </a:p>
          <a:p>
            <a:pPr indent="0" lvl="0" marL="0" rtl="0" algn="l">
              <a:spcBef>
                <a:spcPts val="1600"/>
              </a:spcBef>
              <a:spcAft>
                <a:spcPts val="0"/>
              </a:spcAft>
              <a:buNone/>
            </a:pPr>
            <a:r>
              <a:rPr lang="en">
                <a:solidFill>
                  <a:srgbClr val="000000"/>
                </a:solidFill>
              </a:rPr>
              <a:t>string_times('Hi', 3) → 'HiHiHi'</a:t>
            </a:r>
            <a:endParaRPr>
              <a:solidFill>
                <a:srgbClr val="000000"/>
              </a:solidFill>
            </a:endParaRPr>
          </a:p>
          <a:p>
            <a:pPr indent="0" lvl="0" marL="0" rtl="0" algn="l">
              <a:spcBef>
                <a:spcPts val="1600"/>
              </a:spcBef>
              <a:spcAft>
                <a:spcPts val="0"/>
              </a:spcAft>
              <a:buNone/>
            </a:pPr>
            <a:r>
              <a:rPr lang="en">
                <a:solidFill>
                  <a:srgbClr val="000000"/>
                </a:solidFill>
              </a:rPr>
              <a:t>string_times('Hi', 1) → 'Hi'</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String_times: the simple answer</a:t>
            </a:r>
            <a:endParaRPr/>
          </a:p>
        </p:txBody>
      </p:sp>
      <p:sp>
        <p:nvSpPr>
          <p:cNvPr id="196" name="Google Shape;196;p35"/>
          <p:cNvSpPr txBox="1"/>
          <p:nvPr>
            <p:ph idx="1" type="body"/>
          </p:nvPr>
        </p:nvSpPr>
        <p:spPr>
          <a:xfrm>
            <a:off x="311700" y="1228675"/>
            <a:ext cx="8520600" cy="3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def string_times(str, n):</a:t>
            </a:r>
            <a:br>
              <a:rPr lang="en">
                <a:solidFill>
                  <a:srgbClr val="000000"/>
                </a:solidFill>
              </a:rPr>
            </a:br>
            <a:r>
              <a:rPr lang="en">
                <a:solidFill>
                  <a:srgbClr val="000000"/>
                </a:solidFill>
              </a:rPr>
              <a:t>  result = ""</a:t>
            </a:r>
            <a:br>
              <a:rPr lang="en">
                <a:solidFill>
                  <a:srgbClr val="000000"/>
                </a:solidFill>
              </a:rPr>
            </a:br>
            <a:r>
              <a:rPr lang="en">
                <a:solidFill>
                  <a:srgbClr val="000000"/>
                </a:solidFill>
              </a:rPr>
              <a:t>  for i in range(n):  </a:t>
            </a:r>
            <a:r>
              <a:rPr lang="en">
                <a:solidFill>
                  <a:srgbClr val="00FF00"/>
                </a:solidFill>
              </a:rPr>
              <a:t># range(n) is [0, 1, 2, .... n-1]</a:t>
            </a:r>
            <a:br>
              <a:rPr lang="en">
                <a:solidFill>
                  <a:srgbClr val="00FF00"/>
                </a:solidFill>
              </a:rPr>
            </a:br>
            <a:r>
              <a:rPr lang="en">
                <a:solidFill>
                  <a:srgbClr val="000000"/>
                </a:solidFill>
              </a:rPr>
              <a:t>    result = result + str  # could use += here</a:t>
            </a:r>
            <a:br>
              <a:rPr lang="en">
                <a:solidFill>
                  <a:srgbClr val="000000"/>
                </a:solidFill>
              </a:rPr>
            </a:br>
            <a:r>
              <a:rPr lang="en">
                <a:solidFill>
                  <a:srgbClr val="000000"/>
                </a:solidFill>
              </a:rPr>
              <a:t>  return result</a:t>
            </a:r>
            <a:endParaRPr>
              <a:solidFill>
                <a:srgbClr val="000000"/>
              </a:solidFill>
            </a:endParaRPr>
          </a:p>
          <a:p>
            <a:pPr indent="0" lvl="0" marL="0" rtl="0" algn="l">
              <a:spcBef>
                <a:spcPts val="1600"/>
              </a:spcBef>
              <a:spcAft>
                <a:spcPts val="0"/>
              </a:spcAft>
              <a:buNone/>
            </a:pPr>
            <a:r>
              <a:rPr lang="en">
                <a:solidFill>
                  <a:srgbClr val="000000"/>
                </a:solidFill>
              </a:rPr>
              <a:t>What’s the advantage of using a loop to do this instead of just multiplying the string several times?</a:t>
            </a:r>
            <a:endParaRPr>
              <a:solidFill>
                <a:srgbClr val="000000"/>
              </a:solidFill>
            </a:endParaRPr>
          </a:p>
          <a:p>
            <a:pPr indent="0" lvl="0" marL="0" rtl="0" algn="l">
              <a:spcBef>
                <a:spcPts val="1600"/>
              </a:spcBef>
              <a:spcAft>
                <a:spcPts val="0"/>
              </a:spcAft>
              <a:buNone/>
            </a:pPr>
            <a:r>
              <a:rPr lang="en">
                <a:solidFill>
                  <a:srgbClr val="000000"/>
                </a:solidFill>
              </a:rPr>
              <a:t>*Note, this is actually a codingbat problem!</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counting nines</a:t>
            </a:r>
            <a:endParaRPr/>
          </a:p>
        </p:txBody>
      </p:sp>
      <p:sp>
        <p:nvSpPr>
          <p:cNvPr id="202" name="Google Shape;202;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Given an array of ints, return the number of 9's in the array.</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array_count9([1, 2, 9]) → 1</a:t>
            </a:r>
            <a:endParaRPr>
              <a:solidFill>
                <a:srgbClr val="000000"/>
              </a:solidFill>
            </a:endParaRPr>
          </a:p>
          <a:p>
            <a:pPr indent="0" lvl="0" marL="0" rtl="0" algn="l">
              <a:lnSpc>
                <a:spcPct val="100000"/>
              </a:lnSpc>
              <a:spcBef>
                <a:spcPts val="0"/>
              </a:spcBef>
              <a:spcAft>
                <a:spcPts val="0"/>
              </a:spcAft>
              <a:buNone/>
            </a:pPr>
            <a:r>
              <a:rPr lang="en">
                <a:solidFill>
                  <a:srgbClr val="000000"/>
                </a:solidFill>
              </a:rPr>
              <a:t>array_count9([1, 9, 9]) → 2</a:t>
            </a:r>
            <a:endParaRPr>
              <a:solidFill>
                <a:srgbClr val="000000"/>
              </a:solidFill>
            </a:endParaRPr>
          </a:p>
          <a:p>
            <a:pPr indent="0" lvl="0" marL="0" rtl="0" algn="l">
              <a:lnSpc>
                <a:spcPct val="100000"/>
              </a:lnSpc>
              <a:spcBef>
                <a:spcPts val="0"/>
              </a:spcBef>
              <a:spcAft>
                <a:spcPts val="0"/>
              </a:spcAft>
              <a:buNone/>
            </a:pPr>
            <a:r>
              <a:rPr lang="en">
                <a:solidFill>
                  <a:srgbClr val="000000"/>
                </a:solidFill>
              </a:rPr>
              <a:t>array_count9([1, 9, 9, 3, 9]) → 3</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This requires the use of a conditional as well.</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Counting nines example</a:t>
            </a:r>
            <a:endParaRPr/>
          </a:p>
        </p:txBody>
      </p:sp>
      <p:sp>
        <p:nvSpPr>
          <p:cNvPr id="208" name="Google Shape;208;p3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def array_count9(nums):</a:t>
            </a:r>
            <a:br>
              <a:rPr lang="en">
                <a:solidFill>
                  <a:srgbClr val="000000"/>
                </a:solidFill>
              </a:rPr>
            </a:br>
            <a:r>
              <a:rPr lang="en">
                <a:solidFill>
                  <a:srgbClr val="000000"/>
                </a:solidFill>
              </a:rPr>
              <a:t>  count = 0</a:t>
            </a:r>
            <a:br>
              <a:rPr lang="en">
                <a:solidFill>
                  <a:srgbClr val="000000"/>
                </a:solidFill>
              </a:rPr>
            </a:br>
            <a:r>
              <a:rPr lang="en">
                <a:solidFill>
                  <a:srgbClr val="000000"/>
                </a:solidFill>
              </a:rPr>
              <a:t>  # Standard loop to look at each value</a:t>
            </a:r>
            <a:br>
              <a:rPr lang="en">
                <a:solidFill>
                  <a:srgbClr val="000000"/>
                </a:solidFill>
              </a:rPr>
            </a:br>
            <a:r>
              <a:rPr lang="en">
                <a:solidFill>
                  <a:srgbClr val="000000"/>
                </a:solidFill>
              </a:rPr>
              <a:t>  for num in nums:</a:t>
            </a:r>
            <a:br>
              <a:rPr lang="en">
                <a:solidFill>
                  <a:srgbClr val="000000"/>
                </a:solidFill>
              </a:rPr>
            </a:br>
            <a:r>
              <a:rPr lang="en">
                <a:solidFill>
                  <a:srgbClr val="000000"/>
                </a:solidFill>
              </a:rPr>
              <a:t>    if num == 9:</a:t>
            </a:r>
            <a:br>
              <a:rPr lang="en">
                <a:solidFill>
                  <a:srgbClr val="000000"/>
                </a:solidFill>
              </a:rPr>
            </a:br>
            <a:r>
              <a:rPr lang="en">
                <a:solidFill>
                  <a:srgbClr val="000000"/>
                </a:solidFill>
              </a:rPr>
              <a:t>      count = count + 1</a:t>
            </a:r>
            <a:br>
              <a:rPr lang="en">
                <a:solidFill>
                  <a:srgbClr val="000000"/>
                </a:solidFill>
              </a:rPr>
            </a:br>
            <a:br>
              <a:rPr lang="en">
                <a:solidFill>
                  <a:srgbClr val="000000"/>
                </a:solidFill>
              </a:rPr>
            </a:br>
            <a:r>
              <a:rPr lang="en">
                <a:solidFill>
                  <a:srgbClr val="000000"/>
                </a:solidFill>
              </a:rPr>
              <a:t>  return count</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review what we learned today. 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 CIgar party</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When squirrels get together for a party, they like to have cigars. (This is weird. Codingbat problems are weird.)</a:t>
            </a:r>
            <a:endParaRPr>
              <a:solidFill>
                <a:srgbClr val="000000"/>
              </a:solidFill>
            </a:endParaRPr>
          </a:p>
          <a:p>
            <a:pPr indent="0" lvl="0" marL="0" rtl="0" algn="l">
              <a:spcBef>
                <a:spcPts val="1600"/>
              </a:spcBef>
              <a:spcAft>
                <a:spcPts val="0"/>
              </a:spcAft>
              <a:buNone/>
            </a:pPr>
            <a:r>
              <a:rPr lang="en">
                <a:solidFill>
                  <a:srgbClr val="000000"/>
                </a:solidFill>
              </a:rPr>
              <a:t>A squirrel party is successful when the number of cigars is between 40 and 60, inclusive. Unless it is the weekend, in which case there is no upper bound on the number of cigars. </a:t>
            </a:r>
            <a:endParaRPr>
              <a:solidFill>
                <a:srgbClr val="000000"/>
              </a:solidFill>
            </a:endParaRPr>
          </a:p>
          <a:p>
            <a:pPr indent="0" lvl="0" marL="0" rtl="0" algn="l">
              <a:spcBef>
                <a:spcPts val="1600"/>
              </a:spcBef>
              <a:spcAft>
                <a:spcPts val="0"/>
              </a:spcAft>
              <a:buNone/>
            </a:pPr>
            <a:r>
              <a:rPr lang="en">
                <a:solidFill>
                  <a:srgbClr val="000000"/>
                </a:solidFill>
              </a:rPr>
              <a:t>Return True if the party with the given values is successful, or False otherwise.</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Cigar party solution</a:t>
            </a:r>
            <a:endParaRPr/>
          </a:p>
        </p:txBody>
      </p:sp>
      <p:pic>
        <p:nvPicPr>
          <p:cNvPr id="75" name="Google Shape;75;p16"/>
          <p:cNvPicPr preferRelativeResize="0"/>
          <p:nvPr/>
        </p:nvPicPr>
        <p:blipFill>
          <a:blip r:embed="rId3">
            <a:alphaModFix/>
          </a:blip>
          <a:stretch>
            <a:fillRect/>
          </a:stretch>
        </p:blipFill>
        <p:spPr>
          <a:xfrm>
            <a:off x="311700" y="1324509"/>
            <a:ext cx="8520600" cy="28174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 Caught speeding</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You are driving a little too fast, and a police officer stops you. Write code to compute the result, encoded as an int value: 0=no ticket, 1=small ticket, 2=big ticket. </a:t>
            </a:r>
            <a:endParaRPr>
              <a:solidFill>
                <a:srgbClr val="000000"/>
              </a:solidFill>
            </a:endParaRPr>
          </a:p>
          <a:p>
            <a:pPr indent="0" lvl="0" marL="0" rtl="0" algn="l">
              <a:spcBef>
                <a:spcPts val="1600"/>
              </a:spcBef>
              <a:spcAft>
                <a:spcPts val="0"/>
              </a:spcAft>
              <a:buNone/>
            </a:pPr>
            <a:r>
              <a:rPr lang="en">
                <a:solidFill>
                  <a:srgbClr val="000000"/>
                </a:solidFill>
              </a:rPr>
              <a:t>If speed is 60 or less, the result is 0. If speed is between 61 and 80 inclusive, the result is 1. If speed is 81 or more, the result is 2. </a:t>
            </a:r>
            <a:endParaRPr>
              <a:solidFill>
                <a:srgbClr val="000000"/>
              </a:solidFill>
            </a:endParaRPr>
          </a:p>
          <a:p>
            <a:pPr indent="0" lvl="0" marL="0" rtl="0" algn="l">
              <a:spcBef>
                <a:spcPts val="1600"/>
              </a:spcBef>
              <a:spcAft>
                <a:spcPts val="0"/>
              </a:spcAft>
              <a:buNone/>
            </a:pPr>
            <a:r>
              <a:rPr lang="en">
                <a:solidFill>
                  <a:srgbClr val="000000"/>
                </a:solidFill>
              </a:rPr>
              <a:t>Unless it is your birthday -- on that day, your speed can be 5 higher in all cases.</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Caught speeding solution</a:t>
            </a:r>
            <a:endParaRPr/>
          </a:p>
        </p:txBody>
      </p:sp>
      <p:pic>
        <p:nvPicPr>
          <p:cNvPr id="87" name="Google Shape;87;p18"/>
          <p:cNvPicPr preferRelativeResize="0"/>
          <p:nvPr/>
        </p:nvPicPr>
        <p:blipFill>
          <a:blip r:embed="rId3">
            <a:alphaModFix/>
          </a:blip>
          <a:stretch>
            <a:fillRect/>
          </a:stretch>
        </p:blipFill>
        <p:spPr>
          <a:xfrm>
            <a:off x="152400" y="1246250"/>
            <a:ext cx="8839198" cy="2690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3: Sorta sum</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problem is easy. If you didn’t do the homework, this is a problem you can literally do in your head. </a:t>
            </a:r>
            <a:endParaRPr/>
          </a:p>
          <a:p>
            <a:pPr indent="0" lvl="0" marL="0" rtl="0" algn="l">
              <a:spcBef>
                <a:spcPts val="1600"/>
              </a:spcBef>
              <a:spcAft>
                <a:spcPts val="0"/>
              </a:spcAft>
              <a:buNone/>
            </a:pPr>
            <a:r>
              <a:rPr lang="en">
                <a:solidFill>
                  <a:srgbClr val="000000"/>
                </a:solidFill>
              </a:rPr>
              <a:t>Given 2 ints, a and b, return their sum. However, sums in the range 10..19 inclusive, are forbidden, so in that case just return 20.</a:t>
            </a:r>
            <a:endParaRPr>
              <a:solidFill>
                <a:srgbClr val="000000"/>
              </a:solidFill>
            </a:endParaRPr>
          </a:p>
          <a:p>
            <a:pPr indent="0" lvl="0" marL="0" rtl="0" algn="l">
              <a:spcBef>
                <a:spcPts val="1600"/>
              </a:spcBef>
              <a:spcAft>
                <a:spcPts val="1600"/>
              </a:spcAft>
              <a:buNone/>
            </a:pPr>
            <a:r>
              <a:t/>
            </a:r>
            <a:endParaRPr/>
          </a:p>
        </p:txBody>
      </p:sp>
      <p:pic>
        <p:nvPicPr>
          <p:cNvPr id="94" name="Google Shape;94;p19"/>
          <p:cNvPicPr preferRelativeResize="0"/>
          <p:nvPr/>
        </p:nvPicPr>
        <p:blipFill>
          <a:blip r:embed="rId3">
            <a:alphaModFix/>
          </a:blip>
          <a:stretch>
            <a:fillRect/>
          </a:stretch>
        </p:blipFill>
        <p:spPr>
          <a:xfrm>
            <a:off x="311700" y="3298299"/>
            <a:ext cx="8362025" cy="163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are going to learn about loops!</a:t>
            </a:r>
            <a:endParaRPr/>
          </a:p>
        </p:txBody>
      </p:sp>
      <p:sp>
        <p:nvSpPr>
          <p:cNvPr id="100" name="Google Shape;100;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In computer </a:t>
            </a:r>
            <a:r>
              <a:rPr b="1" lang="en">
                <a:solidFill>
                  <a:srgbClr val="222222"/>
                </a:solidFill>
              </a:rPr>
              <a:t>programming</a:t>
            </a:r>
            <a:r>
              <a:rPr lang="en">
                <a:solidFill>
                  <a:srgbClr val="222222"/>
                </a:solidFill>
                <a:highlight>
                  <a:srgbClr val="FFFFFF"/>
                </a:highlight>
              </a:rPr>
              <a:t>, a </a:t>
            </a:r>
            <a:r>
              <a:rPr b="1" lang="en">
                <a:solidFill>
                  <a:srgbClr val="222222"/>
                </a:solidFill>
              </a:rPr>
              <a:t>loop</a:t>
            </a:r>
            <a:r>
              <a:rPr lang="en">
                <a:solidFill>
                  <a:srgbClr val="222222"/>
                </a:solidFill>
                <a:highlight>
                  <a:srgbClr val="FFFFFF"/>
                </a:highlight>
              </a:rPr>
              <a:t> is a sequence of instruction s that is continually repeated until a certain condition is reached. </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Typically, a certain process is done, such as getting an item of data and changing it, and then some condition is checked such as whether a counter has reached a prescribed number.</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Loops allow us to avoid re-writing code hundreds, or even thousands of times, and instead specifying repetition time.</a:t>
            </a:r>
            <a:endParaRPr>
              <a:solidFill>
                <a:srgbClr val="222222"/>
              </a:solidFill>
              <a:highlight>
                <a:srgbClr val="FFFFFF"/>
              </a:highlight>
            </a:endParaRPr>
          </a:p>
          <a:p>
            <a:pPr indent="0" lvl="0" marL="0" rtl="0" algn="l">
              <a:spcBef>
                <a:spcPts val="1600"/>
              </a:spcBef>
              <a:spcAft>
                <a:spcPts val="1600"/>
              </a:spcAft>
              <a:buNone/>
            </a:pPr>
            <a:r>
              <a:t/>
            </a:r>
            <a:endParaRPr>
              <a:solidFill>
                <a:srgbClr val="222222"/>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For loop</a:t>
            </a:r>
            <a:endParaRPr/>
          </a:p>
        </p:txBody>
      </p:sp>
      <p:sp>
        <p:nvSpPr>
          <p:cNvPr id="106" name="Google Shape;106;p21"/>
          <p:cNvSpPr txBox="1"/>
          <p:nvPr>
            <p:ph idx="1" type="body"/>
          </p:nvPr>
        </p:nvSpPr>
        <p:spPr>
          <a:xfrm>
            <a:off x="311700" y="1228675"/>
            <a:ext cx="8520600" cy="3747300"/>
          </a:xfrm>
          <a:prstGeom prst="rect">
            <a:avLst/>
          </a:prstGeom>
        </p:spPr>
        <p:txBody>
          <a:bodyPr anchorCtr="0" anchor="t" bIns="91425" lIns="91425" spcFirstLastPara="1" rIns="91425" wrap="square" tIns="91425">
            <a:noAutofit/>
          </a:bodyPr>
          <a:lstStyle/>
          <a:p>
            <a:pPr indent="0" lvl="0" marL="0" marR="88900" rtl="0" algn="l">
              <a:lnSpc>
                <a:spcPct val="142857"/>
              </a:lnSpc>
              <a:spcBef>
                <a:spcPts val="0"/>
              </a:spcBef>
              <a:spcAft>
                <a:spcPts val="0"/>
              </a:spcAft>
              <a:buNone/>
            </a:pPr>
            <a:r>
              <a:rPr lang="en">
                <a:solidFill>
                  <a:srgbClr val="333333"/>
                </a:solidFill>
                <a:highlight>
                  <a:srgbClr val="FFFFFF"/>
                </a:highlight>
              </a:rPr>
              <a:t>The for loop that is used to iterate over elements of a sequence, it is often used when you have a piece of code which you want to repeat "n" number of times. </a:t>
            </a:r>
            <a:endParaRPr>
              <a:solidFill>
                <a:srgbClr val="333333"/>
              </a:solidFill>
              <a:highlight>
                <a:srgbClr val="FFFFFF"/>
              </a:highlight>
            </a:endParaRPr>
          </a:p>
          <a:p>
            <a:pPr indent="0" lvl="0" marL="0" marR="88900" rtl="0" algn="l">
              <a:lnSpc>
                <a:spcPct val="142857"/>
              </a:lnSpc>
              <a:spcBef>
                <a:spcPts val="800"/>
              </a:spcBef>
              <a:spcAft>
                <a:spcPts val="0"/>
              </a:spcAft>
              <a:buNone/>
            </a:pPr>
            <a:r>
              <a:rPr lang="en">
                <a:solidFill>
                  <a:srgbClr val="333333"/>
                </a:solidFill>
                <a:highlight>
                  <a:srgbClr val="FFFFFF"/>
                </a:highlight>
              </a:rPr>
              <a:t>Some examples of when you want to use a for loop are:</a:t>
            </a:r>
            <a:endParaRPr>
              <a:solidFill>
                <a:srgbClr val="333333"/>
              </a:solidFill>
              <a:highlight>
                <a:srgbClr val="FFFFFF"/>
              </a:highlight>
            </a:endParaRPr>
          </a:p>
          <a:p>
            <a:pPr indent="-304800" lvl="0" marL="457200" marR="88900" rtl="0" algn="l">
              <a:lnSpc>
                <a:spcPct val="142857"/>
              </a:lnSpc>
              <a:spcBef>
                <a:spcPts val="800"/>
              </a:spcBef>
              <a:spcAft>
                <a:spcPts val="0"/>
              </a:spcAft>
              <a:buClr>
                <a:srgbClr val="333333"/>
              </a:buClr>
              <a:buSzPts val="1200"/>
              <a:buFont typeface="Arial"/>
              <a:buChar char="●"/>
            </a:pPr>
            <a:r>
              <a:rPr lang="en">
                <a:solidFill>
                  <a:srgbClr val="333333"/>
                </a:solidFill>
                <a:highlight>
                  <a:srgbClr val="FFFFFF"/>
                </a:highlight>
              </a:rPr>
              <a:t>Printing out “hello world” </a:t>
            </a:r>
            <a:r>
              <a:rPr lang="en">
                <a:solidFill>
                  <a:srgbClr val="000000"/>
                </a:solidFill>
                <a:highlight>
                  <a:srgbClr val="FFFF00"/>
                </a:highlight>
              </a:rPr>
              <a:t>100</a:t>
            </a:r>
            <a:r>
              <a:rPr lang="en">
                <a:solidFill>
                  <a:srgbClr val="333333"/>
                </a:solidFill>
                <a:highlight>
                  <a:srgbClr val="FFFFFF"/>
                </a:highlight>
              </a:rPr>
              <a:t> times</a:t>
            </a:r>
            <a:endParaRPr>
              <a:solidFill>
                <a:srgbClr val="333333"/>
              </a:solidFill>
              <a:highlight>
                <a:srgbClr val="FFFFFF"/>
              </a:highlight>
            </a:endParaRPr>
          </a:p>
          <a:p>
            <a:pPr indent="-304800" lvl="0" marL="457200" marR="88900" rtl="0" algn="l">
              <a:lnSpc>
                <a:spcPct val="142857"/>
              </a:lnSpc>
              <a:spcBef>
                <a:spcPts val="0"/>
              </a:spcBef>
              <a:spcAft>
                <a:spcPts val="0"/>
              </a:spcAft>
              <a:buClr>
                <a:srgbClr val="333333"/>
              </a:buClr>
              <a:buSzPts val="1200"/>
              <a:buFont typeface="Arial"/>
              <a:buChar char="●"/>
            </a:pPr>
            <a:r>
              <a:rPr lang="en">
                <a:solidFill>
                  <a:srgbClr val="333333"/>
                </a:solidFill>
                <a:highlight>
                  <a:srgbClr val="FFFFFF"/>
                </a:highlight>
              </a:rPr>
              <a:t>Making a graphic move </a:t>
            </a:r>
            <a:r>
              <a:rPr lang="en">
                <a:solidFill>
                  <a:srgbClr val="333333"/>
                </a:solidFill>
                <a:highlight>
                  <a:srgbClr val="FFFF00"/>
                </a:highlight>
              </a:rPr>
              <a:t>10</a:t>
            </a:r>
            <a:r>
              <a:rPr lang="en">
                <a:solidFill>
                  <a:srgbClr val="333333"/>
                </a:solidFill>
                <a:highlight>
                  <a:srgbClr val="FFFFFF"/>
                </a:highlight>
              </a:rPr>
              <a:t>  times</a:t>
            </a:r>
            <a:endParaRPr>
              <a:solidFill>
                <a:srgbClr val="333333"/>
              </a:solidFill>
              <a:highlight>
                <a:srgbClr val="FFFFFF"/>
              </a:highlight>
            </a:endParaRPr>
          </a:p>
          <a:p>
            <a:pPr indent="-304800" lvl="0" marL="457200" marR="88900" rtl="0" algn="l">
              <a:lnSpc>
                <a:spcPct val="142857"/>
              </a:lnSpc>
              <a:spcBef>
                <a:spcPts val="0"/>
              </a:spcBef>
              <a:spcAft>
                <a:spcPts val="0"/>
              </a:spcAft>
              <a:buClr>
                <a:srgbClr val="333333"/>
              </a:buClr>
              <a:buSzPts val="1200"/>
              <a:buFont typeface="Arial"/>
              <a:buChar char="●"/>
            </a:pPr>
            <a:r>
              <a:rPr lang="en">
                <a:solidFill>
                  <a:srgbClr val="333333"/>
                </a:solidFill>
                <a:highlight>
                  <a:srgbClr val="FFFFFF"/>
                </a:highlight>
              </a:rPr>
              <a:t>Multiplying two numbers </a:t>
            </a:r>
            <a:r>
              <a:rPr lang="en">
                <a:solidFill>
                  <a:srgbClr val="333333"/>
                </a:solidFill>
                <a:highlight>
                  <a:srgbClr val="FFFF00"/>
                </a:highlight>
              </a:rPr>
              <a:t>3</a:t>
            </a:r>
            <a:r>
              <a:rPr lang="en">
                <a:solidFill>
                  <a:srgbClr val="333333"/>
                </a:solidFill>
                <a:highlight>
                  <a:srgbClr val="FFFFFF"/>
                </a:highlight>
              </a:rPr>
              <a:t> times</a:t>
            </a:r>
            <a:endParaRPr>
              <a:solidFill>
                <a:srgbClr val="333333"/>
              </a:solidFill>
              <a:highlight>
                <a:srgbClr val="FFFFFF"/>
              </a:highlight>
            </a:endParaRPr>
          </a:p>
          <a:p>
            <a:pPr indent="0" lvl="0" marL="0" marR="88900" rtl="0" algn="l">
              <a:lnSpc>
                <a:spcPct val="142857"/>
              </a:lnSpc>
              <a:spcBef>
                <a:spcPts val="800"/>
              </a:spcBef>
              <a:spcAft>
                <a:spcPts val="0"/>
              </a:spcAft>
              <a:buNone/>
            </a:pPr>
            <a:r>
              <a:rPr lang="en">
                <a:solidFill>
                  <a:srgbClr val="333333"/>
                </a:solidFill>
                <a:highlight>
                  <a:srgbClr val="FFFFFF"/>
                </a:highlight>
              </a:rPr>
              <a:t>What do all of these procedures have in common?</a:t>
            </a:r>
            <a:br>
              <a:rPr lang="en" sz="1200">
                <a:solidFill>
                  <a:srgbClr val="333333"/>
                </a:solidFill>
                <a:highlight>
                  <a:srgbClr val="FFFFFF"/>
                </a:highlight>
                <a:latin typeface="Arial"/>
                <a:ea typeface="Arial"/>
                <a:cs typeface="Arial"/>
                <a:sym typeface="Arial"/>
              </a:rPr>
            </a:br>
            <a:br>
              <a:rPr lang="en" sz="1200">
                <a:solidFill>
                  <a:srgbClr val="333333"/>
                </a:solidFill>
                <a:highlight>
                  <a:srgbClr val="FFFFFF"/>
                </a:highlight>
                <a:latin typeface="Arial"/>
                <a:ea typeface="Arial"/>
                <a:cs typeface="Arial"/>
                <a:sym typeface="Arial"/>
              </a:rPr>
            </a:br>
            <a:endParaRPr sz="1200">
              <a:solidFill>
                <a:srgbClr val="333333"/>
              </a:solidFill>
              <a:highlight>
                <a:srgbClr val="FFFFFF"/>
              </a:highlight>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