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Amatic SC"/>
      <p:regular r:id="rId29"/>
      <p:bold r:id="rId30"/>
    </p:embeddedFont>
    <p:embeddedFont>
      <p:font typeface="Source Code Pro"/>
      <p:regular r:id="rId31"/>
      <p:bold r:id="rId32"/>
    </p:embeddedFont>
    <p:embeddedFont>
      <p:font typeface="Lora"/>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maticSC-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regular.fntdata"/><Relationship Id="rId30" Type="http://schemas.openxmlformats.org/officeDocument/2006/relationships/font" Target="fonts/AmaticSC-bold.fntdata"/><Relationship Id="rId11" Type="http://schemas.openxmlformats.org/officeDocument/2006/relationships/slide" Target="slides/slide6.xml"/><Relationship Id="rId33" Type="http://schemas.openxmlformats.org/officeDocument/2006/relationships/font" Target="fonts/Lora-regular.fntdata"/><Relationship Id="rId10" Type="http://schemas.openxmlformats.org/officeDocument/2006/relationships/slide" Target="slides/slide5.xml"/><Relationship Id="rId32" Type="http://schemas.openxmlformats.org/officeDocument/2006/relationships/font" Target="fonts/SourceCodePro-bold.fntdata"/><Relationship Id="rId13" Type="http://schemas.openxmlformats.org/officeDocument/2006/relationships/slide" Target="slides/slide8.xml"/><Relationship Id="rId35" Type="http://schemas.openxmlformats.org/officeDocument/2006/relationships/font" Target="fonts/Lora-italic.fntdata"/><Relationship Id="rId12" Type="http://schemas.openxmlformats.org/officeDocument/2006/relationships/slide" Target="slides/slide7.xml"/><Relationship Id="rId34" Type="http://schemas.openxmlformats.org/officeDocument/2006/relationships/font" Target="fonts/Lora-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ora-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3cc8225d83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cc8225d8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Demonstrate the last two bullets in the same fashion (inserting and printing)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3cc8225d83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cc8225d8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3cc8225d83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cc8225d83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3cc8225d8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cc8225d8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3cc8225d8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cc8225d8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3cd4e014d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cd4e014d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3cd4e014d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cd4e014d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Lines 20 etc need to be explained (why we are doing [ ] [ ]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3cd4e014d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cd4e014d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3cd4e014d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cd4e014d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3cd4e014d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cd4e014d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cc8225d8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cc8225d8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3cd4e014d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cd4e014d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3cd4e014d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cd4e014d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3cd4e014d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cd4e014d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3cd4e014d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cd4e014d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cc8225d8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cc8225d8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cc8225d8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cc8225d8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3cc8225d8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cc8225d8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the list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3cc8225d8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cc8225d8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Reiterate the difference between the two as this is complex language.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3cc8225d8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cc8225d8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cc8225d8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cc8225d8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3cc8225d8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cc8225d8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Littlebytes summer ‘18</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Python Logic Fundamentals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a:t>
            </a:r>
            <a:endParaRPr/>
          </a:p>
        </p:txBody>
      </p:sp>
      <p:sp>
        <p:nvSpPr>
          <p:cNvPr id="116" name="Google Shape;116;p2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lnSpc>
                <a:spcPct val="180000"/>
              </a:lnSpc>
              <a:spcBef>
                <a:spcPts val="0"/>
              </a:spcBef>
              <a:spcAft>
                <a:spcPts val="0"/>
              </a:spcAft>
              <a:buClr>
                <a:srgbClr val="3D4251"/>
              </a:buClr>
              <a:buSzPts val="1800"/>
              <a:buFont typeface="Lora"/>
              <a:buChar char="●"/>
            </a:pPr>
            <a:r>
              <a:rPr lang="en">
                <a:solidFill>
                  <a:srgbClr val="3D4251"/>
                </a:solidFill>
              </a:rPr>
              <a:t>Use </a:t>
            </a:r>
            <a:r>
              <a:rPr lang="en">
                <a:solidFill>
                  <a:srgbClr val="3D4251"/>
                </a:solidFill>
                <a:highlight>
                  <a:srgbClr val="E6EAEB"/>
                </a:highlight>
              </a:rPr>
              <a:t>insert()</a:t>
            </a:r>
            <a:r>
              <a:rPr lang="en">
                <a:solidFill>
                  <a:srgbClr val="3D4251"/>
                </a:solidFill>
              </a:rPr>
              <a:t> to insert </a:t>
            </a:r>
            <a:r>
              <a:rPr lang="en">
                <a:solidFill>
                  <a:srgbClr val="3D4251"/>
                </a:solidFill>
                <a:highlight>
                  <a:srgbClr val="E6EAEB"/>
                </a:highlight>
              </a:rPr>
              <a:t>11</a:t>
            </a:r>
            <a:r>
              <a:rPr lang="en">
                <a:solidFill>
                  <a:srgbClr val="3D4251"/>
                </a:solidFill>
              </a:rPr>
              <a:t> at index or position 0 in the </a:t>
            </a:r>
            <a:r>
              <a:rPr lang="en">
                <a:solidFill>
                  <a:srgbClr val="3D4251"/>
                </a:solidFill>
                <a:highlight>
                  <a:srgbClr val="E6EAEB"/>
                </a:highlight>
              </a:rPr>
              <a:t>list_num</a:t>
            </a:r>
            <a:r>
              <a:rPr lang="en">
                <a:solidFill>
                  <a:srgbClr val="3D4251"/>
                </a:solidFill>
              </a:rPr>
              <a:t> list. Position ‘0’ refers to indexes.</a:t>
            </a:r>
            <a:endParaRPr>
              <a:solidFill>
                <a:srgbClr val="3D4251"/>
              </a:solidFill>
            </a:endParaRPr>
          </a:p>
          <a:p>
            <a:pPr indent="-323850" lvl="0" marL="457200" rtl="0" algn="l">
              <a:lnSpc>
                <a:spcPct val="180000"/>
              </a:lnSpc>
              <a:spcBef>
                <a:spcPts val="0"/>
              </a:spcBef>
              <a:spcAft>
                <a:spcPts val="0"/>
              </a:spcAft>
              <a:buClr>
                <a:srgbClr val="3D4251"/>
              </a:buClr>
              <a:buSzPts val="1500"/>
              <a:buFont typeface="Lora"/>
              <a:buChar char="●"/>
            </a:pPr>
            <a:r>
              <a:rPr lang="en">
                <a:solidFill>
                  <a:srgbClr val="3D4251"/>
                </a:solidFill>
              </a:rPr>
              <a:t>What happens when we try different indexes? 3? 4?</a:t>
            </a:r>
            <a:endParaRPr>
              <a:solidFill>
                <a:srgbClr val="3D4251"/>
              </a:solidFill>
            </a:endParaRPr>
          </a:p>
          <a:p>
            <a:pPr indent="-323850" lvl="0" marL="457200" rtl="0" algn="l">
              <a:lnSpc>
                <a:spcPct val="180000"/>
              </a:lnSpc>
              <a:spcBef>
                <a:spcPts val="0"/>
              </a:spcBef>
              <a:spcAft>
                <a:spcPts val="0"/>
              </a:spcAft>
              <a:buClr>
                <a:srgbClr val="3D4251"/>
              </a:buClr>
              <a:buSzPts val="1500"/>
              <a:buFont typeface="Lora"/>
              <a:buChar char="●"/>
            </a:pPr>
            <a:r>
              <a:rPr lang="en">
                <a:solidFill>
                  <a:srgbClr val="3D4251"/>
                </a:solidFill>
              </a:rPr>
              <a:t>What if we insert it outside of its bounds?</a:t>
            </a:r>
            <a:endParaRPr>
              <a:solidFill>
                <a:srgbClr val="3D4251"/>
              </a:solidFill>
            </a:endParaRPr>
          </a:p>
          <a:p>
            <a:pPr indent="0" lvl="0" marL="0" rtl="0" algn="l">
              <a:spcBef>
                <a:spcPts val="0"/>
              </a:spcBef>
              <a:spcAft>
                <a:spcPts val="1600"/>
              </a:spcAft>
              <a:buNone/>
            </a:pPr>
            <a:r>
              <a:t/>
            </a:r>
            <a:endParaRPr/>
          </a:p>
        </p:txBody>
      </p:sp>
      <p:pic>
        <p:nvPicPr>
          <p:cNvPr id="117" name="Google Shape;117;p22"/>
          <p:cNvPicPr preferRelativeResize="0"/>
          <p:nvPr/>
        </p:nvPicPr>
        <p:blipFill>
          <a:blip r:embed="rId3">
            <a:alphaModFix/>
          </a:blip>
          <a:stretch>
            <a:fillRect/>
          </a:stretch>
        </p:blipFill>
        <p:spPr>
          <a:xfrm>
            <a:off x="193175" y="3471004"/>
            <a:ext cx="8757650" cy="1097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remove()</a:t>
            </a:r>
            <a:endParaRPr/>
          </a:p>
        </p:txBody>
      </p:sp>
      <p:sp>
        <p:nvSpPr>
          <p:cNvPr id="123" name="Google Shape;123;p2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lnSpc>
                <a:spcPct val="180000"/>
              </a:lnSpc>
              <a:spcBef>
                <a:spcPts val="0"/>
              </a:spcBef>
              <a:spcAft>
                <a:spcPts val="0"/>
              </a:spcAft>
              <a:buClr>
                <a:srgbClr val="3D4251"/>
              </a:buClr>
              <a:buSzPts val="1800"/>
              <a:buFont typeface="Lora"/>
              <a:buChar char="●"/>
            </a:pPr>
            <a:r>
              <a:rPr lang="en">
                <a:solidFill>
                  <a:srgbClr val="3D4251"/>
                </a:solidFill>
              </a:rPr>
              <a:t>Remove the first occurence of </a:t>
            </a:r>
            <a:r>
              <a:rPr lang="en">
                <a:solidFill>
                  <a:srgbClr val="3D4251"/>
                </a:solidFill>
                <a:highlight>
                  <a:srgbClr val="E6EAEB"/>
                </a:highlight>
              </a:rPr>
              <a:t>'o'</a:t>
            </a:r>
            <a:r>
              <a:rPr lang="en">
                <a:solidFill>
                  <a:srgbClr val="3D4251"/>
                </a:solidFill>
              </a:rPr>
              <a:t> from </a:t>
            </a:r>
            <a:r>
              <a:rPr lang="en">
                <a:solidFill>
                  <a:srgbClr val="3D4251"/>
                </a:solidFill>
                <a:highlight>
                  <a:srgbClr val="E6EAEB"/>
                </a:highlight>
              </a:rPr>
              <a:t>list_char</a:t>
            </a:r>
            <a:r>
              <a:rPr lang="en">
                <a:solidFill>
                  <a:srgbClr val="3D4251"/>
                </a:solidFill>
              </a:rPr>
              <a:t> with the help of </a:t>
            </a:r>
            <a:r>
              <a:rPr lang="en">
                <a:solidFill>
                  <a:srgbClr val="3D4251"/>
                </a:solidFill>
                <a:highlight>
                  <a:srgbClr val="E6EAEB"/>
                </a:highlight>
              </a:rPr>
              <a:t>remove()</a:t>
            </a:r>
            <a:endParaRPr>
              <a:solidFill>
                <a:srgbClr val="3D4251"/>
              </a:solidFill>
              <a:highlight>
                <a:srgbClr val="E6EAEB"/>
              </a:highlight>
            </a:endParaRPr>
          </a:p>
          <a:p>
            <a:pPr indent="0" lvl="0" marL="0" rtl="0" algn="l">
              <a:lnSpc>
                <a:spcPct val="180000"/>
              </a:lnSpc>
              <a:spcBef>
                <a:spcPts val="0"/>
              </a:spcBef>
              <a:spcAft>
                <a:spcPts val="0"/>
              </a:spcAft>
              <a:buNone/>
            </a:pPr>
            <a:r>
              <a:t/>
            </a:r>
            <a:endParaRPr>
              <a:solidFill>
                <a:srgbClr val="3D4251"/>
              </a:solidFill>
              <a:highlight>
                <a:srgbClr val="E6EAEB"/>
              </a:highlight>
            </a:endParaRPr>
          </a:p>
          <a:p>
            <a:pPr indent="0" lvl="0" marL="0" rtl="0" algn="l">
              <a:lnSpc>
                <a:spcPct val="180000"/>
              </a:lnSpc>
              <a:spcBef>
                <a:spcPts val="0"/>
              </a:spcBef>
              <a:spcAft>
                <a:spcPts val="0"/>
              </a:spcAft>
              <a:buNone/>
            </a:pPr>
            <a:r>
              <a:t/>
            </a:r>
            <a:endParaRPr>
              <a:solidFill>
                <a:srgbClr val="3D4251"/>
              </a:solidFill>
              <a:highlight>
                <a:srgbClr val="E6EAEB"/>
              </a:highlight>
            </a:endParaRPr>
          </a:p>
          <a:p>
            <a:pPr indent="-342900" lvl="0" marL="457200" rtl="0" algn="l">
              <a:lnSpc>
                <a:spcPct val="180000"/>
              </a:lnSpc>
              <a:spcBef>
                <a:spcPts val="0"/>
              </a:spcBef>
              <a:spcAft>
                <a:spcPts val="0"/>
              </a:spcAft>
              <a:buClr>
                <a:srgbClr val="3D4251"/>
              </a:buClr>
              <a:buSzPts val="1800"/>
              <a:buFont typeface="Lora"/>
              <a:buChar char="●"/>
            </a:pPr>
            <a:r>
              <a:rPr lang="en">
                <a:solidFill>
                  <a:srgbClr val="3D4251"/>
                </a:solidFill>
              </a:rPr>
              <a:t>Remove the item at index </a:t>
            </a:r>
            <a:r>
              <a:rPr lang="en">
                <a:solidFill>
                  <a:srgbClr val="3D4251"/>
                </a:solidFill>
                <a:highlight>
                  <a:srgbClr val="E6EAEB"/>
                </a:highlight>
              </a:rPr>
              <a:t>-2</a:t>
            </a:r>
            <a:r>
              <a:rPr lang="en">
                <a:solidFill>
                  <a:srgbClr val="3D4251"/>
                </a:solidFill>
              </a:rPr>
              <a:t> from </a:t>
            </a:r>
            <a:r>
              <a:rPr lang="en">
                <a:solidFill>
                  <a:srgbClr val="3D4251"/>
                </a:solidFill>
                <a:highlight>
                  <a:srgbClr val="E6EAEB"/>
                </a:highlight>
              </a:rPr>
              <a:t>list_char</a:t>
            </a:r>
            <a:endParaRPr>
              <a:solidFill>
                <a:srgbClr val="3D4251"/>
              </a:solidFill>
              <a:highlight>
                <a:srgbClr val="E6EAEB"/>
              </a:highlight>
            </a:endParaRPr>
          </a:p>
          <a:p>
            <a:pPr indent="0" lvl="0" marL="0" rtl="0" algn="l">
              <a:spcBef>
                <a:spcPts val="0"/>
              </a:spcBef>
              <a:spcAft>
                <a:spcPts val="1600"/>
              </a:spcAft>
              <a:buNone/>
            </a:pPr>
            <a:r>
              <a:t/>
            </a:r>
            <a:endParaRPr/>
          </a:p>
        </p:txBody>
      </p:sp>
      <p:pic>
        <p:nvPicPr>
          <p:cNvPr id="124" name="Google Shape;124;p23"/>
          <p:cNvPicPr preferRelativeResize="0"/>
          <p:nvPr/>
        </p:nvPicPr>
        <p:blipFill>
          <a:blip r:embed="rId3">
            <a:alphaModFix/>
          </a:blip>
          <a:stretch>
            <a:fillRect/>
          </a:stretch>
        </p:blipFill>
        <p:spPr>
          <a:xfrm>
            <a:off x="704625" y="3777475"/>
            <a:ext cx="6953250" cy="876300"/>
          </a:xfrm>
          <a:prstGeom prst="rect">
            <a:avLst/>
          </a:prstGeom>
          <a:noFill/>
          <a:ln>
            <a:noFill/>
          </a:ln>
        </p:spPr>
      </p:pic>
      <p:pic>
        <p:nvPicPr>
          <p:cNvPr id="125" name="Google Shape;125;p23"/>
          <p:cNvPicPr preferRelativeResize="0"/>
          <p:nvPr/>
        </p:nvPicPr>
        <p:blipFill>
          <a:blip r:embed="rId4">
            <a:alphaModFix/>
          </a:blip>
          <a:stretch>
            <a:fillRect/>
          </a:stretch>
        </p:blipFill>
        <p:spPr>
          <a:xfrm>
            <a:off x="638713" y="2284375"/>
            <a:ext cx="6924675" cy="838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more list function examples</a:t>
            </a:r>
            <a:endParaRPr/>
          </a:p>
        </p:txBody>
      </p:sp>
      <p:sp>
        <p:nvSpPr>
          <p:cNvPr id="131" name="Google Shape;131;p2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can also sort the lists (by numerical or alphabetical order), or we can reverse the current order of the list.</a:t>
            </a:r>
            <a:endParaRPr/>
          </a:p>
        </p:txBody>
      </p:sp>
      <p:pic>
        <p:nvPicPr>
          <p:cNvPr id="132" name="Google Shape;132;p24"/>
          <p:cNvPicPr preferRelativeResize="0"/>
          <p:nvPr/>
        </p:nvPicPr>
        <p:blipFill>
          <a:blip r:embed="rId3">
            <a:alphaModFix/>
          </a:blip>
          <a:stretch>
            <a:fillRect/>
          </a:stretch>
        </p:blipFill>
        <p:spPr>
          <a:xfrm>
            <a:off x="1675833" y="2122925"/>
            <a:ext cx="5403675" cy="1291850"/>
          </a:xfrm>
          <a:prstGeom prst="rect">
            <a:avLst/>
          </a:prstGeom>
          <a:noFill/>
          <a:ln>
            <a:noFill/>
          </a:ln>
        </p:spPr>
      </p:pic>
      <p:pic>
        <p:nvPicPr>
          <p:cNvPr id="133" name="Google Shape;133;p24"/>
          <p:cNvPicPr preferRelativeResize="0"/>
          <p:nvPr/>
        </p:nvPicPr>
        <p:blipFill>
          <a:blip r:embed="rId4">
            <a:alphaModFix/>
          </a:blip>
          <a:stretch>
            <a:fillRect/>
          </a:stretch>
        </p:blipFill>
        <p:spPr>
          <a:xfrm>
            <a:off x="919756" y="3603706"/>
            <a:ext cx="7014300" cy="1185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166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Arrays - how to create them</a:t>
            </a:r>
            <a:endParaRPr/>
          </a:p>
        </p:txBody>
      </p:sp>
      <p:sp>
        <p:nvSpPr>
          <p:cNvPr id="139" name="Google Shape;139;p25"/>
          <p:cNvSpPr txBox="1"/>
          <p:nvPr>
            <p:ph idx="1" type="body"/>
          </p:nvPr>
        </p:nvSpPr>
        <p:spPr>
          <a:xfrm>
            <a:off x="194750" y="967850"/>
            <a:ext cx="89493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3D4251"/>
                </a:solidFill>
                <a:highlight>
                  <a:srgbClr val="FFFFFF"/>
                </a:highlight>
              </a:rPr>
              <a:t>Now that you have seen lists in Python, you maybe wondering why you need arrays at all. The reason is that they are different in terms of the operations one can perform on them. With arrays, you can perform an operations on all its item individually easily. The data type is </a:t>
            </a:r>
            <a:r>
              <a:rPr lang="en">
                <a:solidFill>
                  <a:srgbClr val="3D4251"/>
                </a:solidFill>
                <a:highlight>
                  <a:srgbClr val="FFFFFF"/>
                </a:highlight>
              </a:rPr>
              <a:t>specified</a:t>
            </a:r>
            <a:r>
              <a:rPr lang="en">
                <a:solidFill>
                  <a:srgbClr val="3D4251"/>
                </a:solidFill>
                <a:highlight>
                  <a:srgbClr val="FFFFFF"/>
                </a:highlight>
              </a:rPr>
              <a:t> during the array creation and specified using a type code, which is a single character like the </a:t>
            </a:r>
            <a:r>
              <a:rPr lang="en">
                <a:solidFill>
                  <a:srgbClr val="3D4251"/>
                </a:solidFill>
                <a:highlight>
                  <a:srgbClr val="E6EAEB"/>
                </a:highlight>
              </a:rPr>
              <a:t>I</a:t>
            </a:r>
            <a:r>
              <a:rPr lang="en">
                <a:solidFill>
                  <a:srgbClr val="3D4251"/>
                </a:solidFill>
                <a:highlight>
                  <a:srgbClr val="FFFFFF"/>
                </a:highlight>
              </a:rPr>
              <a:t> you see in the example below.</a:t>
            </a:r>
            <a:endParaRPr>
              <a:solidFill>
                <a:srgbClr val="3D4251"/>
              </a:solidFill>
              <a:highlight>
                <a:srgbClr val="FFFFFF"/>
              </a:highlight>
            </a:endParaRPr>
          </a:p>
        </p:txBody>
      </p:sp>
      <p:pic>
        <p:nvPicPr>
          <p:cNvPr id="140" name="Google Shape;140;p25"/>
          <p:cNvPicPr preferRelativeResize="0"/>
          <p:nvPr/>
        </p:nvPicPr>
        <p:blipFill>
          <a:blip r:embed="rId3">
            <a:alphaModFix/>
          </a:blip>
          <a:stretch>
            <a:fillRect/>
          </a:stretch>
        </p:blipFill>
        <p:spPr>
          <a:xfrm>
            <a:off x="1949829" y="3377979"/>
            <a:ext cx="4476675" cy="1433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 types and what they mean</a:t>
            </a:r>
            <a:endParaRPr/>
          </a:p>
        </p:txBody>
      </p:sp>
      <p:sp>
        <p:nvSpPr>
          <p:cNvPr id="146" name="Google Shape;146;p26"/>
          <p:cNvSpPr txBox="1"/>
          <p:nvPr>
            <p:ph idx="1" type="body"/>
          </p:nvPr>
        </p:nvSpPr>
        <p:spPr>
          <a:xfrm>
            <a:off x="311700" y="1228675"/>
            <a:ext cx="2208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table shows a few possible type codes to create arrays. The most important are integer and string array types.</a:t>
            </a:r>
            <a:endParaRPr/>
          </a:p>
        </p:txBody>
      </p:sp>
      <p:pic>
        <p:nvPicPr>
          <p:cNvPr id="147" name="Google Shape;147;p26"/>
          <p:cNvPicPr preferRelativeResize="0"/>
          <p:nvPr/>
        </p:nvPicPr>
        <p:blipFill>
          <a:blip r:embed="rId3">
            <a:alphaModFix/>
          </a:blip>
          <a:stretch>
            <a:fillRect/>
          </a:stretch>
        </p:blipFill>
        <p:spPr>
          <a:xfrm>
            <a:off x="2695600" y="1228675"/>
            <a:ext cx="6133009" cy="3340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Nested lists</a:t>
            </a:r>
            <a:endParaRPr/>
          </a:p>
        </p:txBody>
      </p:sp>
      <p:sp>
        <p:nvSpPr>
          <p:cNvPr id="153" name="Google Shape;153;p27"/>
          <p:cNvSpPr txBox="1"/>
          <p:nvPr>
            <p:ph idx="1" type="body"/>
          </p:nvPr>
        </p:nvSpPr>
        <p:spPr>
          <a:xfrm>
            <a:off x="311700" y="1228675"/>
            <a:ext cx="8520600" cy="373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elements of an array can be other arrays. This concept is called nested lists, or sometimes “two-dimensional” arrays. These can be thought of as a list of lists.</a:t>
            </a:r>
            <a:endParaRPr/>
          </a:p>
          <a:p>
            <a:pPr indent="0" lvl="0" marL="0" rtl="0" algn="l">
              <a:spcBef>
                <a:spcPts val="1600"/>
              </a:spcBef>
              <a:spcAft>
                <a:spcPts val="0"/>
              </a:spcAft>
              <a:buNone/>
            </a:pPr>
            <a:r>
              <a:rPr lang="en"/>
              <a:t>A good real-life analogy for this is a spreadsheet. The rows and columns combine to make what is essentially an array full of arrays. To do this syntactically, all we have to do is insert the list inside another list.</a:t>
            </a:r>
            <a:endParaRPr/>
          </a:p>
          <a:p>
            <a:pPr indent="0" lvl="0" marL="0" rtl="0" algn="l">
              <a:spcBef>
                <a:spcPts val="1600"/>
              </a:spcBef>
              <a:spcAft>
                <a:spcPts val="0"/>
              </a:spcAft>
              <a:buNone/>
            </a:pPr>
            <a:r>
              <a:rPr lang="en"/>
              <a:t>var two_dimensional = [3, [3, 5, 6], [4, 1], 13]</a:t>
            </a:r>
            <a:endParaRPr/>
          </a:p>
          <a:p>
            <a:pPr indent="0" lvl="0" marL="0" rtl="0" algn="l">
              <a:spcBef>
                <a:spcPts val="1600"/>
              </a:spcBef>
              <a:spcAft>
                <a:spcPts val="1600"/>
              </a:spcAft>
              <a:buNone/>
            </a:pPr>
            <a:r>
              <a:rPr lang="en"/>
              <a:t>Why can’t we do the above with an array, and just a list?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1439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list manipulation examples</a:t>
            </a:r>
            <a:endParaRPr/>
          </a:p>
        </p:txBody>
      </p:sp>
      <p:sp>
        <p:nvSpPr>
          <p:cNvPr id="159" name="Google Shape;159;p28"/>
          <p:cNvSpPr txBox="1"/>
          <p:nvPr>
            <p:ph idx="1" type="body"/>
          </p:nvPr>
        </p:nvSpPr>
        <p:spPr>
          <a:xfrm>
            <a:off x="311700" y="1228675"/>
            <a:ext cx="4155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perform some operations with both a regular list, and a set of nested lists. </a:t>
            </a:r>
            <a:endParaRPr/>
          </a:p>
          <a:p>
            <a:pPr indent="0" lvl="0" marL="0" rtl="0" algn="l">
              <a:spcBef>
                <a:spcPts val="1600"/>
              </a:spcBef>
              <a:spcAft>
                <a:spcPts val="0"/>
              </a:spcAft>
              <a:buNone/>
            </a:pPr>
            <a:r>
              <a:rPr lang="en"/>
              <a:t>There is an example of new syntax on lines 20 and 23.</a:t>
            </a:r>
            <a:endParaRPr/>
          </a:p>
          <a:p>
            <a:pPr indent="0" lvl="0" marL="0" rtl="0" algn="l">
              <a:spcBef>
                <a:spcPts val="1600"/>
              </a:spcBef>
              <a:spcAft>
                <a:spcPts val="1600"/>
              </a:spcAft>
              <a:buNone/>
            </a:pPr>
            <a:r>
              <a:rPr lang="en"/>
              <a:t>What does it mean when we use the double-accessor [][] syntax with a list?</a:t>
            </a:r>
            <a:endParaRPr/>
          </a:p>
        </p:txBody>
      </p:sp>
      <p:pic>
        <p:nvPicPr>
          <p:cNvPr id="160" name="Google Shape;160;p28"/>
          <p:cNvPicPr preferRelativeResize="0"/>
          <p:nvPr/>
        </p:nvPicPr>
        <p:blipFill>
          <a:blip r:embed="rId3">
            <a:alphaModFix/>
          </a:blip>
          <a:stretch>
            <a:fillRect/>
          </a:stretch>
        </p:blipFill>
        <p:spPr>
          <a:xfrm>
            <a:off x="4756800" y="1093838"/>
            <a:ext cx="4210050" cy="3800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Logical problems with lists</a:t>
            </a:r>
            <a:endParaRPr/>
          </a:p>
        </p:txBody>
      </p:sp>
      <p:sp>
        <p:nvSpPr>
          <p:cNvPr id="166" name="Google Shape;166;p2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Given a string, return a new string made of every other char starting with the first, so "Hello" yields "Hlo".</a:t>
            </a:r>
            <a:endParaRPr>
              <a:solidFill>
                <a:srgbClr val="000000"/>
              </a:solidFill>
            </a:endParaRPr>
          </a:p>
          <a:p>
            <a:pPr indent="0" lvl="0" marL="0" rtl="0" algn="l">
              <a:spcBef>
                <a:spcPts val="1600"/>
              </a:spcBef>
              <a:spcAft>
                <a:spcPts val="0"/>
              </a:spcAft>
              <a:buNone/>
            </a:pPr>
            <a:r>
              <a:rPr lang="en">
                <a:solidFill>
                  <a:srgbClr val="000000"/>
                </a:solidFill>
              </a:rPr>
              <a:t>string_bits('Hello') → 'Hlo'</a:t>
            </a:r>
            <a:endParaRPr>
              <a:solidFill>
                <a:srgbClr val="000000"/>
              </a:solidFill>
            </a:endParaRPr>
          </a:p>
          <a:p>
            <a:pPr indent="0" lvl="0" marL="0" rtl="0" algn="l">
              <a:spcBef>
                <a:spcPts val="1600"/>
              </a:spcBef>
              <a:spcAft>
                <a:spcPts val="0"/>
              </a:spcAft>
              <a:buNone/>
            </a:pPr>
            <a:r>
              <a:rPr lang="en">
                <a:solidFill>
                  <a:srgbClr val="000000"/>
                </a:solidFill>
              </a:rPr>
              <a:t>string_bits('Hi') → 'H'</a:t>
            </a:r>
            <a:endParaRPr>
              <a:solidFill>
                <a:srgbClr val="000000"/>
              </a:solidFill>
            </a:endParaRPr>
          </a:p>
          <a:p>
            <a:pPr indent="0" lvl="0" marL="0" rtl="0" algn="l">
              <a:spcBef>
                <a:spcPts val="1600"/>
              </a:spcBef>
              <a:spcAft>
                <a:spcPts val="0"/>
              </a:spcAft>
              <a:buNone/>
            </a:pPr>
            <a:r>
              <a:rPr lang="en">
                <a:solidFill>
                  <a:srgbClr val="000000"/>
                </a:solidFill>
              </a:rPr>
              <a:t>string_bits('Heeololeo') → 'Hello'</a:t>
            </a:r>
            <a:endParaRPr>
              <a:solidFill>
                <a:srgbClr val="000000"/>
              </a:solidFill>
            </a:endParaRPr>
          </a:p>
          <a:p>
            <a:pPr indent="0" lvl="0" marL="0" rtl="0" algn="l">
              <a:spcBef>
                <a:spcPts val="1600"/>
              </a:spcBef>
              <a:spcAft>
                <a:spcPts val="1600"/>
              </a:spcAft>
              <a:buNone/>
            </a:pPr>
            <a:br>
              <a:rPr lang="en">
                <a:solidFill>
                  <a:srgbClr val="000000"/>
                </a:solidFill>
              </a:rPr>
            </a:br>
            <a:r>
              <a:rPr lang="en">
                <a:solidFill>
                  <a:srgbClr val="000000"/>
                </a:solidFill>
              </a:rPr>
              <a:t>Try to solve this individually, then we will go over the solution together.</a:t>
            </a:r>
            <a:endParaRPr>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String_bits solution (Littlebytes wrote this)</a:t>
            </a:r>
            <a:endParaRPr/>
          </a:p>
        </p:txBody>
      </p:sp>
      <p:pic>
        <p:nvPicPr>
          <p:cNvPr id="172" name="Google Shape;172;p30"/>
          <p:cNvPicPr preferRelativeResize="0"/>
          <p:nvPr/>
        </p:nvPicPr>
        <p:blipFill>
          <a:blip r:embed="rId3">
            <a:alphaModFix/>
          </a:blip>
          <a:stretch>
            <a:fillRect/>
          </a:stretch>
        </p:blipFill>
        <p:spPr>
          <a:xfrm>
            <a:off x="544125" y="1242900"/>
            <a:ext cx="3396550" cy="3403400"/>
          </a:xfrm>
          <a:prstGeom prst="rect">
            <a:avLst/>
          </a:prstGeom>
          <a:noFill/>
          <a:ln>
            <a:noFill/>
          </a:ln>
        </p:spPr>
      </p:pic>
      <p:pic>
        <p:nvPicPr>
          <p:cNvPr id="173" name="Google Shape;173;p30"/>
          <p:cNvPicPr preferRelativeResize="0"/>
          <p:nvPr/>
        </p:nvPicPr>
        <p:blipFill>
          <a:blip r:embed="rId4">
            <a:alphaModFix/>
          </a:blip>
          <a:stretch>
            <a:fillRect/>
          </a:stretch>
        </p:blipFill>
        <p:spPr>
          <a:xfrm>
            <a:off x="4093075" y="1158075"/>
            <a:ext cx="4429775" cy="3347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problem - first_last6</a:t>
            </a:r>
            <a:endParaRPr/>
          </a:p>
        </p:txBody>
      </p:sp>
      <p:sp>
        <p:nvSpPr>
          <p:cNvPr id="179" name="Google Shape;179;p3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Given an array of ints, return True if 6 appears as either the first or last element in the array. The array will be length 1 or more.</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en">
                <a:solidFill>
                  <a:srgbClr val="000000"/>
                </a:solidFill>
              </a:rPr>
              <a:t>first_last6([1, 2, 6]) → True</a:t>
            </a:r>
            <a:endParaRPr>
              <a:solidFill>
                <a:srgbClr val="000000"/>
              </a:solidFill>
            </a:endParaRPr>
          </a:p>
          <a:p>
            <a:pPr indent="0" lvl="0" marL="0" rtl="0" algn="l">
              <a:spcBef>
                <a:spcPts val="1600"/>
              </a:spcBef>
              <a:spcAft>
                <a:spcPts val="0"/>
              </a:spcAft>
              <a:buNone/>
            </a:pPr>
            <a:r>
              <a:rPr lang="en">
                <a:solidFill>
                  <a:srgbClr val="000000"/>
                </a:solidFill>
              </a:rPr>
              <a:t>first_last6([6, 1, 2, 3]) → True</a:t>
            </a:r>
            <a:endParaRPr>
              <a:solidFill>
                <a:srgbClr val="000000"/>
              </a:solidFill>
            </a:endParaRPr>
          </a:p>
          <a:p>
            <a:pPr indent="0" lvl="0" marL="0" rtl="0" algn="l">
              <a:spcBef>
                <a:spcPts val="1600"/>
              </a:spcBef>
              <a:spcAft>
                <a:spcPts val="1600"/>
              </a:spcAft>
              <a:buNone/>
            </a:pPr>
            <a:r>
              <a:rPr lang="en">
                <a:solidFill>
                  <a:srgbClr val="000000"/>
                </a:solidFill>
              </a:rPr>
              <a:t>first_last6([13, 6, 1, 2, 3]) → False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week review</a:t>
            </a:r>
            <a:endParaRPr/>
          </a:p>
        </p:txBody>
      </p:sp>
      <p:sp>
        <p:nvSpPr>
          <p:cNvPr id="63" name="Google Shape;63;p14"/>
          <p:cNvSpPr txBox="1"/>
          <p:nvPr>
            <p:ph idx="1" type="body"/>
          </p:nvPr>
        </p:nvSpPr>
        <p:spPr>
          <a:xfrm>
            <a:off x="311700" y="1228675"/>
            <a:ext cx="8520600" cy="359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Loops and their usage</a:t>
            </a:r>
            <a:endParaRPr/>
          </a:p>
          <a:p>
            <a:pPr indent="-317500" lvl="1" marL="914400" rtl="0" algn="l">
              <a:spcBef>
                <a:spcPts val="0"/>
              </a:spcBef>
              <a:spcAft>
                <a:spcPts val="0"/>
              </a:spcAft>
              <a:buSzPts val="1400"/>
              <a:buChar char="○"/>
            </a:pPr>
            <a:r>
              <a:rPr lang="en"/>
              <a:t>While loops</a:t>
            </a:r>
            <a:endParaRPr/>
          </a:p>
          <a:p>
            <a:pPr indent="-317500" lvl="1" marL="914400" rtl="0" algn="l">
              <a:spcBef>
                <a:spcPts val="0"/>
              </a:spcBef>
              <a:spcAft>
                <a:spcPts val="0"/>
              </a:spcAft>
              <a:buSzPts val="1400"/>
              <a:buChar char="○"/>
            </a:pPr>
            <a:r>
              <a:rPr lang="en"/>
              <a:t>For loops</a:t>
            </a:r>
            <a:endParaRPr/>
          </a:p>
          <a:p>
            <a:pPr indent="-317500" lvl="1" marL="914400" rtl="0" algn="l">
              <a:spcBef>
                <a:spcPts val="0"/>
              </a:spcBef>
              <a:spcAft>
                <a:spcPts val="0"/>
              </a:spcAft>
              <a:buSzPts val="1400"/>
              <a:buChar char="○"/>
            </a:pPr>
            <a:r>
              <a:rPr lang="en"/>
              <a:t>Difference between while and for loops</a:t>
            </a:r>
            <a:endParaRPr/>
          </a:p>
          <a:p>
            <a:pPr indent="-317500" lvl="2" marL="1371600" rtl="0" algn="l">
              <a:spcBef>
                <a:spcPts val="0"/>
              </a:spcBef>
              <a:spcAft>
                <a:spcPts val="0"/>
              </a:spcAft>
              <a:buSzPts val="1400"/>
              <a:buChar char="■"/>
            </a:pPr>
            <a:r>
              <a:rPr lang="en"/>
              <a:t>While - While the party is still going on, the baker needs to keep decorating cookies for the guests</a:t>
            </a:r>
            <a:endParaRPr/>
          </a:p>
          <a:p>
            <a:pPr indent="-317500" lvl="2" marL="1371600" rtl="0" algn="l">
              <a:spcBef>
                <a:spcPts val="0"/>
              </a:spcBef>
              <a:spcAft>
                <a:spcPts val="0"/>
              </a:spcAft>
              <a:buSzPts val="1400"/>
              <a:buChar char="■"/>
            </a:pPr>
            <a:r>
              <a:rPr lang="en"/>
              <a:t>For - For an order of 100 cookies, the baker needs to repeat the same decorating sequence</a:t>
            </a:r>
            <a:endParaRPr/>
          </a:p>
          <a:p>
            <a:pPr indent="-317500" lvl="2" marL="1371600" rtl="0" algn="l">
              <a:spcBef>
                <a:spcPts val="0"/>
              </a:spcBef>
              <a:spcAft>
                <a:spcPts val="0"/>
              </a:spcAft>
              <a:buSzPts val="1400"/>
              <a:buChar char="■"/>
            </a:pPr>
            <a:r>
              <a:rPr lang="en"/>
              <a:t>Any other real life loop examples?</a:t>
            </a:r>
            <a:endParaRPr/>
          </a:p>
          <a:p>
            <a:pPr indent="-342900" lvl="0" marL="457200" rtl="0" algn="l">
              <a:spcBef>
                <a:spcPts val="0"/>
              </a:spcBef>
              <a:spcAft>
                <a:spcPts val="0"/>
              </a:spcAft>
              <a:buSzPts val="1800"/>
              <a:buChar char="●"/>
            </a:pPr>
            <a:r>
              <a:rPr lang="en"/>
              <a:t>Last week’s assignment</a:t>
            </a:r>
            <a:endParaRPr/>
          </a:p>
          <a:p>
            <a:pPr indent="-317500" lvl="1" marL="914400" rtl="0" algn="l">
              <a:spcBef>
                <a:spcPts val="0"/>
              </a:spcBef>
              <a:spcAft>
                <a:spcPts val="0"/>
              </a:spcAft>
              <a:buSzPts val="1400"/>
              <a:buChar char="○"/>
            </a:pPr>
            <a:r>
              <a:rPr lang="en"/>
              <a:t>Two students can share their solution</a:t>
            </a:r>
            <a:endParaRPr/>
          </a:p>
          <a:p>
            <a:pPr indent="-317500" lvl="1" marL="914400" rtl="0" algn="l">
              <a:spcBef>
                <a:spcPts val="0"/>
              </a:spcBef>
              <a:spcAft>
                <a:spcPts val="0"/>
              </a:spcAft>
              <a:buSzPts val="1400"/>
              <a:buChar char="○"/>
            </a:pPr>
            <a:r>
              <a:rPr lang="en"/>
              <a:t>We will go over the canonical solution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First_last6 solution </a:t>
            </a:r>
            <a:endParaRPr/>
          </a:p>
        </p:txBody>
      </p:sp>
      <p:sp>
        <p:nvSpPr>
          <p:cNvPr id="185" name="Google Shape;185;p32"/>
          <p:cNvSpPr txBox="1"/>
          <p:nvPr>
            <p:ph idx="1" type="body"/>
          </p:nvPr>
        </p:nvSpPr>
        <p:spPr>
          <a:xfrm>
            <a:off x="311700" y="1228675"/>
            <a:ext cx="47631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 relatively easy solution. The key concept is using len() to figure out the length, and knowing the last value is one less than len().</a:t>
            </a:r>
            <a:endParaRPr/>
          </a:p>
        </p:txBody>
      </p:sp>
      <p:pic>
        <p:nvPicPr>
          <p:cNvPr id="186" name="Google Shape;186;p32"/>
          <p:cNvPicPr preferRelativeResize="0"/>
          <p:nvPr/>
        </p:nvPicPr>
        <p:blipFill>
          <a:blip r:embed="rId3">
            <a:alphaModFix/>
          </a:blip>
          <a:stretch>
            <a:fillRect/>
          </a:stretch>
        </p:blipFill>
        <p:spPr>
          <a:xfrm>
            <a:off x="311704" y="3184604"/>
            <a:ext cx="4647225" cy="1178000"/>
          </a:xfrm>
          <a:prstGeom prst="rect">
            <a:avLst/>
          </a:prstGeom>
          <a:noFill/>
          <a:ln>
            <a:noFill/>
          </a:ln>
        </p:spPr>
      </p:pic>
      <p:pic>
        <p:nvPicPr>
          <p:cNvPr id="187" name="Google Shape;187;p32"/>
          <p:cNvPicPr preferRelativeResize="0"/>
          <p:nvPr/>
        </p:nvPicPr>
        <p:blipFill>
          <a:blip r:embed="rId4">
            <a:alphaModFix/>
          </a:blip>
          <a:stretch>
            <a:fillRect/>
          </a:stretch>
        </p:blipFill>
        <p:spPr>
          <a:xfrm>
            <a:off x="5204300" y="844600"/>
            <a:ext cx="3543300" cy="3724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example - has23</a:t>
            </a:r>
            <a:endParaRPr/>
          </a:p>
        </p:txBody>
      </p:sp>
      <p:sp>
        <p:nvSpPr>
          <p:cNvPr id="193" name="Google Shape;193;p3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Given an int array length 2, return True if it contains a 2 or a 3.</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en">
                <a:solidFill>
                  <a:srgbClr val="000000"/>
                </a:solidFill>
              </a:rPr>
              <a:t>has23([2, 5]) → True</a:t>
            </a:r>
            <a:endParaRPr>
              <a:solidFill>
                <a:srgbClr val="000000"/>
              </a:solidFill>
            </a:endParaRPr>
          </a:p>
          <a:p>
            <a:pPr indent="0" lvl="0" marL="0" rtl="0" algn="l">
              <a:spcBef>
                <a:spcPts val="1600"/>
              </a:spcBef>
              <a:spcAft>
                <a:spcPts val="0"/>
              </a:spcAft>
              <a:buNone/>
            </a:pPr>
            <a:r>
              <a:rPr lang="en">
                <a:solidFill>
                  <a:srgbClr val="000000"/>
                </a:solidFill>
              </a:rPr>
              <a:t>has23([4, 3]) → True</a:t>
            </a:r>
            <a:endParaRPr>
              <a:solidFill>
                <a:srgbClr val="000000"/>
              </a:solidFill>
            </a:endParaRPr>
          </a:p>
          <a:p>
            <a:pPr indent="0" lvl="0" marL="0" rtl="0" algn="l">
              <a:spcBef>
                <a:spcPts val="1600"/>
              </a:spcBef>
              <a:spcAft>
                <a:spcPts val="1600"/>
              </a:spcAft>
              <a:buNone/>
            </a:pPr>
            <a:r>
              <a:rPr lang="en">
                <a:solidFill>
                  <a:srgbClr val="000000"/>
                </a:solidFill>
              </a:rPr>
              <a:t>has23([4, 5]) → False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981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Has23 solution</a:t>
            </a:r>
            <a:endParaRPr/>
          </a:p>
        </p:txBody>
      </p:sp>
      <p:pic>
        <p:nvPicPr>
          <p:cNvPr id="199" name="Google Shape;199;p34"/>
          <p:cNvPicPr preferRelativeResize="0"/>
          <p:nvPr/>
        </p:nvPicPr>
        <p:blipFill>
          <a:blip r:embed="rId3">
            <a:alphaModFix/>
          </a:blip>
          <a:stretch>
            <a:fillRect/>
          </a:stretch>
        </p:blipFill>
        <p:spPr>
          <a:xfrm>
            <a:off x="152400" y="981875"/>
            <a:ext cx="4704450" cy="3633775"/>
          </a:xfrm>
          <a:prstGeom prst="rect">
            <a:avLst/>
          </a:prstGeom>
          <a:noFill/>
          <a:ln>
            <a:noFill/>
          </a:ln>
        </p:spPr>
      </p:pic>
      <p:pic>
        <p:nvPicPr>
          <p:cNvPr id="200" name="Google Shape;200;p34"/>
          <p:cNvPicPr preferRelativeResize="0"/>
          <p:nvPr/>
        </p:nvPicPr>
        <p:blipFill>
          <a:blip r:embed="rId4">
            <a:alphaModFix/>
          </a:blip>
          <a:stretch>
            <a:fillRect/>
          </a:stretch>
        </p:blipFill>
        <p:spPr>
          <a:xfrm>
            <a:off x="5009250" y="656063"/>
            <a:ext cx="3823050" cy="395958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148925" y="9810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week’s introduction- turtle</a:t>
            </a:r>
            <a:endParaRPr/>
          </a:p>
        </p:txBody>
      </p:sp>
      <p:sp>
        <p:nvSpPr>
          <p:cNvPr id="206" name="Google Shape;206;p35"/>
          <p:cNvSpPr txBox="1"/>
          <p:nvPr>
            <p:ph idx="1" type="body"/>
          </p:nvPr>
        </p:nvSpPr>
        <p:spPr>
          <a:xfrm>
            <a:off x="230250" y="1011000"/>
            <a:ext cx="8683500" cy="36972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a:solidFill>
                  <a:srgbClr val="000000"/>
                </a:solidFill>
              </a:rPr>
              <a:t>Turtle graphics is a popular way for introducing programming to kids. It was part of the original Logo programming language developed by Wally Feurzig and Seymour Papert in 1966. Imagine a robotic turtle starting at (0, 0) in the x-y plane. After an </a:t>
            </a:r>
            <a:r>
              <a:rPr lang="en">
                <a:solidFill>
                  <a:srgbClr val="000000"/>
                </a:solidFill>
                <a:highlight>
                  <a:srgbClr val="ECF0F3"/>
                </a:highlight>
              </a:rPr>
              <a:t>import turtle</a:t>
            </a:r>
            <a:r>
              <a:rPr lang="en">
                <a:solidFill>
                  <a:srgbClr val="000000"/>
                </a:solidFill>
              </a:rPr>
              <a:t>, give it the command </a:t>
            </a:r>
            <a:r>
              <a:rPr lang="en">
                <a:solidFill>
                  <a:srgbClr val="000000"/>
                </a:solidFill>
                <a:highlight>
                  <a:srgbClr val="ECF0F3"/>
                </a:highlight>
              </a:rPr>
              <a:t>turtle.forward(15)</a:t>
            </a:r>
            <a:r>
              <a:rPr lang="en">
                <a:solidFill>
                  <a:srgbClr val="000000"/>
                </a:solidFill>
              </a:rPr>
              <a:t>, and it moves (on-screen!) 15 pixels in the direction it is facing, drawing a line as it moves. Give it the command </a:t>
            </a:r>
            <a:r>
              <a:rPr lang="en">
                <a:solidFill>
                  <a:srgbClr val="000000"/>
                </a:solidFill>
                <a:highlight>
                  <a:srgbClr val="ECF0F3"/>
                </a:highlight>
              </a:rPr>
              <a:t>turtle.right(25)</a:t>
            </a:r>
            <a:r>
              <a:rPr lang="en">
                <a:solidFill>
                  <a:srgbClr val="000000"/>
                </a:solidFill>
              </a:rPr>
              <a:t>, and it rotates in-place 25 degrees clockwise. By combining together these and similar commands, intricate shapes and pictures can easily be drawn.</a:t>
            </a:r>
            <a:endParaRPr>
              <a:solidFill>
                <a:srgbClr val="000000"/>
              </a:solidFill>
            </a:endParaRPr>
          </a:p>
          <a:p>
            <a:pPr indent="0" lvl="0" marL="0" rtl="0" algn="l">
              <a:lnSpc>
                <a:spcPct val="130000"/>
              </a:lnSpc>
              <a:spcBef>
                <a:spcPts val="0"/>
              </a:spcBef>
              <a:spcAft>
                <a:spcPts val="0"/>
              </a:spcAft>
              <a:buNone/>
            </a:pPr>
            <a:r>
              <a:t/>
            </a:r>
            <a:endParaRPr>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‘canonical solution’?</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22222"/>
                </a:solidFill>
                <a:highlight>
                  <a:srgbClr val="FFFFFF"/>
                </a:highlight>
              </a:rPr>
              <a:t>In mathematics and computer science, a </a:t>
            </a:r>
            <a:r>
              <a:rPr b="1" lang="en">
                <a:solidFill>
                  <a:srgbClr val="222222"/>
                </a:solidFill>
              </a:rPr>
              <a:t>canonical</a:t>
            </a:r>
            <a:r>
              <a:rPr lang="en">
                <a:solidFill>
                  <a:srgbClr val="222222"/>
                </a:solidFill>
                <a:highlight>
                  <a:srgbClr val="FFFFFF"/>
                </a:highlight>
              </a:rPr>
              <a:t>, normal, or standard form of a mathematical object is a standard way of presenting that object as a mathematical expression. The distinction between "</a:t>
            </a:r>
            <a:r>
              <a:rPr b="1" lang="en">
                <a:solidFill>
                  <a:srgbClr val="222222"/>
                </a:solidFill>
              </a:rPr>
              <a:t>canonical</a:t>
            </a:r>
            <a:r>
              <a:rPr lang="en">
                <a:solidFill>
                  <a:srgbClr val="222222"/>
                </a:solidFill>
                <a:highlight>
                  <a:srgbClr val="FFFFFF"/>
                </a:highlight>
              </a:rPr>
              <a:t>" and "normal" forms varies by subfield.</a:t>
            </a:r>
            <a:endParaRPr>
              <a:solidFill>
                <a:srgbClr val="222222"/>
              </a:solidFill>
              <a:highlight>
                <a:srgbClr val="FFFFFF"/>
              </a:highlight>
            </a:endParaRPr>
          </a:p>
          <a:p>
            <a:pPr indent="0" lvl="0" marL="0" rtl="0" algn="l">
              <a:spcBef>
                <a:spcPts val="1600"/>
              </a:spcBef>
              <a:spcAft>
                <a:spcPts val="0"/>
              </a:spcAft>
              <a:buNone/>
            </a:pPr>
            <a:r>
              <a:rPr lang="en">
                <a:solidFill>
                  <a:srgbClr val="222222"/>
                </a:solidFill>
                <a:highlight>
                  <a:srgbClr val="FFFFFF"/>
                </a:highlight>
              </a:rPr>
              <a:t>In plain English, all that means is if we have an infinite or very large number of ways to solve a puzzle or a problem, the canonical solution is simply one of these many, many ways to go about it.</a:t>
            </a:r>
            <a:endParaRPr>
              <a:solidFill>
                <a:srgbClr val="222222"/>
              </a:solidFill>
              <a:highlight>
                <a:srgbClr val="FFFFFF"/>
              </a:highlight>
            </a:endParaRPr>
          </a:p>
          <a:p>
            <a:pPr indent="0" lvl="0" marL="0" rtl="0" algn="l">
              <a:spcBef>
                <a:spcPts val="1600"/>
              </a:spcBef>
              <a:spcAft>
                <a:spcPts val="0"/>
              </a:spcAft>
              <a:buNone/>
            </a:pPr>
            <a:r>
              <a:rPr lang="en">
                <a:solidFill>
                  <a:srgbClr val="222222"/>
                </a:solidFill>
                <a:highlight>
                  <a:srgbClr val="FFFFFF"/>
                </a:highlight>
              </a:rPr>
              <a:t>Canonical solutions aren’t always the best or fastest ways.</a:t>
            </a:r>
            <a:endParaRPr>
              <a:solidFill>
                <a:srgbClr val="222222"/>
              </a:solidFill>
              <a:highlight>
                <a:srgbClr val="FFFFFF"/>
              </a:highlight>
            </a:endParaRPr>
          </a:p>
          <a:p>
            <a:pPr indent="0" lvl="0" marL="0" rtl="0" algn="l">
              <a:spcBef>
                <a:spcPts val="1600"/>
              </a:spcBef>
              <a:spcAft>
                <a:spcPts val="1600"/>
              </a:spcAft>
              <a:buNone/>
            </a:pPr>
            <a:r>
              <a:t/>
            </a:r>
            <a:endParaRPr sz="1200">
              <a:solidFill>
                <a:srgbClr val="222222"/>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Array123 canonical solution</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Given an array of ints, return True if the sequence of numbers 1, 2, 3 appears in the array somewhere.</a:t>
            </a:r>
            <a:endParaRPr/>
          </a:p>
        </p:txBody>
      </p:sp>
      <p:pic>
        <p:nvPicPr>
          <p:cNvPr id="76" name="Google Shape;76;p16"/>
          <p:cNvPicPr preferRelativeResize="0"/>
          <p:nvPr/>
        </p:nvPicPr>
        <p:blipFill>
          <a:blip r:embed="rId3">
            <a:alphaModFix/>
          </a:blip>
          <a:stretch>
            <a:fillRect/>
          </a:stretch>
        </p:blipFill>
        <p:spPr>
          <a:xfrm>
            <a:off x="336076" y="2251800"/>
            <a:ext cx="8471850" cy="1487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5230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Today’s topic - data structures in python</a:t>
            </a:r>
            <a:endParaRPr/>
          </a:p>
        </p:txBody>
      </p:sp>
      <p:sp>
        <p:nvSpPr>
          <p:cNvPr id="82" name="Google Shape;82;p17"/>
          <p:cNvSpPr txBox="1"/>
          <p:nvPr>
            <p:ph idx="1" type="body"/>
          </p:nvPr>
        </p:nvSpPr>
        <p:spPr>
          <a:xfrm>
            <a:off x="311700" y="901650"/>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D4251"/>
                </a:solidFill>
                <a:highlight>
                  <a:srgbClr val="FFFFFF"/>
                </a:highlight>
              </a:rPr>
              <a:t>Data structures are a way of organizing and storing data so that they can be accessed and worked with efficiently. They define the relationship between the data, and the operations that can be performed on the data. </a:t>
            </a:r>
            <a:endParaRPr>
              <a:solidFill>
                <a:srgbClr val="3D4251"/>
              </a:solidFill>
              <a:highlight>
                <a:srgbClr val="FFFFFF"/>
              </a:highlight>
            </a:endParaRPr>
          </a:p>
          <a:p>
            <a:pPr indent="0" lvl="0" marL="0" rtl="0" algn="l">
              <a:spcBef>
                <a:spcPts val="1600"/>
              </a:spcBef>
              <a:spcAft>
                <a:spcPts val="0"/>
              </a:spcAft>
              <a:buNone/>
            </a:pPr>
            <a:r>
              <a:rPr lang="en">
                <a:solidFill>
                  <a:srgbClr val="3D4251"/>
                </a:solidFill>
                <a:highlight>
                  <a:srgbClr val="FFFFFF"/>
                </a:highlight>
              </a:rPr>
              <a:t>There are many various kinds of data structures defined that make it easier for the data scientists and the computer engineers, alike to concentrate on the main picture of solving larger problems rather than getting lost in the details of data description and access.</a:t>
            </a:r>
            <a:endParaRPr>
              <a:solidFill>
                <a:srgbClr val="3D4251"/>
              </a:solidFill>
              <a:highlight>
                <a:srgbClr val="FFFFFF"/>
              </a:highlight>
            </a:endParaRPr>
          </a:p>
          <a:p>
            <a:pPr indent="0" lvl="0" marL="0" rtl="0" algn="l">
              <a:spcBef>
                <a:spcPts val="1600"/>
              </a:spcBef>
              <a:spcAft>
                <a:spcPts val="1600"/>
              </a:spcAft>
              <a:buNone/>
            </a:pPr>
            <a:r>
              <a:rPr lang="en">
                <a:solidFill>
                  <a:srgbClr val="3D4251"/>
                </a:solidFill>
                <a:highlight>
                  <a:srgbClr val="FFFFFF"/>
                </a:highlight>
              </a:rPr>
              <a:t>Python has two extensive data structures we have seen before, without actually knowing their name.</a:t>
            </a:r>
            <a:endParaRPr>
              <a:solidFill>
                <a:srgbClr val="3D425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1006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lists vs. arrays</a:t>
            </a:r>
            <a:endParaRPr/>
          </a:p>
        </p:txBody>
      </p:sp>
      <p:sp>
        <p:nvSpPr>
          <p:cNvPr id="88" name="Google Shape;88;p18"/>
          <p:cNvSpPr txBox="1"/>
          <p:nvPr>
            <p:ph idx="1" type="body"/>
          </p:nvPr>
        </p:nvSpPr>
        <p:spPr>
          <a:xfrm>
            <a:off x="311700" y="901650"/>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D4251"/>
                </a:solidFill>
                <a:highlight>
                  <a:srgbClr val="FFFFFF"/>
                </a:highlight>
              </a:rPr>
              <a:t>All the entries in an array must be of the same data type. However, arrays are not all that popular in Python, unlike the other programming languages such as C++ or Java. In Python, arrays are supported by the </a:t>
            </a:r>
            <a:r>
              <a:rPr lang="en">
                <a:solidFill>
                  <a:srgbClr val="3D4251"/>
                </a:solidFill>
                <a:highlight>
                  <a:srgbClr val="E6EAEB"/>
                </a:highlight>
              </a:rPr>
              <a:t>array</a:t>
            </a:r>
            <a:r>
              <a:rPr lang="en">
                <a:solidFill>
                  <a:srgbClr val="3D4251"/>
                </a:solidFill>
                <a:highlight>
                  <a:srgbClr val="FFFFFF"/>
                </a:highlight>
              </a:rPr>
              <a:t> module and need to be imported. </a:t>
            </a:r>
            <a:endParaRPr>
              <a:solidFill>
                <a:srgbClr val="3D4251"/>
              </a:solidFill>
              <a:highlight>
                <a:srgbClr val="FFFFFF"/>
              </a:highlight>
            </a:endParaRPr>
          </a:p>
          <a:p>
            <a:pPr indent="0" lvl="0" marL="0" rtl="0" algn="l">
              <a:spcBef>
                <a:spcPts val="1600"/>
              </a:spcBef>
              <a:spcAft>
                <a:spcPts val="0"/>
              </a:spcAft>
              <a:buNone/>
            </a:pPr>
            <a:r>
              <a:rPr lang="en">
                <a:solidFill>
                  <a:srgbClr val="3D4251"/>
                </a:solidFill>
                <a:highlight>
                  <a:srgbClr val="FFFFFF"/>
                </a:highlight>
              </a:rPr>
              <a:t>Lists in Python are used to store collection of heterogeneous items. These are mutable, which means that you can change their content without changing their identity. You can recognize lists by their square brackets </a:t>
            </a:r>
            <a:r>
              <a:rPr lang="en">
                <a:solidFill>
                  <a:srgbClr val="3D4251"/>
                </a:solidFill>
                <a:highlight>
                  <a:srgbClr val="E6EAEB"/>
                </a:highlight>
              </a:rPr>
              <a:t>[</a:t>
            </a:r>
            <a:r>
              <a:rPr lang="en">
                <a:solidFill>
                  <a:srgbClr val="3D4251"/>
                </a:solidFill>
                <a:highlight>
                  <a:srgbClr val="FFFFFF"/>
                </a:highlight>
              </a:rPr>
              <a:t> and </a:t>
            </a:r>
            <a:r>
              <a:rPr lang="en">
                <a:solidFill>
                  <a:srgbClr val="3D4251"/>
                </a:solidFill>
                <a:highlight>
                  <a:srgbClr val="E6EAEB"/>
                </a:highlight>
              </a:rPr>
              <a:t>]</a:t>
            </a:r>
            <a:r>
              <a:rPr lang="en">
                <a:solidFill>
                  <a:srgbClr val="3D4251"/>
                </a:solidFill>
                <a:highlight>
                  <a:srgbClr val="FFFFFF"/>
                </a:highlight>
              </a:rPr>
              <a:t> that hold elements, separated by a comma </a:t>
            </a:r>
            <a:r>
              <a:rPr lang="en">
                <a:solidFill>
                  <a:srgbClr val="3D4251"/>
                </a:solidFill>
                <a:highlight>
                  <a:srgbClr val="E6EAEB"/>
                </a:highlight>
              </a:rPr>
              <a:t>,</a:t>
            </a:r>
            <a:r>
              <a:rPr lang="en">
                <a:solidFill>
                  <a:srgbClr val="3D4251"/>
                </a:solidFill>
                <a:highlight>
                  <a:srgbClr val="FFFFFF"/>
                </a:highlight>
              </a:rPr>
              <a:t>. Lists are built into Python: you do not need to invoke them separately.</a:t>
            </a:r>
            <a:endParaRPr>
              <a:solidFill>
                <a:srgbClr val="3D4251"/>
              </a:solidFill>
              <a:highlight>
                <a:srgbClr val="FFFFFF"/>
              </a:highlight>
            </a:endParaRPr>
          </a:p>
          <a:p>
            <a:pPr indent="0" lvl="0" marL="0" rtl="0" algn="l">
              <a:spcBef>
                <a:spcPts val="1600"/>
              </a:spcBef>
              <a:spcAft>
                <a:spcPts val="1600"/>
              </a:spcAft>
              <a:buNone/>
            </a:pPr>
            <a:r>
              <a:t/>
            </a:r>
            <a:endParaRPr sz="1500">
              <a:solidFill>
                <a:srgbClr val="3D4251"/>
              </a:solidFill>
              <a:highlight>
                <a:srgbClr val="FFFFFF"/>
              </a:highlight>
              <a:latin typeface="Lora"/>
              <a:ea typeface="Lora"/>
              <a:cs typeface="Lora"/>
              <a:sym typeface="Lo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 life examples - arrays vs. lists</a:t>
            </a:r>
            <a:endParaRPr/>
          </a:p>
        </p:txBody>
      </p:sp>
      <p:sp>
        <p:nvSpPr>
          <p:cNvPr id="94" name="Google Shape;94;p19"/>
          <p:cNvSpPr txBox="1"/>
          <p:nvPr>
            <p:ph idx="1" type="body"/>
          </p:nvPr>
        </p:nvSpPr>
        <p:spPr>
          <a:xfrm>
            <a:off x="311713" y="1148500"/>
            <a:ext cx="3999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Someone who is going to the grocery store should use a List, because each item is of a different type, although some items may be of the same type as each other.</a:t>
            </a:r>
            <a:endParaRPr sz="1800"/>
          </a:p>
          <a:p>
            <a:pPr indent="0" lvl="0" marL="0" rtl="0" algn="l">
              <a:spcBef>
                <a:spcPts val="1600"/>
              </a:spcBef>
              <a:spcAft>
                <a:spcPts val="1600"/>
              </a:spcAft>
              <a:buNone/>
            </a:pPr>
            <a:r>
              <a:t/>
            </a:r>
            <a:endParaRPr/>
          </a:p>
        </p:txBody>
      </p:sp>
      <p:sp>
        <p:nvSpPr>
          <p:cNvPr id="95" name="Google Shape;95;p19"/>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Someone who is going to the shoe store should use an Array, since it is guaranteed that all of their objects will be of the same type.</a:t>
            </a:r>
            <a:endParaRPr sz="1800"/>
          </a:p>
        </p:txBody>
      </p:sp>
      <p:pic>
        <p:nvPicPr>
          <p:cNvPr id="96" name="Google Shape;96;p19"/>
          <p:cNvPicPr preferRelativeResize="0"/>
          <p:nvPr/>
        </p:nvPicPr>
        <p:blipFill>
          <a:blip r:embed="rId3">
            <a:alphaModFix/>
          </a:blip>
          <a:stretch>
            <a:fillRect/>
          </a:stretch>
        </p:blipFill>
        <p:spPr>
          <a:xfrm>
            <a:off x="5176288" y="3346775"/>
            <a:ext cx="2867025" cy="1600200"/>
          </a:xfrm>
          <a:prstGeom prst="rect">
            <a:avLst/>
          </a:prstGeom>
          <a:noFill/>
          <a:ln>
            <a:noFill/>
          </a:ln>
        </p:spPr>
      </p:pic>
      <p:pic>
        <p:nvPicPr>
          <p:cNvPr id="97" name="Google Shape;97;p19"/>
          <p:cNvPicPr preferRelativeResize="0"/>
          <p:nvPr/>
        </p:nvPicPr>
        <p:blipFill>
          <a:blip r:embed="rId4">
            <a:alphaModFix/>
          </a:blip>
          <a:stretch>
            <a:fillRect/>
          </a:stretch>
        </p:blipFill>
        <p:spPr>
          <a:xfrm>
            <a:off x="1304313" y="3139538"/>
            <a:ext cx="2014675" cy="2014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manipulation methods</a:t>
            </a:r>
            <a:endParaRPr/>
          </a:p>
        </p:txBody>
      </p:sp>
      <p:sp>
        <p:nvSpPr>
          <p:cNvPr id="103" name="Google Shape;103;p2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already know that lists can be declared using a regular variable assignment, brackets, and commas.</a:t>
            </a:r>
            <a:endParaRPr/>
          </a:p>
          <a:p>
            <a:pPr indent="0" lvl="0" marL="0" rtl="0" algn="l">
              <a:spcBef>
                <a:spcPts val="1600"/>
              </a:spcBef>
              <a:spcAft>
                <a:spcPts val="1600"/>
              </a:spcAft>
              <a:buNone/>
            </a:pPr>
            <a:r>
              <a:rPr lang="en"/>
              <a:t> </a:t>
            </a:r>
            <a:r>
              <a:rPr lang="en">
                <a:solidFill>
                  <a:srgbClr val="3D4251"/>
                </a:solidFill>
                <a:highlight>
                  <a:srgbClr val="FFFFFF"/>
                </a:highlight>
              </a:rPr>
              <a:t>Python provides many methods to manipulate and work with lists. Adding new items to a list, removing some items from a list, sorting or reversing a list are common list manipulations. Let's see some of them in action.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a:t>
            </a:r>
            <a:endParaRPr/>
          </a:p>
        </p:txBody>
      </p:sp>
      <p:sp>
        <p:nvSpPr>
          <p:cNvPr id="109" name="Google Shape;109;p2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lnSpc>
                <a:spcPct val="180000"/>
              </a:lnSpc>
              <a:spcBef>
                <a:spcPts val="0"/>
              </a:spcBef>
              <a:spcAft>
                <a:spcPts val="0"/>
              </a:spcAft>
              <a:buClr>
                <a:srgbClr val="3D4251"/>
              </a:buClr>
              <a:buSzPts val="1800"/>
              <a:buFont typeface="Lora"/>
              <a:buChar char="●"/>
            </a:pPr>
            <a:r>
              <a:rPr lang="en">
                <a:solidFill>
                  <a:srgbClr val="3D4251"/>
                </a:solidFill>
              </a:rPr>
              <a:t>Add </a:t>
            </a:r>
            <a:r>
              <a:rPr lang="en">
                <a:solidFill>
                  <a:srgbClr val="3D4251"/>
                </a:solidFill>
                <a:highlight>
                  <a:srgbClr val="E6EAEB"/>
                </a:highlight>
              </a:rPr>
              <a:t>11</a:t>
            </a:r>
            <a:r>
              <a:rPr lang="en">
                <a:solidFill>
                  <a:srgbClr val="3D4251"/>
                </a:solidFill>
              </a:rPr>
              <a:t> to the </a:t>
            </a:r>
            <a:r>
              <a:rPr lang="en">
                <a:solidFill>
                  <a:srgbClr val="3D4251"/>
                </a:solidFill>
                <a:highlight>
                  <a:srgbClr val="E6EAEB"/>
                </a:highlight>
              </a:rPr>
              <a:t>list_num</a:t>
            </a:r>
            <a:r>
              <a:rPr lang="en">
                <a:solidFill>
                  <a:srgbClr val="3D4251"/>
                </a:solidFill>
              </a:rPr>
              <a:t> list with </a:t>
            </a:r>
            <a:r>
              <a:rPr lang="en">
                <a:solidFill>
                  <a:srgbClr val="3D4251"/>
                </a:solidFill>
                <a:highlight>
                  <a:srgbClr val="E6EAEB"/>
                </a:highlight>
              </a:rPr>
              <a:t>append()</a:t>
            </a:r>
            <a:r>
              <a:rPr lang="en">
                <a:solidFill>
                  <a:srgbClr val="3D4251"/>
                </a:solidFill>
              </a:rPr>
              <a:t>. By default, this number will be added to the end of the list.</a:t>
            </a:r>
            <a:endParaRPr>
              <a:solidFill>
                <a:srgbClr val="3D4251"/>
              </a:solidFill>
            </a:endParaRPr>
          </a:p>
          <a:p>
            <a:pPr indent="0" lvl="0" marL="0" rtl="0" algn="l">
              <a:spcBef>
                <a:spcPts val="0"/>
              </a:spcBef>
              <a:spcAft>
                <a:spcPts val="1600"/>
              </a:spcAft>
              <a:buNone/>
            </a:pPr>
            <a:r>
              <a:t/>
            </a:r>
            <a:endParaRPr/>
          </a:p>
        </p:txBody>
      </p:sp>
      <p:pic>
        <p:nvPicPr>
          <p:cNvPr id="110" name="Google Shape;110;p21"/>
          <p:cNvPicPr preferRelativeResize="0"/>
          <p:nvPr/>
        </p:nvPicPr>
        <p:blipFill>
          <a:blip r:embed="rId3">
            <a:alphaModFix/>
          </a:blip>
          <a:stretch>
            <a:fillRect/>
          </a:stretch>
        </p:blipFill>
        <p:spPr>
          <a:xfrm>
            <a:off x="257175" y="2457250"/>
            <a:ext cx="8629650" cy="1752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