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matic SC"/>
      <p:regular r:id="rId29"/>
      <p:bold r:id="rId30"/>
    </p:embeddedFont>
    <p:embeddedFont>
      <p:font typeface="Source Code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xtblob.readthedocs.io/en/dev/quickstart.html#quickstar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e68c6ffc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e68c6ff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68c6ffc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e68c6ffc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68c6ffc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e68c6ffc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68c6ff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68c6ff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68c6ffc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e68c6ffc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68c6ffc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e68c6ffc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68c6ffc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e68c6ffc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e68c6ffc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e68c6ffc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68c6ffc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68c6ffc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e68c6ffc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e68c6ffc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77047b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77047b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e740684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e740684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e68c6ffc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e68c6ffc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e740684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e740684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740684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e740684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https://textblob.readthedocs.io/en/dev/quickstart.html#quickstart</a:t>
            </a:r>
            <a:r>
              <a:rPr lang="en"/>
              <a:t> - Demonstrate as many features as you can with the time remaining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68c6ff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68c6ff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68c6ffc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e68c6ffc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e68c6ffc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e68c6ffc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e68c6ff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e68c6ff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43838"/>
                </a:solidFill>
                <a:highlight>
                  <a:srgbClr val="FFFFFF"/>
                </a:highlight>
              </a:rPr>
              <a:t>Open Notify is an open source project to bring digital notifications into the physical world. The software is used to monitor real world events and use them as a means of turning an LED light on and off. The API can track events such as when the International Space Station flies over a particular location, the current location of the International Space Station and a current top down view of the solar system with interplanetary spacecraft positions. The API uses RESTful calls and responses are formatted in JSON.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e68c6ffc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e68c6ffc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e68c6ffc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e68c6ffc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e68c6ffc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e68c6ffc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open-notify.org/Open-Notify-API/" TargetMode="External"/><Relationship Id="rId4" Type="http://schemas.openxmlformats.org/officeDocument/2006/relationships/hyperlink" Target="http://api.open-notify.org/iss-pass.json" TargetMode="External"/><Relationship Id="rId5" Type="http://schemas.openxmlformats.org/officeDocument/2006/relationships/hyperlink" Target="http://open-notify.org/Open-Notify-API/ISS-Pass-Times/" TargetMode="External"/><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js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open-notify.org/Open-Notify-API/People-In-Space/"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ddit.com/" TargetMode="External"/><Relationship Id="rId4" Type="http://schemas.openxmlformats.org/officeDocument/2006/relationships/hyperlink" Target="https://www.twitter.com/" TargetMode="External"/><Relationship Id="rId5" Type="http://schemas.openxmlformats.org/officeDocument/2006/relationships/hyperlink" Target="https://www.faceboo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python-requests.org/en/late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open-notify.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open-notify.org/Open-Notify-API/" TargetMode="External"/><Relationship Id="rId4" Type="http://schemas.openxmlformats.org/officeDocument/2006/relationships/hyperlink" Target="http://open-notify.org/Open-Notify-API/"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Logic Fundamentals - Week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make a typo?</a:t>
            </a:r>
            <a:endParaRPr/>
          </a:p>
        </p:txBody>
      </p:sp>
      <p:sp>
        <p:nvSpPr>
          <p:cNvPr id="113" name="Google Shape;113;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iss-pass wasn't a valid endpoint, so we got a 404 status code in response. We forgot to add .json at the end, as the </a:t>
            </a:r>
            <a:r>
              <a:rPr lang="en" sz="1400">
                <a:solidFill>
                  <a:srgbClr val="000000"/>
                </a:solidFill>
                <a:uFill>
                  <a:noFill/>
                </a:uFill>
                <a:hlinkClick r:id="rId3"/>
              </a:rPr>
              <a:t>API documentation</a:t>
            </a:r>
            <a:r>
              <a:rPr lang="en" sz="1400">
                <a:solidFill>
                  <a:srgbClr val="000000"/>
                </a:solidFill>
              </a:rPr>
              <a:t> states.</a:t>
            </a:r>
            <a:endParaRPr sz="1400">
              <a:solidFill>
                <a:srgbClr val="000000"/>
              </a:solidFill>
            </a:endParaRPr>
          </a:p>
          <a:p>
            <a:pPr indent="0" lvl="0" marL="0" rtl="0" algn="l">
              <a:spcBef>
                <a:spcPts val="1700"/>
              </a:spcBef>
              <a:spcAft>
                <a:spcPts val="0"/>
              </a:spcAft>
              <a:buNone/>
            </a:pPr>
            <a:r>
              <a:rPr lang="en" sz="1400">
                <a:solidFill>
                  <a:srgbClr val="000000"/>
                </a:solidFill>
              </a:rPr>
              <a:t>We'll now make a GET request to </a:t>
            </a:r>
            <a:r>
              <a:rPr lang="en" sz="1400" u="sng">
                <a:solidFill>
                  <a:srgbClr val="000000"/>
                </a:solidFill>
                <a:hlinkClick r:id="rId4"/>
              </a:rPr>
              <a:t>http://api.open-notify.org/iss-pass.json</a:t>
            </a:r>
            <a:r>
              <a:rPr lang="en" sz="1400">
                <a:solidFill>
                  <a:srgbClr val="000000"/>
                </a:solidFill>
              </a:rPr>
              <a:t>.</a:t>
            </a:r>
            <a:endParaRPr sz="1400">
              <a:solidFill>
                <a:srgbClr val="000000"/>
              </a:solidFill>
            </a:endParaRPr>
          </a:p>
          <a:p>
            <a:pPr indent="0" lvl="0" marL="0" rtl="0" algn="l">
              <a:spcBef>
                <a:spcPts val="1700"/>
              </a:spcBef>
              <a:spcAft>
                <a:spcPts val="0"/>
              </a:spcAft>
              <a:buNone/>
            </a:pPr>
            <a:r>
              <a:t/>
            </a:r>
            <a:endParaRPr sz="1400">
              <a:solidFill>
                <a:srgbClr val="000000"/>
              </a:solidFill>
            </a:endParaRPr>
          </a:p>
          <a:p>
            <a:pPr indent="0" lvl="0" marL="0" rtl="0" algn="l">
              <a:spcBef>
                <a:spcPts val="1700"/>
              </a:spcBef>
              <a:spcAft>
                <a:spcPts val="0"/>
              </a:spcAft>
              <a:buNone/>
            </a:pPr>
            <a:r>
              <a:t/>
            </a:r>
            <a:endParaRPr sz="1400">
              <a:solidFill>
                <a:srgbClr val="000000"/>
              </a:solidFill>
            </a:endParaRPr>
          </a:p>
          <a:p>
            <a:pPr indent="0" lvl="0" marL="0" rtl="0" algn="l">
              <a:spcBef>
                <a:spcPts val="1700"/>
              </a:spcBef>
              <a:spcAft>
                <a:spcPts val="0"/>
              </a:spcAft>
              <a:buNone/>
            </a:pPr>
            <a:r>
              <a:t/>
            </a:r>
            <a:endParaRPr sz="1400">
              <a:solidFill>
                <a:srgbClr val="000000"/>
              </a:solidFill>
            </a:endParaRPr>
          </a:p>
          <a:p>
            <a:pPr indent="0" lvl="0" marL="0" rtl="0" algn="l">
              <a:spcBef>
                <a:spcPts val="1700"/>
              </a:spcBef>
              <a:spcAft>
                <a:spcPts val="0"/>
              </a:spcAft>
              <a:buNone/>
            </a:pPr>
            <a:r>
              <a:rPr lang="en" sz="1400">
                <a:solidFill>
                  <a:srgbClr val="000000"/>
                </a:solidFill>
              </a:rPr>
              <a:t>You'll see that in the last example, we got a 400 status code, which indicates a bad request. If you look at the documentation for the OpenNotify API, we see that the </a:t>
            </a:r>
            <a:r>
              <a:rPr lang="en" sz="1400">
                <a:solidFill>
                  <a:srgbClr val="000000"/>
                </a:solidFill>
                <a:uFill>
                  <a:noFill/>
                </a:uFill>
                <a:hlinkClick r:id="rId5"/>
              </a:rPr>
              <a:t>ISS Pass</a:t>
            </a:r>
            <a:r>
              <a:rPr lang="en" sz="1400">
                <a:solidFill>
                  <a:srgbClr val="000000"/>
                </a:solidFill>
              </a:rPr>
              <a:t> endpoint requires two </a:t>
            </a:r>
            <a:r>
              <a:rPr i="1" lang="en" sz="1400">
                <a:solidFill>
                  <a:srgbClr val="000000"/>
                </a:solidFill>
              </a:rPr>
              <a:t>parameters</a:t>
            </a:r>
            <a:r>
              <a:rPr lang="en" sz="1400">
                <a:solidFill>
                  <a:srgbClr val="000000"/>
                </a:solidFill>
              </a:rPr>
              <a:t>.</a:t>
            </a:r>
            <a:endParaRPr sz="1400">
              <a:solidFill>
                <a:srgbClr val="000000"/>
              </a:solidFill>
            </a:endParaRPr>
          </a:p>
          <a:p>
            <a:pPr indent="0" lvl="0" marL="0" rtl="0" algn="l">
              <a:spcBef>
                <a:spcPts val="1700"/>
              </a:spcBef>
              <a:spcAft>
                <a:spcPts val="1600"/>
              </a:spcAft>
              <a:buNone/>
            </a:pPr>
            <a:r>
              <a:t/>
            </a:r>
            <a:endParaRPr/>
          </a:p>
        </p:txBody>
      </p:sp>
      <p:pic>
        <p:nvPicPr>
          <p:cNvPr id="114" name="Google Shape;114;p22"/>
          <p:cNvPicPr preferRelativeResize="0"/>
          <p:nvPr/>
        </p:nvPicPr>
        <p:blipFill>
          <a:blip r:embed="rId6">
            <a:alphaModFix/>
          </a:blip>
          <a:stretch>
            <a:fillRect/>
          </a:stretch>
        </p:blipFill>
        <p:spPr>
          <a:xfrm>
            <a:off x="1321602" y="2554925"/>
            <a:ext cx="6500801" cy="68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parameters</a:t>
            </a:r>
            <a:endParaRPr/>
          </a:p>
        </p:txBody>
      </p:sp>
      <p:sp>
        <p:nvSpPr>
          <p:cNvPr id="120" name="Google Shape;120;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rPr>
              <a:t>The ISS Pass endpoint returns when the ISS will next pass over a given location on earth. In order to compute this, we need to pass the coordinates of the location to the API. We do this by passing two parameters -- latitude and longitude.</a:t>
            </a:r>
            <a:endParaRPr sz="1400">
              <a:solidFill>
                <a:srgbClr val="3C484E"/>
              </a:solidFill>
            </a:endParaRPr>
          </a:p>
          <a:p>
            <a:pPr indent="0" lvl="0" marL="0" rtl="0" algn="l">
              <a:spcBef>
                <a:spcPts val="1700"/>
              </a:spcBef>
              <a:spcAft>
                <a:spcPts val="0"/>
              </a:spcAft>
              <a:buNone/>
            </a:pPr>
            <a:r>
              <a:rPr lang="en" sz="1400">
                <a:solidFill>
                  <a:srgbClr val="3C484E"/>
                </a:solidFill>
              </a:rPr>
              <a:t>We can do this by adding an optional keyword argument, </a:t>
            </a:r>
            <a:r>
              <a:rPr lang="en" sz="1400">
                <a:solidFill>
                  <a:srgbClr val="3C484E"/>
                </a:solidFill>
                <a:highlight>
                  <a:srgbClr val="E5EFF5"/>
                </a:highlight>
              </a:rPr>
              <a:t>params</a:t>
            </a:r>
            <a:r>
              <a:rPr lang="en" sz="1400">
                <a:solidFill>
                  <a:srgbClr val="3C484E"/>
                </a:solidFill>
              </a:rPr>
              <a:t>, to our request. In this case, there are two parameters we need to pass:</a:t>
            </a:r>
            <a:endParaRPr sz="1400">
              <a:solidFill>
                <a:srgbClr val="3C484E"/>
              </a:solidFill>
            </a:endParaRPr>
          </a:p>
          <a:p>
            <a:pPr indent="-317500" lvl="0" marL="457200" marR="215900" rtl="0" algn="l">
              <a:lnSpc>
                <a:spcPct val="160000"/>
              </a:lnSpc>
              <a:spcBef>
                <a:spcPts val="1700"/>
              </a:spcBef>
              <a:spcAft>
                <a:spcPts val="0"/>
              </a:spcAft>
              <a:buClr>
                <a:srgbClr val="3C484E"/>
              </a:buClr>
              <a:buSzPts val="1400"/>
              <a:buFont typeface="Georgia"/>
              <a:buChar char="●"/>
            </a:pPr>
            <a:r>
              <a:rPr lang="en" sz="1400">
                <a:solidFill>
                  <a:srgbClr val="3C484E"/>
                </a:solidFill>
                <a:highlight>
                  <a:srgbClr val="E5EFF5"/>
                </a:highlight>
              </a:rPr>
              <a:t>lat</a:t>
            </a:r>
            <a:r>
              <a:rPr lang="en" sz="1400">
                <a:solidFill>
                  <a:srgbClr val="3C484E"/>
                </a:solidFill>
              </a:rPr>
              <a:t> -- The latitude of the location we want.</a:t>
            </a:r>
            <a:endParaRPr sz="1400">
              <a:solidFill>
                <a:srgbClr val="3C484E"/>
              </a:solidFill>
            </a:endParaRPr>
          </a:p>
          <a:p>
            <a:pPr indent="-317500" lvl="0" marL="457200" marR="215900" rtl="0" algn="l">
              <a:lnSpc>
                <a:spcPct val="160000"/>
              </a:lnSpc>
              <a:spcBef>
                <a:spcPts val="0"/>
              </a:spcBef>
              <a:spcAft>
                <a:spcPts val="0"/>
              </a:spcAft>
              <a:buClr>
                <a:srgbClr val="3C484E"/>
              </a:buClr>
              <a:buSzPts val="1400"/>
              <a:buFont typeface="Source Code Pro"/>
              <a:buChar char="●"/>
            </a:pPr>
            <a:r>
              <a:rPr lang="en" sz="1400">
                <a:solidFill>
                  <a:srgbClr val="3C484E"/>
                </a:solidFill>
                <a:highlight>
                  <a:srgbClr val="E5EFF5"/>
                </a:highlight>
              </a:rPr>
              <a:t>lon</a:t>
            </a:r>
            <a:r>
              <a:rPr lang="en" sz="1400">
                <a:solidFill>
                  <a:srgbClr val="3C484E"/>
                </a:solidFill>
              </a:rPr>
              <a:t> -- The longitude of the location we want.</a:t>
            </a:r>
            <a:endParaRPr sz="1400">
              <a:solidFill>
                <a:srgbClr val="3C484E"/>
              </a:solidFill>
            </a:endParaRPr>
          </a:p>
          <a:p>
            <a:pPr indent="0" lvl="0" marL="0" marR="215900" rtl="0" algn="l">
              <a:lnSpc>
                <a:spcPct val="160000"/>
              </a:lnSpc>
              <a:spcBef>
                <a:spcPts val="2500"/>
              </a:spcBef>
              <a:spcAft>
                <a:spcPts val="0"/>
              </a:spcAft>
              <a:buNone/>
            </a:pPr>
            <a:r>
              <a:rPr lang="en" sz="1400">
                <a:solidFill>
                  <a:srgbClr val="3C484E"/>
                </a:solidFill>
                <a:highlight>
                  <a:srgbClr val="FFFFFF"/>
                </a:highlight>
              </a:rPr>
              <a:t>We can make a dictionary with these parameters, and then pass them into the </a:t>
            </a:r>
            <a:r>
              <a:rPr lang="en" sz="1400">
                <a:solidFill>
                  <a:srgbClr val="3C484E"/>
                </a:solidFill>
                <a:highlight>
                  <a:srgbClr val="E5EFF5"/>
                </a:highlight>
              </a:rPr>
              <a:t>requests.get</a:t>
            </a:r>
            <a:r>
              <a:rPr lang="en" sz="1400">
                <a:solidFill>
                  <a:srgbClr val="3C484E"/>
                </a:solidFill>
                <a:highlight>
                  <a:srgbClr val="FFFFFF"/>
                </a:highlight>
              </a:rPr>
              <a:t> function. A dictionary is a set of value pairs.</a:t>
            </a:r>
            <a:endParaRPr sz="1400">
              <a:solidFill>
                <a:srgbClr val="3C484E"/>
              </a:solidFill>
            </a:endParaRPr>
          </a:p>
          <a:p>
            <a:pPr indent="0" lvl="0" marL="0" rtl="0" algn="l">
              <a:spcBef>
                <a:spcPts val="2500"/>
              </a:spcBef>
              <a:spcAft>
                <a:spcPts val="0"/>
              </a:spcAft>
              <a:buNone/>
            </a:pPr>
            <a:r>
              <a:t/>
            </a:r>
            <a:endParaRPr sz="1650">
              <a:solidFill>
                <a:srgbClr val="3C484E"/>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dictionaries</a:t>
            </a:r>
            <a:endParaRPr/>
          </a:p>
        </p:txBody>
      </p:sp>
      <p:sp>
        <p:nvSpPr>
          <p:cNvPr id="126" name="Google Shape;126;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400">
                <a:solidFill>
                  <a:srgbClr val="222222"/>
                </a:solidFill>
              </a:rPr>
              <a:t>It is best to think of a dictionary as a set of </a:t>
            </a:r>
            <a:r>
              <a:rPr i="1" lang="en" sz="1400">
                <a:solidFill>
                  <a:srgbClr val="222222"/>
                </a:solidFill>
              </a:rPr>
              <a:t>key: value</a:t>
            </a:r>
            <a:r>
              <a:rPr lang="en" sz="1400">
                <a:solidFill>
                  <a:srgbClr val="222222"/>
                </a:solidFill>
              </a:rPr>
              <a:t> pairs, with the requirement that the keys are unique (within one dictionary). A pair of braces creates an empty dictionary: </a:t>
            </a:r>
            <a:r>
              <a:rPr lang="en" sz="1400">
                <a:solidFill>
                  <a:srgbClr val="222222"/>
                </a:solidFill>
                <a:highlight>
                  <a:srgbClr val="ECF0F3"/>
                </a:highlight>
              </a:rPr>
              <a:t>{}</a:t>
            </a:r>
            <a:r>
              <a:rPr lang="en" sz="1400">
                <a:solidFill>
                  <a:srgbClr val="222222"/>
                </a:solidFill>
              </a:rPr>
              <a:t>. Placing a comma-separated list of key:value pairs within the braces adds initial key:value pairs to the dictionary; this is also the way dictionaries are written on output.</a:t>
            </a:r>
            <a:endParaRPr sz="1400">
              <a:solidFill>
                <a:srgbClr val="222222"/>
              </a:solidFill>
            </a:endParaRPr>
          </a:p>
          <a:p>
            <a:pPr indent="0" lvl="0" marL="0" rtl="0" algn="just">
              <a:lnSpc>
                <a:spcPct val="140000"/>
              </a:lnSpc>
              <a:spcBef>
                <a:spcPts val="0"/>
              </a:spcBef>
              <a:spcAft>
                <a:spcPts val="0"/>
              </a:spcAft>
              <a:buNone/>
            </a:pPr>
            <a:r>
              <a:t/>
            </a:r>
            <a:endParaRPr sz="1400">
              <a:solidFill>
                <a:srgbClr val="222222"/>
              </a:solidFill>
            </a:endParaRPr>
          </a:p>
          <a:p>
            <a:pPr indent="0" lvl="0" marL="0" rtl="0" algn="just">
              <a:lnSpc>
                <a:spcPct val="140000"/>
              </a:lnSpc>
              <a:spcBef>
                <a:spcPts val="0"/>
              </a:spcBef>
              <a:spcAft>
                <a:spcPts val="0"/>
              </a:spcAft>
              <a:buNone/>
            </a:pPr>
            <a:r>
              <a:rPr lang="en" sz="1400">
                <a:solidFill>
                  <a:srgbClr val="222222"/>
                </a:solidFill>
              </a:rPr>
              <a:t>The main operations on a dictionary are storing a value with some key and extracting the value given the key. It is also possible to delete a key:value pair with </a:t>
            </a:r>
            <a:r>
              <a:rPr lang="en" sz="1400">
                <a:solidFill>
                  <a:srgbClr val="222222"/>
                </a:solidFill>
                <a:highlight>
                  <a:srgbClr val="ECF0F3"/>
                </a:highlight>
              </a:rPr>
              <a:t>del</a:t>
            </a:r>
            <a:r>
              <a:rPr lang="en" sz="1400">
                <a:solidFill>
                  <a:srgbClr val="222222"/>
                </a:solidFill>
              </a:rPr>
              <a:t>. If you store using a key that is already in use, the old value associated with that key is forgotten. It is an error to extract a value using a non-existent key.</a:t>
            </a:r>
            <a:endParaRPr sz="1400">
              <a:solidFill>
                <a:srgbClr val="222222"/>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request</a:t>
            </a:r>
            <a:endParaRPr/>
          </a:p>
        </p:txBody>
      </p:sp>
      <p:sp>
        <p:nvSpPr>
          <p:cNvPr id="132" name="Google Shape;132;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3C484E"/>
                </a:solidFill>
                <a:highlight>
                  <a:srgbClr val="FFFFFF"/>
                </a:highlight>
              </a:rPr>
              <a:t>We'll make a request using the coordinates of New York City, and see what response we get.</a:t>
            </a:r>
            <a:endParaRPr sz="1400"/>
          </a:p>
        </p:txBody>
      </p:sp>
      <p:pic>
        <p:nvPicPr>
          <p:cNvPr id="133" name="Google Shape;133;p25"/>
          <p:cNvPicPr preferRelativeResize="0"/>
          <p:nvPr/>
        </p:nvPicPr>
        <p:blipFill>
          <a:blip r:embed="rId3">
            <a:alphaModFix/>
          </a:blip>
          <a:stretch>
            <a:fillRect/>
          </a:stretch>
        </p:blipFill>
        <p:spPr>
          <a:xfrm>
            <a:off x="907650" y="2091313"/>
            <a:ext cx="7239000"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JSONs</a:t>
            </a:r>
            <a:endParaRPr/>
          </a:p>
        </p:txBody>
      </p:sp>
      <p:sp>
        <p:nvSpPr>
          <p:cNvPr id="139" name="Google Shape;139;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highlight>
                  <a:srgbClr val="FFFFFF"/>
                </a:highlight>
              </a:rPr>
              <a:t>You may have noticed that the content of the response earlier was a </a:t>
            </a:r>
            <a:r>
              <a:rPr lang="en" sz="1400">
                <a:solidFill>
                  <a:srgbClr val="3C484E"/>
                </a:solidFill>
                <a:highlight>
                  <a:srgbClr val="E5EFF5"/>
                </a:highlight>
              </a:rPr>
              <a:t>string</a:t>
            </a:r>
            <a:r>
              <a:rPr lang="en" sz="1400">
                <a:solidFill>
                  <a:srgbClr val="3C484E"/>
                </a:solidFill>
                <a:highlight>
                  <a:srgbClr val="FFFFFF"/>
                </a:highlight>
              </a:rPr>
              <a:t> (although it was shown as a </a:t>
            </a:r>
            <a:r>
              <a:rPr lang="en" sz="1400">
                <a:solidFill>
                  <a:srgbClr val="3C484E"/>
                </a:solidFill>
                <a:highlight>
                  <a:srgbClr val="E5EFF5"/>
                </a:highlight>
              </a:rPr>
              <a:t>bytes</a:t>
            </a:r>
            <a:r>
              <a:rPr lang="en" sz="1400">
                <a:solidFill>
                  <a:srgbClr val="3C484E"/>
                </a:solidFill>
                <a:highlight>
                  <a:srgbClr val="FFFFFF"/>
                </a:highlight>
              </a:rPr>
              <a:t> object, we can easily convert the content to a string using </a:t>
            </a:r>
            <a:r>
              <a:rPr lang="en" sz="1400">
                <a:solidFill>
                  <a:srgbClr val="3C484E"/>
                </a:solidFill>
                <a:highlight>
                  <a:srgbClr val="E5EFF5"/>
                </a:highlight>
              </a:rPr>
              <a:t>response.content.decode("utf-8")</a:t>
            </a:r>
            <a:r>
              <a:rPr lang="en" sz="1400">
                <a:solidFill>
                  <a:srgbClr val="3C484E"/>
                </a:solidFill>
                <a:highlight>
                  <a:srgbClr val="FFFFFF"/>
                </a:highlight>
              </a:rPr>
              <a:t>).</a:t>
            </a:r>
            <a:endParaRPr sz="1400">
              <a:solidFill>
                <a:srgbClr val="3C484E"/>
              </a:solidFill>
              <a:highlight>
                <a:srgbClr val="FFFFFF"/>
              </a:highlight>
            </a:endParaRPr>
          </a:p>
          <a:p>
            <a:pPr indent="0" lvl="0" marL="0" rtl="0" algn="l">
              <a:spcBef>
                <a:spcPts val="1600"/>
              </a:spcBef>
              <a:spcAft>
                <a:spcPts val="0"/>
              </a:spcAft>
              <a:buNone/>
            </a:pPr>
            <a:r>
              <a:rPr lang="en" sz="1400">
                <a:solidFill>
                  <a:srgbClr val="3C484E"/>
                </a:solidFill>
                <a:highlight>
                  <a:srgbClr val="FFFFFF"/>
                </a:highlight>
              </a:rPr>
              <a:t>Strings are the way that we pass information back and forth to APIs, but it's hard to get the information we want out of them. How do we know how to decode the string that we get back and work with it in Python? How do we figure out the </a:t>
            </a:r>
            <a:r>
              <a:rPr lang="en" sz="1400">
                <a:solidFill>
                  <a:srgbClr val="3C484E"/>
                </a:solidFill>
                <a:highlight>
                  <a:srgbClr val="E5EFF5"/>
                </a:highlight>
              </a:rPr>
              <a:t>altitude</a:t>
            </a:r>
            <a:r>
              <a:rPr lang="en" sz="1400">
                <a:solidFill>
                  <a:srgbClr val="3C484E"/>
                </a:solidFill>
                <a:highlight>
                  <a:srgbClr val="FFFFFF"/>
                </a:highlight>
              </a:rPr>
              <a:t> of the ISS from the string response?</a:t>
            </a:r>
            <a:endParaRPr sz="1400">
              <a:solidFill>
                <a:srgbClr val="3C484E"/>
              </a:solidFill>
              <a:highlight>
                <a:srgbClr val="FFFFFF"/>
              </a:highlight>
            </a:endParaRPr>
          </a:p>
          <a:p>
            <a:pPr indent="0" lvl="0" marL="0" rtl="0" algn="l">
              <a:spcBef>
                <a:spcPts val="1600"/>
              </a:spcBef>
              <a:spcAft>
                <a:spcPts val="1600"/>
              </a:spcAft>
              <a:buNone/>
            </a:pPr>
            <a:r>
              <a:rPr lang="en" sz="1400">
                <a:solidFill>
                  <a:srgbClr val="3C484E"/>
                </a:solidFill>
                <a:highlight>
                  <a:srgbClr val="FFFFFF"/>
                </a:highlight>
              </a:rPr>
              <a:t>Luckily, there's a format called </a:t>
            </a:r>
            <a:r>
              <a:rPr lang="en" sz="1400">
                <a:solidFill>
                  <a:srgbClr val="000000"/>
                </a:solidFill>
                <a:uFill>
                  <a:noFill/>
                </a:uFill>
                <a:hlinkClick r:id="rId3"/>
              </a:rPr>
              <a:t>JavaScript Object Notation</a:t>
            </a:r>
            <a:r>
              <a:rPr lang="en" sz="1400">
                <a:solidFill>
                  <a:srgbClr val="3C484E"/>
                </a:solidFill>
                <a:highlight>
                  <a:srgbClr val="FFFFFF"/>
                </a:highlight>
              </a:rPr>
              <a:t> (JSON). JSON is a way to encode data structures like lists and dictionaries to strings that ensures that they are easily readable by machines. JSON is the primary format in which data is passed back and forth to APIs, and most API servers will send their responses in JSON format.</a:t>
            </a:r>
            <a:endParaRPr sz="1400">
              <a:solidFill>
                <a:srgbClr val="3C484E"/>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functions</a:t>
            </a:r>
            <a:endParaRPr/>
          </a:p>
        </p:txBody>
      </p:sp>
      <p:sp>
        <p:nvSpPr>
          <p:cNvPr id="145" name="Google Shape;145;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rPr>
              <a:t>Python has great JSON support, with the </a:t>
            </a:r>
            <a:r>
              <a:rPr lang="en" sz="1400">
                <a:solidFill>
                  <a:srgbClr val="3C484E"/>
                </a:solidFill>
                <a:highlight>
                  <a:srgbClr val="E5EFF5"/>
                </a:highlight>
              </a:rPr>
              <a:t>json</a:t>
            </a:r>
            <a:r>
              <a:rPr lang="en" sz="1400">
                <a:solidFill>
                  <a:srgbClr val="3C484E"/>
                </a:solidFill>
              </a:rPr>
              <a:t> package. The </a:t>
            </a:r>
            <a:r>
              <a:rPr lang="en" sz="1400">
                <a:solidFill>
                  <a:srgbClr val="3C484E"/>
                </a:solidFill>
                <a:highlight>
                  <a:srgbClr val="E5EFF5"/>
                </a:highlight>
              </a:rPr>
              <a:t>json</a:t>
            </a:r>
            <a:r>
              <a:rPr lang="en" sz="1400">
                <a:solidFill>
                  <a:srgbClr val="3C484E"/>
                </a:solidFill>
              </a:rPr>
              <a:t> package is part of the standard library, so we don't have to install anything to use it. We can both convert </a:t>
            </a:r>
            <a:r>
              <a:rPr i="1" lang="en" sz="1400">
                <a:solidFill>
                  <a:srgbClr val="090A0B"/>
                </a:solidFill>
              </a:rPr>
              <a:t>lists</a:t>
            </a:r>
            <a:r>
              <a:rPr lang="en" sz="1400">
                <a:solidFill>
                  <a:srgbClr val="3C484E"/>
                </a:solidFill>
              </a:rPr>
              <a:t> and </a:t>
            </a:r>
            <a:r>
              <a:rPr i="1" lang="en" sz="1400">
                <a:solidFill>
                  <a:srgbClr val="090A0B"/>
                </a:solidFill>
              </a:rPr>
              <a:t>dictionaries</a:t>
            </a:r>
            <a:r>
              <a:rPr lang="en" sz="1400">
                <a:solidFill>
                  <a:srgbClr val="3C484E"/>
                </a:solidFill>
              </a:rPr>
              <a:t> to JSON, and convert strings to </a:t>
            </a:r>
            <a:r>
              <a:rPr i="1" lang="en" sz="1400">
                <a:solidFill>
                  <a:srgbClr val="090A0B"/>
                </a:solidFill>
              </a:rPr>
              <a:t>lists</a:t>
            </a:r>
            <a:r>
              <a:rPr lang="en" sz="1400">
                <a:solidFill>
                  <a:srgbClr val="3C484E"/>
                </a:solidFill>
              </a:rPr>
              <a:t> and </a:t>
            </a:r>
            <a:r>
              <a:rPr i="1" lang="en" sz="1400">
                <a:solidFill>
                  <a:srgbClr val="090A0B"/>
                </a:solidFill>
              </a:rPr>
              <a:t>dictionaries</a:t>
            </a:r>
            <a:r>
              <a:rPr lang="en" sz="1400">
                <a:solidFill>
                  <a:srgbClr val="3C484E"/>
                </a:solidFill>
              </a:rPr>
              <a:t>. In the case of our ISS Pass data, it is a dictionary encoded to a string in JSON format.</a:t>
            </a:r>
            <a:endParaRPr sz="1400">
              <a:solidFill>
                <a:srgbClr val="3C484E"/>
              </a:solidFill>
            </a:endParaRPr>
          </a:p>
          <a:p>
            <a:pPr indent="0" lvl="0" marL="0" rtl="0" algn="l">
              <a:spcBef>
                <a:spcPts val="1700"/>
              </a:spcBef>
              <a:spcAft>
                <a:spcPts val="0"/>
              </a:spcAft>
              <a:buNone/>
            </a:pPr>
            <a:r>
              <a:rPr lang="en" sz="1400">
                <a:solidFill>
                  <a:srgbClr val="3C484E"/>
                </a:solidFill>
              </a:rPr>
              <a:t>The json library has two main methods:</a:t>
            </a:r>
            <a:endParaRPr sz="1400">
              <a:solidFill>
                <a:srgbClr val="3C484E"/>
              </a:solidFill>
            </a:endParaRPr>
          </a:p>
          <a:p>
            <a:pPr indent="-317500" lvl="0" marL="457200" marR="215900" rtl="0" algn="l">
              <a:lnSpc>
                <a:spcPct val="160000"/>
              </a:lnSpc>
              <a:spcBef>
                <a:spcPts val="1700"/>
              </a:spcBef>
              <a:spcAft>
                <a:spcPts val="0"/>
              </a:spcAft>
              <a:buClr>
                <a:srgbClr val="3C484E"/>
              </a:buClr>
              <a:buSzPts val="1400"/>
              <a:buFont typeface="Georgia"/>
              <a:buChar char="●"/>
            </a:pPr>
            <a:r>
              <a:rPr lang="en" sz="1400">
                <a:solidFill>
                  <a:srgbClr val="3C484E"/>
                </a:solidFill>
                <a:highlight>
                  <a:srgbClr val="E5EFF5"/>
                </a:highlight>
              </a:rPr>
              <a:t>dumps</a:t>
            </a:r>
            <a:r>
              <a:rPr lang="en" sz="1400">
                <a:solidFill>
                  <a:srgbClr val="3C484E"/>
                </a:solidFill>
              </a:rPr>
              <a:t> -- Takes in a Python object, and converts it to a string.</a:t>
            </a:r>
            <a:endParaRPr sz="1400">
              <a:solidFill>
                <a:srgbClr val="3C484E"/>
              </a:solidFill>
            </a:endParaRPr>
          </a:p>
          <a:p>
            <a:pPr indent="-317500" lvl="0" marL="457200" marR="215900" rtl="0" algn="l">
              <a:lnSpc>
                <a:spcPct val="160000"/>
              </a:lnSpc>
              <a:spcBef>
                <a:spcPts val="0"/>
              </a:spcBef>
              <a:spcAft>
                <a:spcPts val="0"/>
              </a:spcAft>
              <a:buClr>
                <a:srgbClr val="3C484E"/>
              </a:buClr>
              <a:buSzPts val="1400"/>
              <a:buFont typeface="Georgia"/>
              <a:buChar char="●"/>
            </a:pPr>
            <a:r>
              <a:rPr lang="en" sz="1400">
                <a:solidFill>
                  <a:srgbClr val="3C484E"/>
                </a:solidFill>
                <a:highlight>
                  <a:srgbClr val="E5EFF5"/>
                </a:highlight>
              </a:rPr>
              <a:t>loads</a:t>
            </a:r>
            <a:r>
              <a:rPr lang="en" sz="1400">
                <a:solidFill>
                  <a:srgbClr val="3C484E"/>
                </a:solidFill>
              </a:rPr>
              <a:t> -- Takes a JSON string, and converts it to a Python object.</a:t>
            </a:r>
            <a:endParaRPr sz="1400">
              <a:solidFill>
                <a:srgbClr val="3C484E"/>
              </a:solidFill>
            </a:endParaRPr>
          </a:p>
          <a:p>
            <a:pPr indent="0" lvl="0" marL="0" marR="215900" rtl="0" algn="l">
              <a:lnSpc>
                <a:spcPct val="160000"/>
              </a:lnSpc>
              <a:spcBef>
                <a:spcPts val="2500"/>
              </a:spcBef>
              <a:spcAft>
                <a:spcPts val="0"/>
              </a:spcAft>
              <a:buNone/>
            </a:pPr>
            <a:r>
              <a:rPr lang="en" sz="1400">
                <a:solidFill>
                  <a:srgbClr val="3C484E"/>
                </a:solidFill>
              </a:rPr>
              <a:t>You can see that these methods would definitely be useful for interpreting the choppy, almost indistinguishable response provided by the API.</a:t>
            </a:r>
            <a:endParaRPr sz="1400">
              <a:solidFill>
                <a:srgbClr val="3C484E"/>
              </a:solidFill>
            </a:endParaRPr>
          </a:p>
          <a:p>
            <a:pPr indent="0" lvl="0" marL="0" rtl="0" algn="l">
              <a:spcBef>
                <a:spcPts val="25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EXAMPLE CODE</a:t>
            </a:r>
            <a:endParaRPr/>
          </a:p>
        </p:txBody>
      </p:sp>
      <p:sp>
        <p:nvSpPr>
          <p:cNvPr id="151" name="Google Shape;151;p28"/>
          <p:cNvSpPr txBox="1"/>
          <p:nvPr>
            <p:ph idx="1" type="body"/>
          </p:nvPr>
        </p:nvSpPr>
        <p:spPr>
          <a:xfrm>
            <a:off x="311700" y="1228675"/>
            <a:ext cx="3061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example demonstrates the functionality of JSON, and why we’d need to use it for converting between object notation types.</a:t>
            </a:r>
            <a:endParaRPr/>
          </a:p>
        </p:txBody>
      </p:sp>
      <p:pic>
        <p:nvPicPr>
          <p:cNvPr id="152" name="Google Shape;152;p28"/>
          <p:cNvPicPr preferRelativeResize="0"/>
          <p:nvPr/>
        </p:nvPicPr>
        <p:blipFill>
          <a:blip r:embed="rId3">
            <a:alphaModFix/>
          </a:blip>
          <a:stretch>
            <a:fillRect/>
          </a:stretch>
        </p:blipFill>
        <p:spPr>
          <a:xfrm>
            <a:off x="3525350" y="464322"/>
            <a:ext cx="5562600" cy="42148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JSON from an API request</a:t>
            </a:r>
            <a:endParaRPr/>
          </a:p>
        </p:txBody>
      </p:sp>
      <p:sp>
        <p:nvSpPr>
          <p:cNvPr id="158" name="Google Shape;158;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highlight>
                  <a:srgbClr val="FFFFFF"/>
                </a:highlight>
              </a:rPr>
              <a:t>You can get the content of a response as a python object by using the </a:t>
            </a:r>
            <a:r>
              <a:rPr lang="en" sz="1400">
                <a:solidFill>
                  <a:srgbClr val="3C484E"/>
                </a:solidFill>
                <a:highlight>
                  <a:srgbClr val="E5EFF5"/>
                </a:highlight>
              </a:rPr>
              <a:t>.json()</a:t>
            </a:r>
            <a:r>
              <a:rPr lang="en" sz="1400">
                <a:solidFill>
                  <a:srgbClr val="3C484E"/>
                </a:solidFill>
                <a:highlight>
                  <a:srgbClr val="FFFFFF"/>
                </a:highlight>
              </a:rPr>
              <a:t> method on the response.</a:t>
            </a:r>
            <a:endParaRPr sz="1400">
              <a:solidFill>
                <a:srgbClr val="3C484E"/>
              </a:solidFill>
              <a:highlight>
                <a:srgbClr val="FFFFFF"/>
              </a:highlight>
            </a:endParaRPr>
          </a:p>
          <a:p>
            <a:pPr indent="0" lvl="0" marL="0" rtl="0" algn="l">
              <a:spcBef>
                <a:spcPts val="1600"/>
              </a:spcBef>
              <a:spcAft>
                <a:spcPts val="1600"/>
              </a:spcAft>
              <a:buNone/>
            </a:pPr>
            <a:r>
              <a:t/>
            </a:r>
            <a:endParaRPr sz="1400">
              <a:solidFill>
                <a:srgbClr val="3C484E"/>
              </a:solidFill>
              <a:highlight>
                <a:srgbClr val="FFFFFF"/>
              </a:highlight>
            </a:endParaRPr>
          </a:p>
        </p:txBody>
      </p:sp>
      <p:pic>
        <p:nvPicPr>
          <p:cNvPr id="159" name="Google Shape;159;p29"/>
          <p:cNvPicPr preferRelativeResize="0"/>
          <p:nvPr/>
        </p:nvPicPr>
        <p:blipFill>
          <a:blip r:embed="rId3">
            <a:alphaModFix/>
          </a:blip>
          <a:stretch>
            <a:fillRect/>
          </a:stretch>
        </p:blipFill>
        <p:spPr>
          <a:xfrm>
            <a:off x="388013" y="2029025"/>
            <a:ext cx="8367974" cy="205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6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type</a:t>
            </a:r>
            <a:endParaRPr/>
          </a:p>
        </p:txBody>
      </p:sp>
      <p:sp>
        <p:nvSpPr>
          <p:cNvPr id="165" name="Google Shape;165;p30"/>
          <p:cNvSpPr txBox="1"/>
          <p:nvPr>
            <p:ph idx="1" type="body"/>
          </p:nvPr>
        </p:nvSpPr>
        <p:spPr>
          <a:xfrm>
            <a:off x="311700" y="7580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rPr>
              <a:t>The server doesn't just send a status code and the data when it generates a response. It also sends metadata containing information on how the data was generated and how to decode it. This is stored in the </a:t>
            </a:r>
            <a:r>
              <a:rPr i="1" lang="en" sz="1400">
                <a:solidFill>
                  <a:srgbClr val="090A0B"/>
                </a:solidFill>
              </a:rPr>
              <a:t>response headers</a:t>
            </a:r>
            <a:r>
              <a:rPr lang="en" sz="1400">
                <a:solidFill>
                  <a:srgbClr val="3C484E"/>
                </a:solidFill>
              </a:rPr>
              <a:t>. In Python, we can access this with the </a:t>
            </a:r>
            <a:r>
              <a:rPr lang="en" sz="1400">
                <a:solidFill>
                  <a:srgbClr val="3C484E"/>
                </a:solidFill>
                <a:highlight>
                  <a:srgbClr val="E5EFF5"/>
                </a:highlight>
              </a:rPr>
              <a:t>headers</a:t>
            </a:r>
            <a:r>
              <a:rPr lang="en" sz="1400">
                <a:solidFill>
                  <a:srgbClr val="3C484E"/>
                </a:solidFill>
              </a:rPr>
              <a:t> property of a response object.</a:t>
            </a:r>
            <a:endParaRPr sz="1400">
              <a:solidFill>
                <a:srgbClr val="3C484E"/>
              </a:solidFill>
            </a:endParaRPr>
          </a:p>
          <a:p>
            <a:pPr indent="0" lvl="0" marL="0" rtl="0" algn="l">
              <a:spcBef>
                <a:spcPts val="1700"/>
              </a:spcBef>
              <a:spcAft>
                <a:spcPts val="0"/>
              </a:spcAft>
              <a:buNone/>
            </a:pPr>
            <a:r>
              <a:rPr lang="en" sz="1400">
                <a:solidFill>
                  <a:srgbClr val="3C484E"/>
                </a:solidFill>
              </a:rPr>
              <a:t>The headers will be shown as a dictionary. Within the headers, </a:t>
            </a:r>
            <a:r>
              <a:rPr lang="en" sz="1400">
                <a:solidFill>
                  <a:srgbClr val="3C484E"/>
                </a:solidFill>
                <a:highlight>
                  <a:srgbClr val="E5EFF5"/>
                </a:highlight>
              </a:rPr>
              <a:t>content-type</a:t>
            </a:r>
            <a:r>
              <a:rPr lang="en" sz="1400">
                <a:solidFill>
                  <a:srgbClr val="3C484E"/>
                </a:solidFill>
              </a:rPr>
              <a:t> is the most important key for now. It tells us the format of the response, and how to decode it. For the OpenNotify API, the format is JSON, which is why we could decode it with the </a:t>
            </a:r>
            <a:r>
              <a:rPr lang="en" sz="1400">
                <a:solidFill>
                  <a:srgbClr val="3C484E"/>
                </a:solidFill>
                <a:highlight>
                  <a:srgbClr val="E5EFF5"/>
                </a:highlight>
              </a:rPr>
              <a:t>json</a:t>
            </a:r>
            <a:r>
              <a:rPr lang="en" sz="1400">
                <a:solidFill>
                  <a:srgbClr val="3C484E"/>
                </a:solidFill>
              </a:rPr>
              <a:t> package earlier.</a:t>
            </a:r>
            <a:endParaRPr sz="1400">
              <a:solidFill>
                <a:srgbClr val="3C484E"/>
              </a:solidFill>
            </a:endParaRPr>
          </a:p>
          <a:p>
            <a:pPr indent="0" lvl="0" marL="190500" marR="190500" rtl="0" algn="l">
              <a:lnSpc>
                <a:spcPct val="150000"/>
              </a:lnSpc>
              <a:spcBef>
                <a:spcPts val="1700"/>
              </a:spcBef>
              <a:spcAft>
                <a:spcPts val="0"/>
              </a:spcAft>
              <a:buNone/>
            </a:pPr>
            <a:r>
              <a:t/>
            </a:r>
            <a:endParaRPr sz="1650">
              <a:solidFill>
                <a:srgbClr val="3C484E"/>
              </a:solidFill>
              <a:latin typeface="Georgia"/>
              <a:ea typeface="Georgia"/>
              <a:cs typeface="Georgia"/>
              <a:sym typeface="Georgia"/>
            </a:endParaRPr>
          </a:p>
          <a:p>
            <a:pPr indent="0" lvl="0" marL="0" rtl="0" algn="l">
              <a:spcBef>
                <a:spcPts val="3300"/>
              </a:spcBef>
              <a:spcAft>
                <a:spcPts val="1600"/>
              </a:spcAft>
              <a:buNone/>
            </a:pPr>
            <a:r>
              <a:t/>
            </a:r>
            <a:endParaRPr/>
          </a:p>
        </p:txBody>
      </p:sp>
      <p:pic>
        <p:nvPicPr>
          <p:cNvPr id="166" name="Google Shape;166;p30"/>
          <p:cNvPicPr preferRelativeResize="0"/>
          <p:nvPr/>
        </p:nvPicPr>
        <p:blipFill>
          <a:blip r:embed="rId3">
            <a:alphaModFix/>
          </a:blip>
          <a:stretch>
            <a:fillRect/>
          </a:stretch>
        </p:blipFill>
        <p:spPr>
          <a:xfrm>
            <a:off x="2122816" y="3260628"/>
            <a:ext cx="4898375" cy="1608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who are in space</a:t>
            </a:r>
            <a:endParaRPr/>
          </a:p>
        </p:txBody>
      </p:sp>
      <p:sp>
        <p:nvSpPr>
          <p:cNvPr id="172" name="Google Shape;172;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rPr>
              <a:t>OpenNotify has one more API endpoint, </a:t>
            </a:r>
            <a:r>
              <a:rPr lang="en" sz="1400">
                <a:solidFill>
                  <a:srgbClr val="3C484E"/>
                </a:solidFill>
                <a:highlight>
                  <a:srgbClr val="E5EFF5"/>
                </a:highlight>
              </a:rPr>
              <a:t>astros.json</a:t>
            </a:r>
            <a:r>
              <a:rPr lang="en" sz="1400">
                <a:solidFill>
                  <a:srgbClr val="3C484E"/>
                </a:solidFill>
              </a:rPr>
              <a:t>. It tells you how many people are currently in space. The format of the responses can be found </a:t>
            </a:r>
            <a:r>
              <a:rPr lang="en" sz="1400">
                <a:solidFill>
                  <a:srgbClr val="000000"/>
                </a:solidFill>
                <a:uFill>
                  <a:noFill/>
                </a:uFill>
                <a:hlinkClick r:id="rId3"/>
              </a:rPr>
              <a:t>here</a:t>
            </a:r>
            <a:r>
              <a:rPr lang="en" sz="1400">
                <a:solidFill>
                  <a:srgbClr val="3C484E"/>
                </a:solidFill>
              </a:rPr>
              <a:t>.</a:t>
            </a:r>
            <a:endParaRPr sz="1400">
              <a:solidFill>
                <a:srgbClr val="3C484E"/>
              </a:solidFill>
            </a:endParaRPr>
          </a:p>
          <a:p>
            <a:pPr indent="0" lvl="0" marL="0" rtl="0" algn="l">
              <a:spcBef>
                <a:spcPts val="1700"/>
              </a:spcBef>
              <a:spcAft>
                <a:spcPts val="0"/>
              </a:spcAft>
              <a:buNone/>
            </a:pPr>
            <a:r>
              <a:t/>
            </a:r>
            <a:endParaRPr sz="1400">
              <a:solidFill>
                <a:srgbClr val="3C484E"/>
              </a:solidFill>
            </a:endParaRPr>
          </a:p>
          <a:p>
            <a:pPr indent="0" lvl="0" marL="190500" marR="190500" rtl="0" algn="l">
              <a:lnSpc>
                <a:spcPct val="150000"/>
              </a:lnSpc>
              <a:spcBef>
                <a:spcPts val="1700"/>
              </a:spcBef>
              <a:spcAft>
                <a:spcPts val="0"/>
              </a:spcAft>
              <a:buNone/>
            </a:pPr>
            <a:r>
              <a:t/>
            </a:r>
            <a:endParaRPr sz="1650">
              <a:solidFill>
                <a:srgbClr val="3C484E"/>
              </a:solidFill>
              <a:latin typeface="Georgia"/>
              <a:ea typeface="Georgia"/>
              <a:cs typeface="Georgia"/>
              <a:sym typeface="Georgia"/>
            </a:endParaRPr>
          </a:p>
          <a:p>
            <a:pPr indent="0" lvl="0" marL="0" rtl="0" algn="l">
              <a:spcBef>
                <a:spcPts val="3300"/>
              </a:spcBef>
              <a:spcAft>
                <a:spcPts val="1600"/>
              </a:spcAft>
              <a:buNone/>
            </a:pPr>
            <a:r>
              <a:t/>
            </a:r>
            <a:endParaRPr/>
          </a:p>
        </p:txBody>
      </p:sp>
      <p:pic>
        <p:nvPicPr>
          <p:cNvPr id="173" name="Google Shape;173;p31"/>
          <p:cNvPicPr preferRelativeResize="0"/>
          <p:nvPr/>
        </p:nvPicPr>
        <p:blipFill>
          <a:blip r:embed="rId4">
            <a:alphaModFix/>
          </a:blip>
          <a:stretch>
            <a:fillRect/>
          </a:stretch>
        </p:blipFill>
        <p:spPr>
          <a:xfrm>
            <a:off x="651930" y="2415005"/>
            <a:ext cx="7427525" cy="215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Snowman graphics example</a:t>
            </a:r>
            <a:endParaRPr/>
          </a:p>
          <a:p>
            <a:pPr indent="-317500" lvl="1" marL="914400" rtl="0" algn="l">
              <a:spcBef>
                <a:spcPts val="0"/>
              </a:spcBef>
              <a:spcAft>
                <a:spcPts val="0"/>
              </a:spcAft>
              <a:buSzPts val="1400"/>
              <a:buChar char="○"/>
            </a:pPr>
            <a:r>
              <a:rPr lang="en"/>
              <a:t>RGB coloring</a:t>
            </a:r>
            <a:endParaRPr/>
          </a:p>
          <a:p>
            <a:pPr indent="-317500" lvl="1" marL="914400" rtl="0" algn="l">
              <a:spcBef>
                <a:spcPts val="0"/>
              </a:spcBef>
              <a:spcAft>
                <a:spcPts val="0"/>
              </a:spcAft>
              <a:buSzPts val="1400"/>
              <a:buChar char="○"/>
            </a:pPr>
            <a:r>
              <a:rPr lang="en"/>
              <a:t>Graphic function collections</a:t>
            </a:r>
            <a:endParaRPr/>
          </a:p>
          <a:p>
            <a:pPr indent="-342900" lvl="0" marL="457200" rtl="0" algn="l">
              <a:spcBef>
                <a:spcPts val="0"/>
              </a:spcBef>
              <a:spcAft>
                <a:spcPts val="0"/>
              </a:spcAft>
              <a:buSzPts val="1800"/>
              <a:buChar char="●"/>
            </a:pPr>
            <a:r>
              <a:rPr lang="en"/>
              <a:t>Randomizations</a:t>
            </a:r>
            <a:endParaRPr/>
          </a:p>
          <a:p>
            <a:pPr indent="-317500" lvl="1" marL="914400" rtl="0" algn="l">
              <a:spcBef>
                <a:spcPts val="0"/>
              </a:spcBef>
              <a:spcAft>
                <a:spcPts val="0"/>
              </a:spcAft>
              <a:buSzPts val="1400"/>
              <a:buChar char="○"/>
            </a:pPr>
            <a:r>
              <a:rPr lang="en"/>
              <a:t>Importing the random class</a:t>
            </a:r>
            <a:endParaRPr/>
          </a:p>
          <a:p>
            <a:pPr indent="-317500" lvl="1" marL="914400" rtl="0" algn="l">
              <a:spcBef>
                <a:spcPts val="0"/>
              </a:spcBef>
              <a:spcAft>
                <a:spcPts val="0"/>
              </a:spcAft>
              <a:buSzPts val="1400"/>
              <a:buChar char="○"/>
            </a:pPr>
            <a:r>
              <a:rPr lang="en"/>
              <a:t>Random integers vs. random decimals</a:t>
            </a:r>
            <a:endParaRPr/>
          </a:p>
          <a:p>
            <a:pPr indent="-342900" lvl="0" marL="457200" rtl="0" algn="l">
              <a:spcBef>
                <a:spcPts val="0"/>
              </a:spcBef>
              <a:spcAft>
                <a:spcPts val="0"/>
              </a:spcAft>
              <a:buSzPts val="1800"/>
              <a:buChar char="●"/>
            </a:pPr>
            <a:r>
              <a:rPr lang="en"/>
              <a:t>Objects - IMPORTANT</a:t>
            </a:r>
            <a:endParaRPr/>
          </a:p>
          <a:p>
            <a:pPr indent="-317500" lvl="1" marL="914400" rtl="0" algn="l">
              <a:spcBef>
                <a:spcPts val="0"/>
              </a:spcBef>
              <a:spcAft>
                <a:spcPts val="0"/>
              </a:spcAft>
              <a:buSzPts val="1400"/>
              <a:buChar char="○"/>
            </a:pPr>
            <a:r>
              <a:rPr lang="en"/>
              <a:t>__init__ and not _init_</a:t>
            </a:r>
            <a:endParaRPr/>
          </a:p>
          <a:p>
            <a:pPr indent="-317500" lvl="1" marL="914400" rtl="0" algn="l">
              <a:spcBef>
                <a:spcPts val="0"/>
              </a:spcBef>
              <a:spcAft>
                <a:spcPts val="0"/>
              </a:spcAft>
              <a:buSzPts val="1400"/>
              <a:buChar char="○"/>
            </a:pPr>
            <a:r>
              <a:rPr lang="en"/>
              <a:t>Used widely in APIs</a:t>
            </a:r>
            <a:endParaRPr/>
          </a:p>
          <a:p>
            <a:pPr indent="-342900" lvl="0" marL="457200" rtl="0" algn="l">
              <a:spcBef>
                <a:spcPts val="0"/>
              </a:spcBef>
              <a:spcAft>
                <a:spcPts val="0"/>
              </a:spcAft>
              <a:buSzPts val="1800"/>
              <a:buChar char="●"/>
            </a:pPr>
            <a:r>
              <a:rPr lang="en"/>
              <a:t>Last week’s homework</a:t>
            </a:r>
            <a:endParaRPr/>
          </a:p>
          <a:p>
            <a:pPr indent="-317500" lvl="1" marL="914400" rtl="0" algn="l">
              <a:spcBef>
                <a:spcPts val="0"/>
              </a:spcBef>
              <a:spcAft>
                <a:spcPts val="0"/>
              </a:spcAft>
              <a:buSzPts val="1400"/>
              <a:buChar char="○"/>
            </a:pPr>
            <a:r>
              <a:rPr lang="en"/>
              <a:t>Creating a class and using it</a:t>
            </a:r>
            <a:endParaRPr/>
          </a:p>
          <a:p>
            <a:pPr indent="-317500" lvl="1" marL="914400" rtl="0" algn="l">
              <a:spcBef>
                <a:spcPts val="0"/>
              </a:spcBef>
              <a:spcAft>
                <a:spcPts val="0"/>
              </a:spcAft>
              <a:buSzPts val="1400"/>
              <a:buChar char="○"/>
            </a:pPr>
            <a:r>
              <a:rPr lang="en"/>
              <a:t>Pretty straightforward, so we won’t be sharing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Vocabulary nuances</a:t>
            </a:r>
            <a:endParaRPr/>
          </a:p>
        </p:txBody>
      </p:sp>
      <p:sp>
        <p:nvSpPr>
          <p:cNvPr id="179" name="Google Shape;179;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333333"/>
                </a:solidFill>
              </a:rPr>
              <a:t>A library</a:t>
            </a:r>
            <a:r>
              <a:rPr lang="en" sz="1400">
                <a:solidFill>
                  <a:srgbClr val="333333"/>
                </a:solidFill>
              </a:rPr>
              <a:t> is a collection of functions / objects that serves one particular purpose. you could use a library in a variety of projects. (Various specialized services in our case)</a:t>
            </a:r>
            <a:endParaRPr sz="1400">
              <a:solidFill>
                <a:srgbClr val="333333"/>
              </a:solidFill>
            </a:endParaRPr>
          </a:p>
          <a:p>
            <a:pPr indent="0" lvl="0" marL="0" rtl="0" algn="l">
              <a:spcBef>
                <a:spcPts val="1200"/>
              </a:spcBef>
              <a:spcAft>
                <a:spcPts val="0"/>
              </a:spcAft>
              <a:buNone/>
            </a:pPr>
            <a:r>
              <a:rPr b="1" lang="en" sz="1400">
                <a:solidFill>
                  <a:srgbClr val="333333"/>
                </a:solidFill>
              </a:rPr>
              <a:t>An API</a:t>
            </a:r>
            <a:r>
              <a:rPr lang="en" sz="1400">
                <a:solidFill>
                  <a:srgbClr val="333333"/>
                </a:solidFill>
              </a:rPr>
              <a:t> is an interface for other programs to interact with your program or library  without having direct access. ( giving specifications for our need to various vendors in our case)</a:t>
            </a:r>
            <a:endParaRPr sz="1400">
              <a:solidFill>
                <a:srgbClr val="333333"/>
              </a:solidFill>
            </a:endParaRPr>
          </a:p>
          <a:p>
            <a:pPr indent="0" lvl="0" marL="0" rtl="0" algn="l">
              <a:spcBef>
                <a:spcPts val="1200"/>
              </a:spcBef>
              <a:spcAft>
                <a:spcPts val="0"/>
              </a:spcAft>
              <a:buNone/>
            </a:pPr>
            <a:r>
              <a:rPr b="1" lang="en" sz="1400">
                <a:solidFill>
                  <a:srgbClr val="333333"/>
                </a:solidFill>
              </a:rPr>
              <a:t>A framework</a:t>
            </a:r>
            <a:r>
              <a:rPr lang="en" sz="1400">
                <a:solidFill>
                  <a:srgbClr val="333333"/>
                </a:solidFill>
              </a:rPr>
              <a:t> is a collection of patterns and libraries to help with building an application. ( The master plan laid down by our architect for building a house )</a:t>
            </a:r>
            <a:endParaRPr sz="1400">
              <a:solidFill>
                <a:srgbClr val="333333"/>
              </a:solidFill>
            </a:endParaRPr>
          </a:p>
          <a:p>
            <a:pPr indent="0" lvl="0" marL="0" rtl="0" algn="l">
              <a:spcBef>
                <a:spcPts val="1200"/>
              </a:spcBef>
              <a:spcAft>
                <a:spcPts val="0"/>
              </a:spcAft>
              <a:buNone/>
            </a:pPr>
            <a:r>
              <a:rPr lang="en" sz="1400">
                <a:solidFill>
                  <a:srgbClr val="333333"/>
                </a:solidFill>
              </a:rPr>
              <a:t>We just used an API in our code. We are about to learn a library called TextBlob, which requires using different syntax.</a:t>
            </a:r>
            <a:endParaRPr sz="1400">
              <a:solidFill>
                <a:srgbClr val="333333"/>
              </a:solidFill>
            </a:endParaRPr>
          </a:p>
          <a:p>
            <a:pPr indent="0" lvl="0" marL="0" rtl="0" algn="l">
              <a:spcBef>
                <a:spcPts val="1200"/>
              </a:spcBef>
              <a:spcAft>
                <a:spcPts val="0"/>
              </a:spcAft>
              <a:buNone/>
            </a:pPr>
            <a:r>
              <a:t/>
            </a:r>
            <a:endParaRPr sz="1200">
              <a:solidFill>
                <a:srgbClr val="333333"/>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Vocabulary nuances</a:t>
            </a:r>
            <a:endParaRPr/>
          </a:p>
        </p:txBody>
      </p:sp>
      <p:sp>
        <p:nvSpPr>
          <p:cNvPr id="185" name="Google Shape;185;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rPr>
              <a:t>An</a:t>
            </a:r>
            <a:r>
              <a:rPr b="1" lang="en" sz="1400">
                <a:solidFill>
                  <a:srgbClr val="333333"/>
                </a:solidFill>
              </a:rPr>
              <a:t> architect (application developer) </a:t>
            </a:r>
            <a:r>
              <a:rPr lang="en" sz="1400">
                <a:solidFill>
                  <a:srgbClr val="333333"/>
                </a:solidFill>
              </a:rPr>
              <a:t>wanted to build a </a:t>
            </a:r>
            <a:r>
              <a:rPr b="1" lang="en" sz="1400">
                <a:solidFill>
                  <a:srgbClr val="333333"/>
                </a:solidFill>
              </a:rPr>
              <a:t>house(a computer program)</a:t>
            </a:r>
            <a:r>
              <a:rPr lang="en" sz="1400">
                <a:solidFill>
                  <a:srgbClr val="333333"/>
                </a:solidFill>
              </a:rPr>
              <a:t>, so he prepared for all its aspects including structure, plumbing, wiring, decorations, etc </a:t>
            </a:r>
            <a:r>
              <a:rPr b="1" lang="en" sz="1400">
                <a:solidFill>
                  <a:srgbClr val="333333"/>
                </a:solidFill>
              </a:rPr>
              <a:t>(different libraries)</a:t>
            </a:r>
            <a:r>
              <a:rPr lang="en" sz="1400">
                <a:solidFill>
                  <a:srgbClr val="333333"/>
                </a:solidFill>
              </a:rPr>
              <a:t>. He can’t do all of the stuff himself so he took help from various experts in those fields, who are really good at doing what they do. </a:t>
            </a:r>
            <a:endParaRPr sz="1400">
              <a:solidFill>
                <a:srgbClr val="333333"/>
              </a:solidFill>
            </a:endParaRPr>
          </a:p>
          <a:p>
            <a:pPr indent="0" lvl="0" marL="0" rtl="0" algn="l">
              <a:spcBef>
                <a:spcPts val="1600"/>
              </a:spcBef>
              <a:spcAft>
                <a:spcPts val="0"/>
              </a:spcAft>
              <a:buNone/>
            </a:pPr>
            <a:r>
              <a:rPr lang="en" sz="1400">
                <a:solidFill>
                  <a:srgbClr val="333333"/>
                </a:solidFill>
              </a:rPr>
              <a:t>But he needed to communicate his needs and requirements face to face or via mail (</a:t>
            </a:r>
            <a:r>
              <a:rPr b="1" lang="en" sz="1400">
                <a:solidFill>
                  <a:srgbClr val="333333"/>
                </a:solidFill>
              </a:rPr>
              <a:t>invoking API </a:t>
            </a:r>
            <a:r>
              <a:rPr lang="en" sz="1400">
                <a:solidFill>
                  <a:srgbClr val="333333"/>
                </a:solidFill>
              </a:rPr>
              <a:t>)so that they can cater to his needs and provide the asked service.  </a:t>
            </a:r>
            <a:endParaRPr sz="1400">
              <a:solidFill>
                <a:srgbClr val="333333"/>
              </a:solidFill>
            </a:endParaRPr>
          </a:p>
          <a:p>
            <a:pPr indent="0" lvl="0" marL="0" rtl="0" algn="l">
              <a:spcBef>
                <a:spcPts val="1600"/>
              </a:spcBef>
              <a:spcAft>
                <a:spcPts val="1600"/>
              </a:spcAft>
              <a:buNone/>
            </a:pPr>
            <a:r>
              <a:rPr lang="en" sz="1400">
                <a:solidFill>
                  <a:srgbClr val="333333"/>
                </a:solidFill>
              </a:rPr>
              <a:t>After some time a fellow Architect came and wanted to accomplish a similar task but with a few add on features, like a swimming pool </a:t>
            </a:r>
            <a:r>
              <a:rPr b="1" lang="en" sz="1400">
                <a:solidFill>
                  <a:srgbClr val="333333"/>
                </a:solidFill>
              </a:rPr>
              <a:t>(a new library).</a:t>
            </a:r>
            <a:r>
              <a:rPr lang="en" sz="1400">
                <a:solidFill>
                  <a:srgbClr val="333333"/>
                </a:solidFill>
              </a:rPr>
              <a:t> He can conveniently use the framework provided by our architect and add new features invoking any new service.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textblob?</a:t>
            </a:r>
            <a:endParaRPr/>
          </a:p>
        </p:txBody>
      </p:sp>
      <p:sp>
        <p:nvSpPr>
          <p:cNvPr id="191" name="Google Shape;191;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00">
                <a:solidFill>
                  <a:srgbClr val="3E4349"/>
                </a:solidFill>
              </a:rPr>
              <a:t>TextBlob</a:t>
            </a:r>
            <a:r>
              <a:rPr lang="en" sz="1400">
                <a:solidFill>
                  <a:srgbClr val="3E4349"/>
                </a:solidFill>
                <a:highlight>
                  <a:srgbClr val="FFFFFF"/>
                </a:highlight>
              </a:rPr>
              <a:t> is a Python (2 and 3) library for processing textual data. It provides a simple API for diving into common natural language processing (NLP) tasks. Some examples of these NLP tasks are below.</a:t>
            </a:r>
            <a:endParaRPr sz="1400">
              <a:solidFill>
                <a:srgbClr val="3E4349"/>
              </a:solidFill>
              <a:highlight>
                <a:srgbClr val="FFFFFF"/>
              </a:highlight>
            </a:endParaRPr>
          </a:p>
          <a:p>
            <a:pPr indent="-317500" lvl="0" marL="457200" rtl="0" algn="l">
              <a:spcBef>
                <a:spcPts val="1600"/>
              </a:spcBef>
              <a:spcAft>
                <a:spcPts val="0"/>
              </a:spcAft>
              <a:buClr>
                <a:srgbClr val="3E4349"/>
              </a:buClr>
              <a:buSzPts val="1400"/>
              <a:buChar char="●"/>
            </a:pPr>
            <a:r>
              <a:rPr lang="en" sz="1400">
                <a:solidFill>
                  <a:srgbClr val="3E4349"/>
                </a:solidFill>
                <a:highlight>
                  <a:srgbClr val="FFFFFF"/>
                </a:highlight>
              </a:rPr>
              <a:t>Part-of-speech tagging - detecting nouns, verbs, adjectives in a given “blob” of text which we specify at the beginning of the program</a:t>
            </a:r>
            <a:endParaRPr sz="1400">
              <a:solidFill>
                <a:srgbClr val="3E4349"/>
              </a:solidFill>
              <a:highlight>
                <a:srgbClr val="FFFFFF"/>
              </a:highlight>
            </a:endParaRPr>
          </a:p>
          <a:p>
            <a:pPr indent="-317500" lvl="0" marL="457200" rtl="0" algn="l">
              <a:spcBef>
                <a:spcPts val="0"/>
              </a:spcBef>
              <a:spcAft>
                <a:spcPts val="0"/>
              </a:spcAft>
              <a:buClr>
                <a:srgbClr val="3E4349"/>
              </a:buClr>
              <a:buSzPts val="1400"/>
              <a:buChar char="●"/>
            </a:pPr>
            <a:r>
              <a:rPr lang="en" sz="1400">
                <a:solidFill>
                  <a:srgbClr val="3E4349"/>
                </a:solidFill>
                <a:highlight>
                  <a:srgbClr val="FFFFFF"/>
                </a:highlight>
              </a:rPr>
              <a:t>Noun phrase extraction -  pulling only nouns from the blob</a:t>
            </a:r>
            <a:endParaRPr sz="1400">
              <a:solidFill>
                <a:srgbClr val="3E4349"/>
              </a:solidFill>
              <a:highlight>
                <a:srgbClr val="FFFFFF"/>
              </a:highlight>
            </a:endParaRPr>
          </a:p>
          <a:p>
            <a:pPr indent="-317500" lvl="0" marL="457200" rtl="0" algn="l">
              <a:spcBef>
                <a:spcPts val="0"/>
              </a:spcBef>
              <a:spcAft>
                <a:spcPts val="0"/>
              </a:spcAft>
              <a:buClr>
                <a:srgbClr val="3E4349"/>
              </a:buClr>
              <a:buSzPts val="1400"/>
              <a:buChar char="●"/>
            </a:pPr>
            <a:r>
              <a:rPr lang="en" sz="1400">
                <a:solidFill>
                  <a:srgbClr val="3E4349"/>
                </a:solidFill>
                <a:highlight>
                  <a:srgbClr val="FFFFFF"/>
                </a:highlight>
              </a:rPr>
              <a:t>Sentiment analysis - detecting the “feeling” or “mood” of text</a:t>
            </a:r>
            <a:endParaRPr sz="1400">
              <a:solidFill>
                <a:srgbClr val="3E4349"/>
              </a:solidFill>
              <a:highlight>
                <a:srgbClr val="FFFFFF"/>
              </a:highlight>
            </a:endParaRPr>
          </a:p>
          <a:p>
            <a:pPr indent="-317500" lvl="0" marL="457200" rtl="0" algn="l">
              <a:spcBef>
                <a:spcPts val="0"/>
              </a:spcBef>
              <a:spcAft>
                <a:spcPts val="0"/>
              </a:spcAft>
              <a:buClr>
                <a:srgbClr val="3E4349"/>
              </a:buClr>
              <a:buSzPts val="1400"/>
              <a:buChar char="●"/>
            </a:pPr>
            <a:r>
              <a:rPr lang="en" sz="1400">
                <a:solidFill>
                  <a:srgbClr val="3E4349"/>
                </a:solidFill>
                <a:highlight>
                  <a:srgbClr val="FFFFFF"/>
                </a:highlight>
              </a:rPr>
              <a:t>Classification - putting words into different categories </a:t>
            </a:r>
            <a:endParaRPr sz="1400">
              <a:solidFill>
                <a:srgbClr val="3E4349"/>
              </a:solidFill>
              <a:highlight>
                <a:srgbClr val="FFFFFF"/>
              </a:highlight>
            </a:endParaRPr>
          </a:p>
          <a:p>
            <a:pPr indent="-317500" lvl="0" marL="457200" rtl="0" algn="l">
              <a:spcBef>
                <a:spcPts val="0"/>
              </a:spcBef>
              <a:spcAft>
                <a:spcPts val="0"/>
              </a:spcAft>
              <a:buClr>
                <a:srgbClr val="3E4349"/>
              </a:buClr>
              <a:buSzPts val="1400"/>
              <a:buChar char="●"/>
            </a:pPr>
            <a:r>
              <a:rPr lang="en" sz="1400">
                <a:solidFill>
                  <a:srgbClr val="3E4349"/>
                </a:solidFill>
                <a:highlight>
                  <a:srgbClr val="FFFFFF"/>
                </a:highlight>
              </a:rPr>
              <a:t>Translation - translation to different languages</a:t>
            </a:r>
            <a:endParaRPr sz="1400">
              <a:solidFill>
                <a:srgbClr val="3E4349"/>
              </a:solidFill>
              <a:highlight>
                <a:srgbClr val="FFFFFF"/>
              </a:highlight>
            </a:endParaRPr>
          </a:p>
          <a:p>
            <a:pPr indent="0" lvl="0" marL="0" rtl="0" algn="l">
              <a:spcBef>
                <a:spcPts val="1600"/>
              </a:spcBef>
              <a:spcAft>
                <a:spcPts val="0"/>
              </a:spcAft>
              <a:buNone/>
            </a:pPr>
            <a:r>
              <a:rPr lang="en" sz="1400">
                <a:solidFill>
                  <a:srgbClr val="3E4349"/>
                </a:solidFill>
                <a:highlight>
                  <a:srgbClr val="FFFFFF"/>
                </a:highlight>
              </a:rPr>
              <a:t>To begin with any library, we type an import statement at the beginning.</a:t>
            </a:r>
            <a:endParaRPr sz="1400">
              <a:solidFill>
                <a:srgbClr val="3E4349"/>
              </a:solidFill>
              <a:highlight>
                <a:srgbClr val="FFFFFF"/>
              </a:highlight>
            </a:endParaRPr>
          </a:p>
          <a:p>
            <a:pPr indent="0" lvl="0" marL="0" rtl="0" algn="l">
              <a:spcBef>
                <a:spcPts val="1600"/>
              </a:spcBef>
              <a:spcAft>
                <a:spcPts val="1600"/>
              </a:spcAft>
              <a:buNone/>
            </a:pPr>
            <a:r>
              <a:rPr lang="en">
                <a:solidFill>
                  <a:srgbClr val="000000"/>
                </a:solidFill>
                <a:highlight>
                  <a:srgbClr val="FFFF00"/>
                </a:highlight>
              </a:rPr>
              <a:t>from textblob import TextBlob</a:t>
            </a:r>
            <a:endParaRPr>
              <a:solidFill>
                <a:srgbClr val="000000"/>
              </a:solidFill>
              <a:highlight>
                <a:srgbClr val="FFFF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textblob</a:t>
            </a:r>
            <a:endParaRPr/>
          </a:p>
        </p:txBody>
      </p:sp>
      <p:sp>
        <p:nvSpPr>
          <p:cNvPr id="197" name="Google Shape;197;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first have to define a “text blob” object. The _init_ constructor is hidden somewhere in those files that we imported into our file at the beginning.</a:t>
            </a:r>
            <a:endParaRPr/>
          </a:p>
        </p:txBody>
      </p:sp>
      <p:pic>
        <p:nvPicPr>
          <p:cNvPr id="198" name="Google Shape;198;p35"/>
          <p:cNvPicPr preferRelativeResize="0"/>
          <p:nvPr/>
        </p:nvPicPr>
        <p:blipFill>
          <a:blip r:embed="rId3">
            <a:alphaModFix/>
          </a:blip>
          <a:stretch>
            <a:fillRect/>
          </a:stretch>
        </p:blipFill>
        <p:spPr>
          <a:xfrm>
            <a:off x="1673899" y="2466825"/>
            <a:ext cx="6226250" cy="228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in python</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Application Programmable Interfaces, or APIs, are commonly used to retrieve data from remote websites. Sites like </a:t>
            </a:r>
            <a:r>
              <a:rPr lang="en" sz="1400">
                <a:solidFill>
                  <a:srgbClr val="000000"/>
                </a:solidFill>
                <a:uFill>
                  <a:noFill/>
                </a:uFill>
                <a:hlinkClick r:id="rId3"/>
              </a:rPr>
              <a:t>Reddit</a:t>
            </a:r>
            <a:r>
              <a:rPr lang="en" sz="1400">
                <a:solidFill>
                  <a:srgbClr val="000000"/>
                </a:solidFill>
                <a:highlight>
                  <a:srgbClr val="FFFFFF"/>
                </a:highlight>
              </a:rPr>
              <a:t>, </a:t>
            </a:r>
            <a:r>
              <a:rPr lang="en" sz="1400">
                <a:solidFill>
                  <a:srgbClr val="000000"/>
                </a:solidFill>
                <a:uFill>
                  <a:noFill/>
                </a:uFill>
                <a:hlinkClick r:id="rId4"/>
              </a:rPr>
              <a:t>Twitter</a:t>
            </a:r>
            <a:r>
              <a:rPr lang="en" sz="1400">
                <a:solidFill>
                  <a:srgbClr val="000000"/>
                </a:solidFill>
                <a:highlight>
                  <a:srgbClr val="FFFFFF"/>
                </a:highlight>
              </a:rPr>
              <a:t>, and </a:t>
            </a:r>
            <a:r>
              <a:rPr lang="en" sz="1400">
                <a:solidFill>
                  <a:srgbClr val="000000"/>
                </a:solidFill>
                <a:uFill>
                  <a:noFill/>
                </a:uFill>
                <a:hlinkClick r:id="rId5"/>
              </a:rPr>
              <a:t>Facebook</a:t>
            </a:r>
            <a:r>
              <a:rPr lang="en" sz="1400">
                <a:solidFill>
                  <a:srgbClr val="000000"/>
                </a:solidFill>
                <a:highlight>
                  <a:srgbClr val="FFFFFF"/>
                </a:highlight>
              </a:rPr>
              <a:t> all offer certain data through their APIs. To use an API, you make a request to a remote web server, and retrieve the data you need.</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rPr>
              <a:t>APIs are hosted on web servers. When you type </a:t>
            </a:r>
            <a:r>
              <a:rPr lang="en" sz="1400">
                <a:solidFill>
                  <a:srgbClr val="000000"/>
                </a:solidFill>
                <a:highlight>
                  <a:srgbClr val="E5EFF5"/>
                </a:highlight>
              </a:rPr>
              <a:t>www.google.com</a:t>
            </a:r>
            <a:r>
              <a:rPr lang="en" sz="1400">
                <a:solidFill>
                  <a:srgbClr val="000000"/>
                </a:solidFill>
              </a:rPr>
              <a:t> in your browser's address bar, your computer is actually asking the </a:t>
            </a:r>
            <a:r>
              <a:rPr lang="en" sz="1400">
                <a:solidFill>
                  <a:srgbClr val="000000"/>
                </a:solidFill>
                <a:highlight>
                  <a:srgbClr val="E5EFF5"/>
                </a:highlight>
              </a:rPr>
              <a:t>www.google.com</a:t>
            </a:r>
            <a:r>
              <a:rPr lang="en" sz="1400">
                <a:solidFill>
                  <a:srgbClr val="000000"/>
                </a:solidFill>
              </a:rPr>
              <a:t> server for a webpage, which it then returns to your browser.</a:t>
            </a:r>
            <a:endParaRPr sz="1400">
              <a:solidFill>
                <a:srgbClr val="000000"/>
              </a:solidFill>
            </a:endParaRPr>
          </a:p>
          <a:p>
            <a:pPr indent="0" lvl="0" marL="0" rtl="0" algn="l">
              <a:spcBef>
                <a:spcPts val="1700"/>
              </a:spcBef>
              <a:spcAft>
                <a:spcPts val="0"/>
              </a:spcAft>
              <a:buNone/>
            </a:pPr>
            <a:r>
              <a:rPr lang="en" sz="1400">
                <a:solidFill>
                  <a:srgbClr val="000000"/>
                </a:solidFill>
              </a:rPr>
              <a:t>APIs work much the same way, except instead of your web browser asking for a webpage, your program asks for data. This data is usually returned in JSON format, or JavaScript Object Notation.</a:t>
            </a:r>
            <a:endParaRPr sz="1400">
              <a:solidFill>
                <a:srgbClr val="000000"/>
              </a:solidFill>
            </a:endParaRPr>
          </a:p>
          <a:p>
            <a:pPr indent="0" lvl="0" marL="0" rtl="0" algn="l">
              <a:spcBef>
                <a:spcPts val="1700"/>
              </a:spcBef>
              <a:spcAft>
                <a:spcPts val="1600"/>
              </a:spcAft>
              <a:buNone/>
            </a:pPr>
            <a:r>
              <a:t/>
            </a:r>
            <a:endParaRPr sz="2050">
              <a:solidFill>
                <a:srgbClr val="3C484E"/>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an api, and not a data set?</a:t>
            </a:r>
            <a:endParaRPr/>
          </a:p>
        </p:txBody>
      </p:sp>
      <p:sp>
        <p:nvSpPr>
          <p:cNvPr id="75" name="Google Shape;75;p16"/>
          <p:cNvSpPr txBox="1"/>
          <p:nvPr>
            <p:ph idx="1" type="body"/>
          </p:nvPr>
        </p:nvSpPr>
        <p:spPr>
          <a:xfrm>
            <a:off x="311700" y="1150225"/>
            <a:ext cx="8520600" cy="3340200"/>
          </a:xfrm>
          <a:prstGeom prst="rect">
            <a:avLst/>
          </a:prstGeom>
        </p:spPr>
        <p:txBody>
          <a:bodyPr anchorCtr="0" anchor="t" bIns="91425" lIns="91425" spcFirstLastPara="1" rIns="91425" wrap="square" tIns="91425">
            <a:noAutofit/>
          </a:bodyPr>
          <a:lstStyle/>
          <a:p>
            <a:pPr indent="-317500" lvl="0" marL="457200" marR="215900" rtl="0" algn="l">
              <a:lnSpc>
                <a:spcPct val="160000"/>
              </a:lnSpc>
              <a:spcBef>
                <a:spcPts val="0"/>
              </a:spcBef>
              <a:spcAft>
                <a:spcPts val="0"/>
              </a:spcAft>
              <a:buClr>
                <a:srgbClr val="3C484E"/>
              </a:buClr>
              <a:buSzPts val="1400"/>
              <a:buFont typeface="Georgia"/>
              <a:buChar char="●"/>
            </a:pPr>
            <a:r>
              <a:rPr lang="en" sz="1400">
                <a:solidFill>
                  <a:srgbClr val="3C484E"/>
                </a:solidFill>
              </a:rPr>
              <a:t>The data is changing quickly. An example of this is stock price data. It doesn't really make sense to regenerate a dataset and download it every minute -- this will take a lot of bandwidth, and be pretty slow.</a:t>
            </a:r>
            <a:endParaRPr sz="1400">
              <a:solidFill>
                <a:srgbClr val="3C484E"/>
              </a:solidFill>
            </a:endParaRPr>
          </a:p>
          <a:p>
            <a:pPr indent="-317500" lvl="0" marL="457200" marR="215900" rtl="0" algn="l">
              <a:lnSpc>
                <a:spcPct val="160000"/>
              </a:lnSpc>
              <a:spcBef>
                <a:spcPts val="0"/>
              </a:spcBef>
              <a:spcAft>
                <a:spcPts val="0"/>
              </a:spcAft>
              <a:buClr>
                <a:srgbClr val="3C484E"/>
              </a:buClr>
              <a:buSzPts val="1400"/>
              <a:buFont typeface="Source Code Pro"/>
              <a:buChar char="●"/>
            </a:pPr>
            <a:r>
              <a:rPr lang="en" sz="1400">
                <a:solidFill>
                  <a:srgbClr val="3C484E"/>
                </a:solidFill>
              </a:rPr>
              <a:t>You want a small piece of a much larger set of data. Reddit comments are one example. What if you want to just pull your own comments on Reddit? It doesn't make much sense to download the entire Reddit database, then filter just your own comments.</a:t>
            </a:r>
            <a:endParaRPr sz="1400">
              <a:solidFill>
                <a:srgbClr val="3C484E"/>
              </a:solidFill>
            </a:endParaRPr>
          </a:p>
          <a:p>
            <a:pPr indent="-317500" lvl="0" marL="457200" marR="215900" rtl="0" algn="l">
              <a:lnSpc>
                <a:spcPct val="160000"/>
              </a:lnSpc>
              <a:spcBef>
                <a:spcPts val="0"/>
              </a:spcBef>
              <a:spcAft>
                <a:spcPts val="0"/>
              </a:spcAft>
              <a:buClr>
                <a:srgbClr val="3C484E"/>
              </a:buClr>
              <a:buSzPts val="1400"/>
              <a:buFont typeface="Source Code Pro"/>
              <a:buChar char="●"/>
            </a:pPr>
            <a:r>
              <a:rPr lang="en" sz="1400">
                <a:solidFill>
                  <a:srgbClr val="3C484E"/>
                </a:solidFill>
              </a:rPr>
              <a:t>There is repeated computation involved. Spotify has an API that can tell you the genre of a piece of music. You could theoretically create your own classifier, and use it to categorize music, but you'll never have as much data as Spotify does.</a:t>
            </a:r>
            <a:endParaRPr sz="1400">
              <a:solidFill>
                <a:srgbClr val="3C484E"/>
              </a:solidFill>
            </a:endParaRPr>
          </a:p>
          <a:p>
            <a:pPr indent="0" lvl="0" marL="0" rtl="0" algn="l">
              <a:spcBef>
                <a:spcPts val="25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requests</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rPr>
              <a:t>APIs are hosted on web servers. When you type </a:t>
            </a:r>
            <a:r>
              <a:rPr lang="en" sz="1400">
                <a:solidFill>
                  <a:srgbClr val="3C484E"/>
                </a:solidFill>
                <a:highlight>
                  <a:srgbClr val="E5EFF5"/>
                </a:highlight>
              </a:rPr>
              <a:t>www.google.com</a:t>
            </a:r>
            <a:r>
              <a:rPr lang="en" sz="1400">
                <a:solidFill>
                  <a:srgbClr val="3C484E"/>
                </a:solidFill>
              </a:rPr>
              <a:t> in your browser's address bar, your computer is actually asking the </a:t>
            </a:r>
            <a:r>
              <a:rPr lang="en" sz="1400">
                <a:solidFill>
                  <a:srgbClr val="3C484E"/>
                </a:solidFill>
                <a:highlight>
                  <a:srgbClr val="E5EFF5"/>
                </a:highlight>
              </a:rPr>
              <a:t>www.google.com</a:t>
            </a:r>
            <a:r>
              <a:rPr lang="en" sz="1400">
                <a:solidFill>
                  <a:srgbClr val="3C484E"/>
                </a:solidFill>
              </a:rPr>
              <a:t> server for a webpage, which it then returns to your browser.</a:t>
            </a:r>
            <a:endParaRPr sz="1400">
              <a:solidFill>
                <a:srgbClr val="3C484E"/>
              </a:solidFill>
            </a:endParaRPr>
          </a:p>
          <a:p>
            <a:pPr indent="0" lvl="0" marL="0" rtl="0" algn="l">
              <a:spcBef>
                <a:spcPts val="1700"/>
              </a:spcBef>
              <a:spcAft>
                <a:spcPts val="0"/>
              </a:spcAft>
              <a:buNone/>
            </a:pPr>
            <a:r>
              <a:rPr lang="en" sz="1400">
                <a:solidFill>
                  <a:srgbClr val="3C484E"/>
                </a:solidFill>
              </a:rPr>
              <a:t>APIs work much the same way, except instead of your web browser asking for a webpage, your program asks for data. This data is usually returned in JSON format.</a:t>
            </a:r>
            <a:endParaRPr sz="1400">
              <a:solidFill>
                <a:srgbClr val="3C484E"/>
              </a:solidFill>
            </a:endParaRPr>
          </a:p>
          <a:p>
            <a:pPr indent="0" lvl="0" marL="0" rtl="0" algn="l">
              <a:spcBef>
                <a:spcPts val="1700"/>
              </a:spcBef>
              <a:spcAft>
                <a:spcPts val="0"/>
              </a:spcAft>
              <a:buNone/>
            </a:pPr>
            <a:r>
              <a:rPr lang="en" sz="1400">
                <a:solidFill>
                  <a:srgbClr val="3C484E"/>
                </a:solidFill>
              </a:rPr>
              <a:t>In order to get the data, we make a request to a webserver. The server then replies with our data. In Python, we'll use the </a:t>
            </a:r>
            <a:r>
              <a:rPr lang="en" sz="1400">
                <a:solidFill>
                  <a:srgbClr val="000000"/>
                </a:solidFill>
                <a:uFill>
                  <a:noFill/>
                </a:uFill>
                <a:hlinkClick r:id="rId3"/>
              </a:rPr>
              <a:t>requests library</a:t>
            </a:r>
            <a:r>
              <a:rPr lang="en" sz="1400">
                <a:solidFill>
                  <a:srgbClr val="3C484E"/>
                </a:solidFill>
              </a:rPr>
              <a:t> to do this. In this class, we will be using Python version 3, because the APIs we are using are compatible with it.</a:t>
            </a:r>
            <a:endParaRPr sz="1400">
              <a:solidFill>
                <a:srgbClr val="3C484E"/>
              </a:solidFill>
            </a:endParaRPr>
          </a:p>
          <a:p>
            <a:pPr indent="0" lvl="0" marL="0" rtl="0" algn="l">
              <a:spcBef>
                <a:spcPts val="1700"/>
              </a:spcBef>
              <a:spcAft>
                <a:spcPts val="0"/>
              </a:spcAft>
              <a:buNone/>
            </a:pPr>
            <a:r>
              <a:t/>
            </a:r>
            <a:endParaRPr sz="1650">
              <a:solidFill>
                <a:srgbClr val="3C484E"/>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03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requests</a:t>
            </a:r>
            <a:endParaRPr/>
          </a:p>
        </p:txBody>
      </p:sp>
      <p:sp>
        <p:nvSpPr>
          <p:cNvPr id="87" name="Google Shape;87;p18"/>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There are many different types of requests. The most commonly used one, a </a:t>
            </a:r>
            <a:r>
              <a:rPr i="1" lang="en" sz="1400">
                <a:solidFill>
                  <a:srgbClr val="000000"/>
                </a:solidFill>
              </a:rPr>
              <a:t>GET </a:t>
            </a:r>
            <a:r>
              <a:rPr lang="en" sz="1400">
                <a:solidFill>
                  <a:srgbClr val="000000"/>
                </a:solidFill>
              </a:rPr>
              <a:t>request, is used to retrieve data. We can use a simple </a:t>
            </a:r>
            <a:r>
              <a:rPr i="1" lang="en" sz="1400">
                <a:solidFill>
                  <a:srgbClr val="000000"/>
                </a:solidFill>
              </a:rPr>
              <a:t>GET</a:t>
            </a:r>
            <a:r>
              <a:rPr lang="en" sz="1400">
                <a:solidFill>
                  <a:srgbClr val="000000"/>
                </a:solidFill>
              </a:rPr>
              <a:t> request to retrieve information from the </a:t>
            </a:r>
            <a:r>
              <a:rPr lang="en" sz="1400">
                <a:solidFill>
                  <a:srgbClr val="000000"/>
                </a:solidFill>
                <a:uFill>
                  <a:noFill/>
                </a:uFill>
                <a:hlinkClick r:id="rId3"/>
              </a:rPr>
              <a:t>OpenNotify</a:t>
            </a:r>
            <a:r>
              <a:rPr lang="en" sz="1400">
                <a:solidFill>
                  <a:srgbClr val="000000"/>
                </a:solidFill>
              </a:rPr>
              <a:t> API.</a:t>
            </a:r>
            <a:endParaRPr sz="1400">
              <a:solidFill>
                <a:srgbClr val="000000"/>
              </a:solidFill>
            </a:endParaRPr>
          </a:p>
          <a:p>
            <a:pPr indent="0" lvl="0" marL="0" rtl="0" algn="l">
              <a:spcBef>
                <a:spcPts val="1700"/>
              </a:spcBef>
              <a:spcAft>
                <a:spcPts val="0"/>
              </a:spcAft>
              <a:buNone/>
            </a:pPr>
            <a:r>
              <a:rPr lang="en" sz="1400">
                <a:solidFill>
                  <a:srgbClr val="000000"/>
                </a:solidFill>
              </a:rPr>
              <a:t>OpenNotify has several API endpoints. An endpoint is a server route that is used to retrieve different data from the API. For example, the </a:t>
            </a:r>
            <a:r>
              <a:rPr lang="en" sz="1400">
                <a:solidFill>
                  <a:srgbClr val="000000"/>
                </a:solidFill>
                <a:highlight>
                  <a:srgbClr val="E5EFF5"/>
                </a:highlight>
              </a:rPr>
              <a:t>/comments</a:t>
            </a:r>
            <a:r>
              <a:rPr lang="en" sz="1400">
                <a:solidFill>
                  <a:srgbClr val="000000"/>
                </a:solidFill>
              </a:rPr>
              <a:t> endpoint on the Reddit API might retrieve information about comments, whereas the </a:t>
            </a:r>
            <a:r>
              <a:rPr lang="en" sz="1400">
                <a:solidFill>
                  <a:srgbClr val="000000"/>
                </a:solidFill>
                <a:highlight>
                  <a:srgbClr val="E5EFF5"/>
                </a:highlight>
              </a:rPr>
              <a:t>/users</a:t>
            </a:r>
            <a:r>
              <a:rPr lang="en" sz="1400">
                <a:solidFill>
                  <a:srgbClr val="000000"/>
                </a:solidFill>
              </a:rPr>
              <a:t>endpoint might retrieve data about users. To access them, you would add the endpoint to the </a:t>
            </a:r>
            <a:r>
              <a:rPr i="1" lang="en" sz="1400">
                <a:solidFill>
                  <a:srgbClr val="000000"/>
                </a:solidFill>
              </a:rPr>
              <a:t>base url</a:t>
            </a:r>
            <a:r>
              <a:rPr lang="en" sz="1400">
                <a:solidFill>
                  <a:srgbClr val="000000"/>
                </a:solidFill>
              </a:rPr>
              <a:t> of the API.</a:t>
            </a:r>
            <a:endParaRPr sz="1400">
              <a:solidFill>
                <a:srgbClr val="000000"/>
              </a:solidFill>
            </a:endParaRPr>
          </a:p>
          <a:p>
            <a:pPr indent="0" lvl="0" marL="0" rtl="0" algn="l">
              <a:spcBef>
                <a:spcPts val="1700"/>
              </a:spcBef>
              <a:spcAft>
                <a:spcPts val="0"/>
              </a:spcAft>
              <a:buNone/>
            </a:pPr>
            <a:r>
              <a:rPr lang="en" sz="1400">
                <a:solidFill>
                  <a:srgbClr val="000000"/>
                </a:solidFill>
              </a:rPr>
              <a:t>The first endpoint we'll look at on OpenNotify is the </a:t>
            </a:r>
            <a:r>
              <a:rPr lang="en" sz="1400">
                <a:solidFill>
                  <a:srgbClr val="000000"/>
                </a:solidFill>
                <a:highlight>
                  <a:srgbClr val="E5EFF5"/>
                </a:highlight>
              </a:rPr>
              <a:t>iss-now.json</a:t>
            </a:r>
            <a:r>
              <a:rPr lang="en" sz="1400">
                <a:solidFill>
                  <a:srgbClr val="000000"/>
                </a:solidFill>
              </a:rPr>
              <a:t> endpoint. This endpoint gets the current latitude and longitude of the International Space Station. As you can see, retrieving this data isn't a great fit for a dataset, because it involves some calculation on the server, and changes quickly.</a:t>
            </a:r>
            <a:endParaRPr sz="1400">
              <a:solidFill>
                <a:srgbClr val="000000"/>
              </a:solidFill>
            </a:endParaRPr>
          </a:p>
          <a:p>
            <a:pPr indent="0" lvl="0" marL="0" rtl="0" algn="l">
              <a:spcBef>
                <a:spcPts val="17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our first request</a:t>
            </a:r>
            <a:endParaRPr/>
          </a:p>
        </p:txBody>
      </p:sp>
      <p:sp>
        <p:nvSpPr>
          <p:cNvPr id="93" name="Google Shape;93;p19"/>
          <p:cNvSpPr txBox="1"/>
          <p:nvPr>
            <p:ph idx="1" type="body"/>
          </p:nvPr>
        </p:nvSpPr>
        <p:spPr>
          <a:xfrm>
            <a:off x="311700" y="3796425"/>
            <a:ext cx="8520600" cy="16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highlight>
                  <a:srgbClr val="FFFFFF"/>
                </a:highlight>
              </a:rPr>
              <a:t>The request we just made had a </a:t>
            </a:r>
            <a:r>
              <a:rPr i="1" lang="en" sz="1400">
                <a:solidFill>
                  <a:srgbClr val="000000"/>
                </a:solidFill>
              </a:rPr>
              <a:t>status code</a:t>
            </a:r>
            <a:r>
              <a:rPr lang="en" sz="1400">
                <a:solidFill>
                  <a:srgbClr val="000000"/>
                </a:solidFill>
                <a:highlight>
                  <a:srgbClr val="FFFFFF"/>
                </a:highlight>
              </a:rPr>
              <a:t> of </a:t>
            </a:r>
            <a:r>
              <a:rPr lang="en" sz="1400">
                <a:solidFill>
                  <a:srgbClr val="000000"/>
                </a:solidFill>
                <a:highlight>
                  <a:srgbClr val="E5EFF5"/>
                </a:highlight>
              </a:rPr>
              <a:t>200</a:t>
            </a:r>
            <a:r>
              <a:rPr lang="en" sz="1400">
                <a:solidFill>
                  <a:srgbClr val="000000"/>
                </a:solidFill>
                <a:highlight>
                  <a:srgbClr val="FFFFFF"/>
                </a:highlight>
              </a:rPr>
              <a:t>. Status codes are returned with every request that is made to a web server. Status codes indicate information about what happened with a request. The next slide shows some codes that are relevant to </a:t>
            </a:r>
            <a:r>
              <a:rPr i="1" lang="en" sz="1400">
                <a:solidFill>
                  <a:srgbClr val="000000"/>
                </a:solidFill>
              </a:rPr>
              <a:t>GET</a:t>
            </a:r>
            <a:r>
              <a:rPr lang="en" sz="1400">
                <a:solidFill>
                  <a:srgbClr val="000000"/>
                </a:solidFill>
                <a:highlight>
                  <a:srgbClr val="FFFFFF"/>
                </a:highlight>
              </a:rPr>
              <a:t> requests.</a:t>
            </a:r>
            <a:endParaRPr sz="1400">
              <a:solidFill>
                <a:srgbClr val="000000"/>
              </a:solidFill>
            </a:endParaRPr>
          </a:p>
        </p:txBody>
      </p:sp>
      <p:pic>
        <p:nvPicPr>
          <p:cNvPr id="94" name="Google Shape;94;p19"/>
          <p:cNvPicPr preferRelativeResize="0"/>
          <p:nvPr/>
        </p:nvPicPr>
        <p:blipFill>
          <a:blip r:embed="rId3">
            <a:alphaModFix/>
          </a:blip>
          <a:stretch>
            <a:fillRect/>
          </a:stretch>
        </p:blipFill>
        <p:spPr>
          <a:xfrm>
            <a:off x="806350" y="1210225"/>
            <a:ext cx="7970150" cy="20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RESPONSE CODES</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200</a:t>
            </a:r>
            <a:r>
              <a:rPr lang="en" sz="1200">
                <a:solidFill>
                  <a:srgbClr val="3C484E"/>
                </a:solidFill>
              </a:rPr>
              <a:t> -- everything went okay, and the result has been returned (if any)</a:t>
            </a:r>
            <a:endParaRPr sz="1200">
              <a:solidFill>
                <a:srgbClr val="3C484E"/>
              </a:solidFill>
            </a:endParaRPr>
          </a:p>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301</a:t>
            </a:r>
            <a:r>
              <a:rPr lang="en" sz="1200">
                <a:solidFill>
                  <a:srgbClr val="3C484E"/>
                </a:solidFill>
              </a:rPr>
              <a:t> -- the server is redirecting you to a different endpoint. This can happen when a company switches domain names, or an endpoint name is changed.</a:t>
            </a:r>
            <a:endParaRPr sz="1200">
              <a:solidFill>
                <a:srgbClr val="3C484E"/>
              </a:solidFill>
            </a:endParaRPr>
          </a:p>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401</a:t>
            </a:r>
            <a:r>
              <a:rPr lang="en" sz="1200">
                <a:solidFill>
                  <a:srgbClr val="3C484E"/>
                </a:solidFill>
              </a:rPr>
              <a:t> -- the server thinks you're not authenticated. This happens when you don't send the right credentials to access an API (we'll talk about authentication in a later post).</a:t>
            </a:r>
            <a:endParaRPr sz="1200">
              <a:solidFill>
                <a:srgbClr val="3C484E"/>
              </a:solidFill>
            </a:endParaRPr>
          </a:p>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400</a:t>
            </a:r>
            <a:r>
              <a:rPr lang="en" sz="1200">
                <a:solidFill>
                  <a:srgbClr val="3C484E"/>
                </a:solidFill>
              </a:rPr>
              <a:t> -- the server thinks you made a bad request. This can happen when you don't send along the right data, among other things.</a:t>
            </a:r>
            <a:endParaRPr sz="1200">
              <a:solidFill>
                <a:srgbClr val="3C484E"/>
              </a:solidFill>
            </a:endParaRPr>
          </a:p>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403</a:t>
            </a:r>
            <a:r>
              <a:rPr lang="en" sz="1200">
                <a:solidFill>
                  <a:srgbClr val="3C484E"/>
                </a:solidFill>
              </a:rPr>
              <a:t> -- the resource you're trying to access is forbidden -- you don't have the right permissions to see it.</a:t>
            </a:r>
            <a:endParaRPr sz="1200">
              <a:solidFill>
                <a:srgbClr val="3C484E"/>
              </a:solidFill>
            </a:endParaRPr>
          </a:p>
          <a:p>
            <a:pPr indent="-304800" lvl="0" marL="457200" marR="215900" rtl="0" algn="l">
              <a:lnSpc>
                <a:spcPct val="160000"/>
              </a:lnSpc>
              <a:spcBef>
                <a:spcPts val="0"/>
              </a:spcBef>
              <a:spcAft>
                <a:spcPts val="0"/>
              </a:spcAft>
              <a:buClr>
                <a:srgbClr val="3C484E"/>
              </a:buClr>
              <a:buSzPts val="1200"/>
              <a:buFont typeface="Georgia"/>
              <a:buChar char="●"/>
            </a:pPr>
            <a:r>
              <a:rPr lang="en" sz="1200">
                <a:solidFill>
                  <a:srgbClr val="3C484E"/>
                </a:solidFill>
                <a:highlight>
                  <a:srgbClr val="E5EFF5"/>
                </a:highlight>
              </a:rPr>
              <a:t>404</a:t>
            </a:r>
            <a:r>
              <a:rPr lang="en" sz="1200">
                <a:solidFill>
                  <a:srgbClr val="3C484E"/>
                </a:solidFill>
              </a:rPr>
              <a:t> -- the resource you tried to access wasn't found on the server.</a:t>
            </a:r>
            <a:endParaRPr sz="1200">
              <a:solidFill>
                <a:srgbClr val="3C484E"/>
              </a:solidFill>
            </a:endParaRPr>
          </a:p>
          <a:p>
            <a:pPr indent="0" lvl="0" marL="0" rtl="0" algn="l">
              <a:spcBef>
                <a:spcPts val="25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failed response</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C484E"/>
                </a:solidFill>
                <a:highlight>
                  <a:srgbClr val="FFFFFF"/>
                </a:highlight>
              </a:rPr>
              <a:t>We'll now make a GET request to </a:t>
            </a:r>
            <a:r>
              <a:rPr lang="en" sz="1400">
                <a:solidFill>
                  <a:srgbClr val="3C484E"/>
                </a:solidFill>
                <a:highlight>
                  <a:srgbClr val="E5EFF5"/>
                </a:highlight>
              </a:rPr>
              <a:t>http://api.open-notify.org/iss-pass</a:t>
            </a:r>
            <a:r>
              <a:rPr lang="en" sz="1400">
                <a:solidFill>
                  <a:srgbClr val="3C484E"/>
                </a:solidFill>
                <a:highlight>
                  <a:srgbClr val="FFFFFF"/>
                </a:highlight>
              </a:rPr>
              <a:t>, an endpoint that doesn't exist, per the </a:t>
            </a:r>
            <a:r>
              <a:rPr lang="en" sz="1400">
                <a:solidFill>
                  <a:srgbClr val="000000"/>
                </a:solidFill>
                <a:uFill>
                  <a:noFill/>
                </a:uFill>
                <a:hlinkClick r:id="rId3"/>
              </a:rPr>
              <a:t>API documentation</a:t>
            </a:r>
            <a:r>
              <a:rPr lang="en" sz="1400">
                <a:solidFill>
                  <a:srgbClr val="3C484E"/>
                </a:solidFill>
                <a:highlight>
                  <a:srgbClr val="FFFFFF"/>
                </a:highlight>
              </a:rPr>
              <a:t>.</a:t>
            </a:r>
            <a:endParaRPr sz="1400">
              <a:solidFill>
                <a:srgbClr val="3C484E"/>
              </a:solidFill>
              <a:highlight>
                <a:srgbClr val="FFFFFF"/>
              </a:highlight>
            </a:endParaRPr>
          </a:p>
          <a:p>
            <a:pPr indent="0" lvl="0" marL="0" rtl="0" algn="l">
              <a:spcBef>
                <a:spcPts val="1600"/>
              </a:spcBef>
              <a:spcAft>
                <a:spcPts val="0"/>
              </a:spcAft>
              <a:buNone/>
            </a:pPr>
            <a:r>
              <a:t/>
            </a:r>
            <a:endParaRPr sz="1400">
              <a:solidFill>
                <a:srgbClr val="3C484E"/>
              </a:solidFill>
              <a:highlight>
                <a:srgbClr val="FFFFFF"/>
              </a:highlight>
            </a:endParaRPr>
          </a:p>
          <a:p>
            <a:pPr indent="0" lvl="0" marL="0" rtl="0" algn="l">
              <a:spcBef>
                <a:spcPts val="1600"/>
              </a:spcBef>
              <a:spcAft>
                <a:spcPts val="0"/>
              </a:spcAft>
              <a:buNone/>
            </a:pPr>
            <a:r>
              <a:t/>
            </a:r>
            <a:endParaRPr sz="1400">
              <a:solidFill>
                <a:srgbClr val="3C484E"/>
              </a:solidFill>
              <a:highlight>
                <a:srgbClr val="FFFFFF"/>
              </a:highlight>
            </a:endParaRPr>
          </a:p>
          <a:p>
            <a:pPr indent="0" lvl="0" marL="0" rtl="0" algn="l">
              <a:spcBef>
                <a:spcPts val="1600"/>
              </a:spcBef>
              <a:spcAft>
                <a:spcPts val="0"/>
              </a:spcAft>
              <a:buNone/>
            </a:pPr>
            <a:r>
              <a:t/>
            </a:r>
            <a:endParaRPr sz="1400">
              <a:solidFill>
                <a:srgbClr val="3C484E"/>
              </a:solidFill>
              <a:highlight>
                <a:srgbClr val="FFFFFF"/>
              </a:highlight>
            </a:endParaRPr>
          </a:p>
          <a:p>
            <a:pPr indent="0" lvl="0" marL="0" rtl="0" algn="l">
              <a:spcBef>
                <a:spcPts val="1600"/>
              </a:spcBef>
              <a:spcAft>
                <a:spcPts val="1600"/>
              </a:spcAft>
              <a:buNone/>
            </a:pPr>
            <a:r>
              <a:rPr lang="en" sz="1400">
                <a:solidFill>
                  <a:srgbClr val="3C484E"/>
                </a:solidFill>
                <a:highlight>
                  <a:srgbClr val="E5EFF5"/>
                </a:highlight>
              </a:rPr>
              <a:t>iss-pass</a:t>
            </a:r>
            <a:r>
              <a:rPr lang="en" sz="1400">
                <a:solidFill>
                  <a:srgbClr val="3C484E"/>
                </a:solidFill>
                <a:highlight>
                  <a:srgbClr val="FFFFFF"/>
                </a:highlight>
              </a:rPr>
              <a:t> wasn't a valid endpoint, so we got a </a:t>
            </a:r>
            <a:r>
              <a:rPr lang="en" sz="1400">
                <a:solidFill>
                  <a:srgbClr val="3C484E"/>
                </a:solidFill>
                <a:highlight>
                  <a:srgbClr val="E5EFF5"/>
                </a:highlight>
              </a:rPr>
              <a:t>404</a:t>
            </a:r>
            <a:r>
              <a:rPr lang="en" sz="1400">
                <a:solidFill>
                  <a:srgbClr val="3C484E"/>
                </a:solidFill>
                <a:highlight>
                  <a:srgbClr val="FFFFFF"/>
                </a:highlight>
              </a:rPr>
              <a:t> status code in response. We forgot to add </a:t>
            </a:r>
            <a:r>
              <a:rPr lang="en" sz="1400">
                <a:solidFill>
                  <a:srgbClr val="3C484E"/>
                </a:solidFill>
                <a:highlight>
                  <a:srgbClr val="E5EFF5"/>
                </a:highlight>
              </a:rPr>
              <a:t>.json</a:t>
            </a:r>
            <a:r>
              <a:rPr lang="en" sz="1400">
                <a:solidFill>
                  <a:srgbClr val="3C484E"/>
                </a:solidFill>
                <a:highlight>
                  <a:srgbClr val="FFFFFF"/>
                </a:highlight>
              </a:rPr>
              <a:t> at the end, as the </a:t>
            </a:r>
            <a:r>
              <a:rPr lang="en" sz="1400">
                <a:solidFill>
                  <a:srgbClr val="000000"/>
                </a:solidFill>
                <a:uFill>
                  <a:noFill/>
                </a:uFill>
                <a:hlinkClick r:id="rId4"/>
              </a:rPr>
              <a:t>API documentation</a:t>
            </a:r>
            <a:r>
              <a:rPr lang="en" sz="1400">
                <a:solidFill>
                  <a:srgbClr val="3C484E"/>
                </a:solidFill>
                <a:highlight>
                  <a:srgbClr val="FFFFFF"/>
                </a:highlight>
              </a:rPr>
              <a:t> states.</a:t>
            </a:r>
            <a:endParaRPr sz="1400">
              <a:solidFill>
                <a:srgbClr val="3C484E"/>
              </a:solidFill>
              <a:highlight>
                <a:srgbClr val="FFFFFF"/>
              </a:highlight>
            </a:endParaRPr>
          </a:p>
        </p:txBody>
      </p:sp>
      <p:pic>
        <p:nvPicPr>
          <p:cNvPr id="107" name="Google Shape;107;p21"/>
          <p:cNvPicPr preferRelativeResize="0"/>
          <p:nvPr/>
        </p:nvPicPr>
        <p:blipFill>
          <a:blip r:embed="rId5">
            <a:alphaModFix/>
          </a:blip>
          <a:stretch>
            <a:fillRect/>
          </a:stretch>
        </p:blipFill>
        <p:spPr>
          <a:xfrm>
            <a:off x="198587" y="2023150"/>
            <a:ext cx="8746825" cy="91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