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Amatic SC"/>
      <p:regular r:id="rId32"/>
      <p:bold r:id="rId33"/>
    </p:embeddedFont>
    <p:embeddedFont>
      <p:font typeface="Source Code Pro"/>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AmaticSC-bold.fntdata"/><Relationship Id="rId10" Type="http://schemas.openxmlformats.org/officeDocument/2006/relationships/slide" Target="slides/slide5.xml"/><Relationship Id="rId32" Type="http://schemas.openxmlformats.org/officeDocument/2006/relationships/font" Target="fonts/AmaticSC-regular.fntdata"/><Relationship Id="rId13" Type="http://schemas.openxmlformats.org/officeDocument/2006/relationships/slide" Target="slides/slide8.xml"/><Relationship Id="rId35" Type="http://schemas.openxmlformats.org/officeDocument/2006/relationships/font" Target="fonts/SourceCodePro-bold.fntdata"/><Relationship Id="rId12" Type="http://schemas.openxmlformats.org/officeDocument/2006/relationships/slide" Target="slides/slide7.xml"/><Relationship Id="rId34" Type="http://schemas.openxmlformats.org/officeDocument/2006/relationships/font" Target="fonts/SourceCodePro-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ee78804e0590cd8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ee78804e0590cd8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15fa5269524ee2e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15fa5269524ee2e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15fa5269524ee2e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15fa5269524ee2e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a07a75613ce51d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a07a75613ce51d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a07a75613ce51d6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a07a75613ce51d6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a07a75613ce51d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a07a75613ce51d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a07a75613ce51d6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a07a75613ce51d6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a07a75613ce51d6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a07a75613ce51d6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a07a75613ce51d6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a07a75613ce51d6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a07a75613ce51d6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a07a75613ce51d6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e4fb47ba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e4fb47ba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a07a75613ce51d6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a07a75613ce51d6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a07a75613ce51d6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a07a75613ce51d6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a07a75613ce51d6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a07a75613ce51d6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5a07a75613ce51d6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5a07a75613ce51d6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a07a75613ce51d6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a07a75613ce51d6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a07a75613ce51d6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a07a75613ce51d6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a07a75613ce51d6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a07a75613ce51d6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3e51e25d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e51e25d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3e51e25d3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e51e25d3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ee78804e0590cd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ee78804e0590cd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ee78804e0590cd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ee78804e0590cd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ee78804e0590cd8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ee78804e0590cd8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ee78804e0590cd8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ee78804e0590cd8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ee78804e0590cd8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ee78804e0590cd8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inventwithpython.com/chapter10.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Littlebytes summer ‘18</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Python Logic Fundamentals - Week 10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Choosing a player</a:t>
            </a:r>
            <a:endParaRPr/>
          </a:p>
        </p:txBody>
      </p:sp>
      <p:sp>
        <p:nvSpPr>
          <p:cNvPr id="117" name="Google Shape;117;p2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000000"/>
                </a:solidFill>
              </a:rPr>
              <a:t>The inputPlayerLetter() function asks if the player wants to be X or O. It will keep asking the player until the player types in an X or O. Line 27 automatically changes the string returned by the call to input() to uppercase letters with the upper() string method.</a:t>
            </a:r>
            <a:endParaRPr sz="1400"/>
          </a:p>
        </p:txBody>
      </p:sp>
      <p:pic>
        <p:nvPicPr>
          <p:cNvPr id="118" name="Google Shape;118;p22"/>
          <p:cNvPicPr preferRelativeResize="0"/>
          <p:nvPr/>
        </p:nvPicPr>
        <p:blipFill>
          <a:blip r:embed="rId3">
            <a:alphaModFix/>
          </a:blip>
          <a:stretch>
            <a:fillRect/>
          </a:stretch>
        </p:blipFill>
        <p:spPr>
          <a:xfrm>
            <a:off x="390825" y="2684848"/>
            <a:ext cx="8520599" cy="197840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goes first?</a:t>
            </a:r>
            <a:endParaRPr/>
          </a:p>
        </p:txBody>
      </p:sp>
      <p:sp>
        <p:nvSpPr>
          <p:cNvPr id="124" name="Google Shape;124;p2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000000"/>
                </a:solidFill>
              </a:rPr>
              <a:t>The whoGoesFirst() function does a virtual coin flip to determine whether the computer or the player goes first. The coin flip is in calling random.randint(0, 1). If this function call returns a 0, the whoGoesFirst() function returns the string 'computer'. Otherwise, the function returns the string 'player'. The code that calls this function will use the return value to know who will make the first move of the game.</a:t>
            </a:r>
            <a:endParaRPr sz="1400"/>
          </a:p>
        </p:txBody>
      </p:sp>
      <p:pic>
        <p:nvPicPr>
          <p:cNvPr id="125" name="Google Shape;125;p23"/>
          <p:cNvPicPr preferRelativeResize="0"/>
          <p:nvPr/>
        </p:nvPicPr>
        <p:blipFill>
          <a:blip r:embed="rId3">
            <a:alphaModFix/>
          </a:blip>
          <a:stretch>
            <a:fillRect/>
          </a:stretch>
        </p:blipFill>
        <p:spPr>
          <a:xfrm>
            <a:off x="1459075" y="3023485"/>
            <a:ext cx="6486150" cy="1608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Makin’ moves</a:t>
            </a:r>
            <a:endParaRPr/>
          </a:p>
        </p:txBody>
      </p:sp>
      <p:sp>
        <p:nvSpPr>
          <p:cNvPr id="131" name="Google Shape;131;p2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000000"/>
                </a:solidFill>
              </a:rPr>
              <a:t>The makeMove() function is simple and only one line. The parameters are a list with ten strings named board, one of the player’s letters (either 'X' or 'O') named letter, and a place on the board where that player wants to go (which is an integer from 1 to 9) named move.</a:t>
            </a:r>
            <a:endParaRPr sz="1400"/>
          </a:p>
        </p:txBody>
      </p:sp>
      <p:pic>
        <p:nvPicPr>
          <p:cNvPr id="132" name="Google Shape;132;p24"/>
          <p:cNvPicPr preferRelativeResize="0"/>
          <p:nvPr/>
        </p:nvPicPr>
        <p:blipFill>
          <a:blip r:embed="rId3">
            <a:alphaModFix/>
          </a:blip>
          <a:stretch>
            <a:fillRect/>
          </a:stretch>
        </p:blipFill>
        <p:spPr>
          <a:xfrm>
            <a:off x="232050" y="3154108"/>
            <a:ext cx="8679900" cy="113834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11217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won the game?</a:t>
            </a:r>
            <a:endParaRPr/>
          </a:p>
        </p:txBody>
      </p:sp>
      <p:sp>
        <p:nvSpPr>
          <p:cNvPr id="138" name="Google Shape;138;p25"/>
          <p:cNvSpPr txBox="1"/>
          <p:nvPr>
            <p:ph idx="1" type="body"/>
          </p:nvPr>
        </p:nvSpPr>
        <p:spPr>
          <a:xfrm>
            <a:off x="311700" y="975725"/>
            <a:ext cx="8520600" cy="3340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000000"/>
                </a:solidFill>
              </a:rPr>
              <a:t>Lines 53 to 60 in the isWinner() function are actually one long return statement. The bo and le names are shortcuts for the board and letter parameters. These shorter names mean you have less to type in this function. Remember, Python doesn’t care what you name your variables.</a:t>
            </a:r>
            <a:endParaRPr sz="1400">
              <a:solidFill>
                <a:srgbClr val="000000"/>
              </a:solidFill>
            </a:endParaRPr>
          </a:p>
          <a:p>
            <a:pPr indent="0" lvl="0" marL="0" rtl="0" algn="l">
              <a:lnSpc>
                <a:spcPct val="115000"/>
              </a:lnSpc>
              <a:spcBef>
                <a:spcPts val="800"/>
              </a:spcBef>
              <a:spcAft>
                <a:spcPts val="0"/>
              </a:spcAft>
              <a:buNone/>
            </a:pPr>
            <a:r>
              <a:rPr lang="en" sz="1400">
                <a:solidFill>
                  <a:srgbClr val="000000"/>
                </a:solidFill>
              </a:rPr>
              <a:t>There are eight possible ways to win at Tic Tac Toe. You can have a line across the top, middle, and bottom rows. Or you can have a line down the left, middle, or right columns. Or you can have a line over either of the two diagonals.</a:t>
            </a:r>
            <a:endParaRPr sz="1400">
              <a:solidFill>
                <a:srgbClr val="000000"/>
              </a:solidFill>
            </a:endParaRPr>
          </a:p>
          <a:p>
            <a:pPr indent="0" lvl="0" marL="0" rtl="0" algn="l">
              <a:lnSpc>
                <a:spcPct val="115000"/>
              </a:lnSpc>
              <a:spcBef>
                <a:spcPts val="800"/>
              </a:spcBef>
              <a:spcAft>
                <a:spcPts val="0"/>
              </a:spcAft>
              <a:buNone/>
            </a:pPr>
            <a:r>
              <a:t/>
            </a:r>
            <a:endParaRPr sz="1100">
              <a:solidFill>
                <a:srgbClr val="000000"/>
              </a:solidFill>
              <a:latin typeface="Times New Roman"/>
              <a:ea typeface="Times New Roman"/>
              <a:cs typeface="Times New Roman"/>
              <a:sym typeface="Times New Roman"/>
            </a:endParaRPr>
          </a:p>
          <a:p>
            <a:pPr indent="0" lvl="0" marL="0" rtl="0" algn="l">
              <a:spcBef>
                <a:spcPts val="800"/>
              </a:spcBef>
              <a:spcAft>
                <a:spcPts val="1600"/>
              </a:spcAft>
              <a:buNone/>
            </a:pPr>
            <a:r>
              <a:t/>
            </a:r>
            <a:endParaRPr/>
          </a:p>
        </p:txBody>
      </p:sp>
      <p:pic>
        <p:nvPicPr>
          <p:cNvPr id="139" name="Google Shape;139;p25"/>
          <p:cNvPicPr preferRelativeResize="0"/>
          <p:nvPr/>
        </p:nvPicPr>
        <p:blipFill>
          <a:blip r:embed="rId3">
            <a:alphaModFix/>
          </a:blip>
          <a:stretch>
            <a:fillRect/>
          </a:stretch>
        </p:blipFill>
        <p:spPr>
          <a:xfrm>
            <a:off x="1819353" y="3130700"/>
            <a:ext cx="5612850" cy="1859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Board duplication</a:t>
            </a:r>
            <a:endParaRPr/>
          </a:p>
        </p:txBody>
      </p:sp>
      <p:sp>
        <p:nvSpPr>
          <p:cNvPr id="145" name="Google Shape;145;p2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000000"/>
                </a:solidFill>
              </a:rPr>
              <a:t>The getBoardCopy() function is here so that you can easily make a copy of a given 10-string list that represents a Tic Tac Toe board in the game. There are times that you’ll want the AI algorithm to make temporary modifications to a temporary copy of the board without changing the original board. In that case, call this function to make a copy of the board's list. The new list is created on line 64, with the blank list brackets [].</a:t>
            </a:r>
            <a:endParaRPr sz="1400"/>
          </a:p>
        </p:txBody>
      </p:sp>
      <p:pic>
        <p:nvPicPr>
          <p:cNvPr id="146" name="Google Shape;146;p26"/>
          <p:cNvPicPr preferRelativeResize="0"/>
          <p:nvPr/>
        </p:nvPicPr>
        <p:blipFill>
          <a:blip r:embed="rId3">
            <a:alphaModFix/>
          </a:blip>
          <a:stretch>
            <a:fillRect/>
          </a:stretch>
        </p:blipFill>
        <p:spPr>
          <a:xfrm>
            <a:off x="1884650" y="3167750"/>
            <a:ext cx="5125925" cy="1660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6397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checks and balances</a:t>
            </a:r>
            <a:endParaRPr/>
          </a:p>
        </p:txBody>
      </p:sp>
      <p:sp>
        <p:nvSpPr>
          <p:cNvPr id="152" name="Google Shape;152;p27"/>
          <p:cNvSpPr txBox="1"/>
          <p:nvPr>
            <p:ph idx="1" type="body"/>
          </p:nvPr>
        </p:nvSpPr>
        <p:spPr>
          <a:xfrm>
            <a:off x="311700" y="807100"/>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This is a simple function that, given a Tic Tac Toe board and a possible move, will return if that move is available or not. Remember that free spaces on the board lists are marked as a single space string. If the item at the space’s index is not equal to, then the space is taken.</a:t>
            </a:r>
            <a:endParaRPr sz="1400">
              <a:solidFill>
                <a:srgbClr val="000000"/>
              </a:solidFill>
            </a:endParaRPr>
          </a:p>
          <a:p>
            <a:pPr indent="0" lvl="0" marL="0" rtl="0" algn="l">
              <a:spcBef>
                <a:spcPts val="1600"/>
              </a:spcBef>
              <a:spcAft>
                <a:spcPts val="0"/>
              </a:spcAft>
              <a:buNone/>
            </a:pPr>
            <a:r>
              <a:t/>
            </a:r>
            <a:endParaRPr sz="1400">
              <a:solidFill>
                <a:srgbClr val="000000"/>
              </a:solidFill>
            </a:endParaRPr>
          </a:p>
          <a:p>
            <a:pPr indent="0" lvl="0" marL="0" rtl="0" algn="l">
              <a:spcBef>
                <a:spcPts val="1600"/>
              </a:spcBef>
              <a:spcAft>
                <a:spcPts val="0"/>
              </a:spcAft>
              <a:buNone/>
            </a:pPr>
            <a:r>
              <a:t/>
            </a:r>
            <a:endParaRPr sz="1400">
              <a:solidFill>
                <a:srgbClr val="000000"/>
              </a:solidFill>
            </a:endParaRPr>
          </a:p>
          <a:p>
            <a:pPr indent="0" lvl="0" marL="0" rtl="0" algn="l">
              <a:spcBef>
                <a:spcPts val="1600"/>
              </a:spcBef>
              <a:spcAft>
                <a:spcPts val="1600"/>
              </a:spcAft>
              <a:buNone/>
            </a:pPr>
            <a:r>
              <a:rPr lang="en" sz="1400">
                <a:solidFill>
                  <a:srgbClr val="000000"/>
                </a:solidFill>
              </a:rPr>
              <a:t>The getPlayerMove() function asks the player to enter the number for the space they want to move on. It also checks that the space entered isn’t already taken, given the Tic Tac Toe board passed to the function for the board parameter.</a:t>
            </a:r>
            <a:endParaRPr sz="1400">
              <a:solidFill>
                <a:srgbClr val="000000"/>
              </a:solidFill>
            </a:endParaRPr>
          </a:p>
        </p:txBody>
      </p:sp>
      <p:pic>
        <p:nvPicPr>
          <p:cNvPr id="153" name="Google Shape;153;p27"/>
          <p:cNvPicPr preferRelativeResize="0"/>
          <p:nvPr/>
        </p:nvPicPr>
        <p:blipFill>
          <a:blip r:embed="rId3">
            <a:alphaModFix/>
          </a:blip>
          <a:stretch>
            <a:fillRect/>
          </a:stretch>
        </p:blipFill>
        <p:spPr>
          <a:xfrm>
            <a:off x="1874925" y="2004425"/>
            <a:ext cx="4862217" cy="801000"/>
          </a:xfrm>
          <a:prstGeom prst="rect">
            <a:avLst/>
          </a:prstGeom>
          <a:noFill/>
          <a:ln>
            <a:noFill/>
          </a:ln>
        </p:spPr>
      </p:pic>
      <p:pic>
        <p:nvPicPr>
          <p:cNvPr id="154" name="Google Shape;154;p27"/>
          <p:cNvPicPr preferRelativeResize="0"/>
          <p:nvPr/>
        </p:nvPicPr>
        <p:blipFill>
          <a:blip r:embed="rId4">
            <a:alphaModFix/>
          </a:blip>
          <a:stretch>
            <a:fillRect/>
          </a:stretch>
        </p:blipFill>
        <p:spPr>
          <a:xfrm>
            <a:off x="1875452" y="3772525"/>
            <a:ext cx="5393100" cy="1218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starting the ai algorithm</a:t>
            </a:r>
            <a:endParaRPr/>
          </a:p>
        </p:txBody>
      </p:sp>
      <p:sp>
        <p:nvSpPr>
          <p:cNvPr id="160" name="Google Shape;160;p28"/>
          <p:cNvSpPr txBox="1"/>
          <p:nvPr>
            <p:ph idx="1" type="body"/>
          </p:nvPr>
        </p:nvSpPr>
        <p:spPr>
          <a:xfrm>
            <a:off x="4589400" y="1228675"/>
            <a:ext cx="42429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000000"/>
                </a:solidFill>
              </a:rPr>
              <a:t>The chooseRandomMoveFromList() function is useful for the AI code later in the program. The board parameter is a list of strings that represents a Tic Tac Toe board. The second parameter movesList is a list of integers of possible spaces from which to choose. For example, if movesList is [1, 3, 7, 9], that means chooseRandomMoveFromList() should return the integer for one of the corner spaces.</a:t>
            </a:r>
            <a:endParaRPr sz="1400"/>
          </a:p>
        </p:txBody>
      </p:sp>
      <p:pic>
        <p:nvPicPr>
          <p:cNvPr id="161" name="Google Shape;161;p28"/>
          <p:cNvPicPr preferRelativeResize="0"/>
          <p:nvPr/>
        </p:nvPicPr>
        <p:blipFill rotWithShape="1">
          <a:blip r:embed="rId3">
            <a:alphaModFix/>
          </a:blip>
          <a:srcRect b="0" l="0" r="46586" t="0"/>
          <a:stretch/>
        </p:blipFill>
        <p:spPr>
          <a:xfrm>
            <a:off x="116350" y="1557788"/>
            <a:ext cx="4292374" cy="1186725"/>
          </a:xfrm>
          <a:prstGeom prst="rect">
            <a:avLst/>
          </a:prstGeom>
          <a:noFill/>
          <a:ln>
            <a:noFill/>
          </a:ln>
        </p:spPr>
      </p:pic>
      <p:pic>
        <p:nvPicPr>
          <p:cNvPr id="162" name="Google Shape;162;p28"/>
          <p:cNvPicPr preferRelativeResize="0"/>
          <p:nvPr/>
        </p:nvPicPr>
        <p:blipFill rotWithShape="1">
          <a:blip r:embed="rId4">
            <a:alphaModFix/>
          </a:blip>
          <a:srcRect b="0" l="0" r="33391" t="0"/>
          <a:stretch/>
        </p:blipFill>
        <p:spPr>
          <a:xfrm>
            <a:off x="189007" y="3178530"/>
            <a:ext cx="3772225" cy="106123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12420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Writing the ai</a:t>
            </a:r>
            <a:endParaRPr/>
          </a:p>
        </p:txBody>
      </p:sp>
      <p:sp>
        <p:nvSpPr>
          <p:cNvPr id="168" name="Google Shape;168;p29"/>
          <p:cNvSpPr txBox="1"/>
          <p:nvPr>
            <p:ph idx="1" type="body"/>
          </p:nvPr>
        </p:nvSpPr>
        <p:spPr>
          <a:xfrm>
            <a:off x="311700" y="1023875"/>
            <a:ext cx="8520600" cy="3545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000000"/>
                </a:solidFill>
              </a:rPr>
              <a:t>The getComputerMove() function contains the AI’s code. The first argument is a Tic Tac Toe board for the board parameter. The second argument is letter for the computer either 'X' or 'O' in the computerLetter parameter. The first few lines simply assign the other letter to a variable named playerLetter. This way the same code can be used whether the computer is X or O.</a:t>
            </a:r>
            <a:endParaRPr sz="1400">
              <a:solidFill>
                <a:srgbClr val="000000"/>
              </a:solidFill>
            </a:endParaRPr>
          </a:p>
          <a:p>
            <a:pPr indent="0" lvl="0" marL="0" rtl="0" algn="l">
              <a:lnSpc>
                <a:spcPct val="115000"/>
              </a:lnSpc>
              <a:spcBef>
                <a:spcPts val="800"/>
              </a:spcBef>
              <a:spcAft>
                <a:spcPts val="0"/>
              </a:spcAft>
              <a:buNone/>
            </a:pPr>
            <a:r>
              <a:rPr lang="en" sz="1400">
                <a:solidFill>
                  <a:srgbClr val="000000"/>
                </a:solidFill>
              </a:rPr>
              <a:t>The function will returns an integer from 1 to 9 representing the computer’s move. </a:t>
            </a:r>
            <a:endParaRPr sz="1400">
              <a:solidFill>
                <a:srgbClr val="000000"/>
              </a:solidFill>
            </a:endParaRPr>
          </a:p>
          <a:p>
            <a:pPr indent="0" lvl="0" marL="0" rtl="0" algn="l">
              <a:spcBef>
                <a:spcPts val="800"/>
              </a:spcBef>
              <a:spcAft>
                <a:spcPts val="0"/>
              </a:spcAft>
              <a:buNone/>
            </a:pPr>
            <a:r>
              <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pic>
        <p:nvPicPr>
          <p:cNvPr id="169" name="Google Shape;169;p29"/>
          <p:cNvPicPr preferRelativeResize="0"/>
          <p:nvPr/>
        </p:nvPicPr>
        <p:blipFill>
          <a:blip r:embed="rId3">
            <a:alphaModFix/>
          </a:blip>
          <a:stretch>
            <a:fillRect/>
          </a:stretch>
        </p:blipFill>
        <p:spPr>
          <a:xfrm>
            <a:off x="385450" y="3036450"/>
            <a:ext cx="8579349" cy="1677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1006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we win on one move?</a:t>
            </a:r>
            <a:endParaRPr/>
          </a:p>
        </p:txBody>
      </p:sp>
      <p:sp>
        <p:nvSpPr>
          <p:cNvPr id="175" name="Google Shape;175;p30"/>
          <p:cNvSpPr txBox="1"/>
          <p:nvPr>
            <p:ph idx="1" type="body"/>
          </p:nvPr>
        </p:nvSpPr>
        <p:spPr>
          <a:xfrm>
            <a:off x="311700" y="901650"/>
            <a:ext cx="8520600" cy="3340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000000"/>
                </a:solidFill>
              </a:rPr>
              <a:t>More than anything, if the computer can win in the next move, the computer should make that winning move immediately. The </a:t>
            </a:r>
            <a:r>
              <a:rPr lang="en" sz="900">
                <a:solidFill>
                  <a:srgbClr val="000000"/>
                </a:solidFill>
              </a:rPr>
              <a:t>for</a:t>
            </a:r>
            <a:r>
              <a:rPr lang="en" sz="1100">
                <a:solidFill>
                  <a:srgbClr val="000000"/>
                </a:solidFill>
              </a:rPr>
              <a:t> loop that starts on line 105 iterates over every possible move from 1 to 9. The code inside the loop will simulate what would happen if the computer made that move.</a:t>
            </a:r>
            <a:endParaRPr sz="1100">
              <a:solidFill>
                <a:srgbClr val="000000"/>
              </a:solidFill>
            </a:endParaRPr>
          </a:p>
          <a:p>
            <a:pPr indent="0" lvl="0" marL="0" rtl="0" algn="l">
              <a:lnSpc>
                <a:spcPct val="115000"/>
              </a:lnSpc>
              <a:spcBef>
                <a:spcPts val="800"/>
              </a:spcBef>
              <a:spcAft>
                <a:spcPts val="0"/>
              </a:spcAft>
              <a:buNone/>
            </a:pPr>
            <a:r>
              <a:rPr lang="en" sz="1100">
                <a:solidFill>
                  <a:srgbClr val="000000"/>
                </a:solidFill>
              </a:rPr>
              <a:t>The first line in the loop (line 106) makes a copy of the </a:t>
            </a:r>
            <a:r>
              <a:rPr lang="en" sz="900">
                <a:solidFill>
                  <a:srgbClr val="000000"/>
                </a:solidFill>
              </a:rPr>
              <a:t>board</a:t>
            </a:r>
            <a:r>
              <a:rPr lang="en" sz="1100">
                <a:solidFill>
                  <a:srgbClr val="000000"/>
                </a:solidFill>
              </a:rPr>
              <a:t> list. This is so the simulated move inside the loop doesn’t modify the real Tic Tac Toe board stored in the </a:t>
            </a:r>
            <a:r>
              <a:rPr lang="en" sz="900">
                <a:solidFill>
                  <a:srgbClr val="000000"/>
                </a:solidFill>
              </a:rPr>
              <a:t>board</a:t>
            </a:r>
            <a:r>
              <a:rPr lang="en" sz="1100">
                <a:solidFill>
                  <a:srgbClr val="000000"/>
                </a:solidFill>
              </a:rPr>
              <a:t> variable. The </a:t>
            </a:r>
            <a:r>
              <a:rPr lang="en" sz="900">
                <a:solidFill>
                  <a:srgbClr val="000000"/>
                </a:solidFill>
              </a:rPr>
              <a:t>getBoardCopy()</a:t>
            </a:r>
            <a:r>
              <a:rPr lang="en" sz="1100">
                <a:solidFill>
                  <a:srgbClr val="000000"/>
                </a:solidFill>
              </a:rPr>
              <a:t> returns an identical but separate board list value. </a:t>
            </a:r>
            <a:endParaRPr sz="1100">
              <a:solidFill>
                <a:srgbClr val="000000"/>
              </a:solidFill>
            </a:endParaRPr>
          </a:p>
          <a:p>
            <a:pPr indent="0" lvl="0" marL="0" rtl="0" algn="l">
              <a:lnSpc>
                <a:spcPct val="115000"/>
              </a:lnSpc>
              <a:spcBef>
                <a:spcPts val="800"/>
              </a:spcBef>
              <a:spcAft>
                <a:spcPts val="0"/>
              </a:spcAft>
              <a:buNone/>
            </a:pPr>
            <a:r>
              <a:rPr lang="en" sz="1100">
                <a:solidFill>
                  <a:srgbClr val="000000"/>
                </a:solidFill>
              </a:rPr>
              <a:t>Line 107 checks if the space is free and if so, simulates making the move on the copy of the board. If this move results in the computer winning, the function returns that move’s integer.</a:t>
            </a:r>
            <a:endParaRPr sz="1100">
              <a:solidFill>
                <a:srgbClr val="000000"/>
              </a:solidFill>
            </a:endParaRPr>
          </a:p>
          <a:p>
            <a:pPr indent="0" lvl="0" marL="0" rtl="0" algn="l">
              <a:lnSpc>
                <a:spcPct val="115000"/>
              </a:lnSpc>
              <a:spcBef>
                <a:spcPts val="800"/>
              </a:spcBef>
              <a:spcAft>
                <a:spcPts val="0"/>
              </a:spcAft>
              <a:buNone/>
            </a:pPr>
            <a:r>
              <a:rPr lang="en" sz="1100">
                <a:solidFill>
                  <a:srgbClr val="000000"/>
                </a:solidFill>
              </a:rPr>
              <a:t>If none of the spaces results in winning, the loop will finally end and the program execution continues to line 113.</a:t>
            </a:r>
            <a:endParaRPr sz="1100">
              <a:solidFill>
                <a:srgbClr val="000000"/>
              </a:solidFill>
            </a:endParaRPr>
          </a:p>
          <a:p>
            <a:pPr indent="0" lvl="0" marL="0" rtl="0" algn="l">
              <a:spcBef>
                <a:spcPts val="800"/>
              </a:spcBef>
              <a:spcAft>
                <a:spcPts val="1600"/>
              </a:spcAft>
              <a:buNone/>
            </a:pPr>
            <a:r>
              <a:t/>
            </a:r>
            <a:endParaRPr/>
          </a:p>
        </p:txBody>
      </p:sp>
      <p:pic>
        <p:nvPicPr>
          <p:cNvPr id="176" name="Google Shape;176;p30"/>
          <p:cNvPicPr preferRelativeResize="0"/>
          <p:nvPr/>
        </p:nvPicPr>
        <p:blipFill>
          <a:blip r:embed="rId3">
            <a:alphaModFix/>
          </a:blip>
          <a:stretch>
            <a:fillRect/>
          </a:stretch>
        </p:blipFill>
        <p:spPr>
          <a:xfrm>
            <a:off x="1577325" y="3359300"/>
            <a:ext cx="6232557" cy="1543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519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the human win on one move?</a:t>
            </a:r>
            <a:endParaRPr/>
          </a:p>
        </p:txBody>
      </p:sp>
      <p:sp>
        <p:nvSpPr>
          <p:cNvPr id="182" name="Google Shape;182;p31"/>
          <p:cNvSpPr txBox="1"/>
          <p:nvPr>
            <p:ph idx="1" type="body"/>
          </p:nvPr>
        </p:nvSpPr>
        <p:spPr>
          <a:xfrm>
            <a:off x="311700" y="852950"/>
            <a:ext cx="8520600" cy="3340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000000"/>
                </a:solidFill>
              </a:rPr>
              <a:t>Next, the code will simulate the human player moving on each of the spaces. The code is similar to the previous loop except the player’s letter is put on the board copy. If the isWinner()function shows that the player would win with this move, then the computer will return that same move to block this from happening. If the human player cannot win in one more move, the for loop will eventually finish and execution continues to line 121.</a:t>
            </a:r>
            <a:endParaRPr sz="1400">
              <a:solidFill>
                <a:srgbClr val="000000"/>
              </a:solidFill>
            </a:endParaRPr>
          </a:p>
          <a:p>
            <a:pPr indent="0" lvl="0" marL="0" rtl="0" algn="l">
              <a:spcBef>
                <a:spcPts val="800"/>
              </a:spcBef>
              <a:spcAft>
                <a:spcPts val="1600"/>
              </a:spcAft>
              <a:buNone/>
            </a:pPr>
            <a:r>
              <a:t/>
            </a:r>
            <a:endParaRPr/>
          </a:p>
        </p:txBody>
      </p:sp>
      <p:pic>
        <p:nvPicPr>
          <p:cNvPr id="183" name="Google Shape;183;p31"/>
          <p:cNvPicPr preferRelativeResize="0"/>
          <p:nvPr/>
        </p:nvPicPr>
        <p:blipFill>
          <a:blip r:embed="rId3">
            <a:alphaModFix/>
          </a:blip>
          <a:stretch>
            <a:fillRect/>
          </a:stretch>
        </p:blipFill>
        <p:spPr>
          <a:xfrm>
            <a:off x="905550" y="2668537"/>
            <a:ext cx="7138100" cy="2137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11622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 week’s review</a:t>
            </a:r>
            <a:endParaRPr/>
          </a:p>
        </p:txBody>
      </p:sp>
      <p:sp>
        <p:nvSpPr>
          <p:cNvPr id="63" name="Google Shape;63;p14"/>
          <p:cNvSpPr txBox="1"/>
          <p:nvPr>
            <p:ph idx="1" type="body"/>
          </p:nvPr>
        </p:nvSpPr>
        <p:spPr>
          <a:xfrm>
            <a:off x="311700" y="917225"/>
            <a:ext cx="8520600" cy="3560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Snowman - slightly more complex graphics example</a:t>
            </a:r>
            <a:endParaRPr/>
          </a:p>
          <a:p>
            <a:pPr indent="-342900" lvl="0" marL="457200" rtl="0" algn="l">
              <a:spcBef>
                <a:spcPts val="0"/>
              </a:spcBef>
              <a:spcAft>
                <a:spcPts val="0"/>
              </a:spcAft>
              <a:buSzPts val="1800"/>
              <a:buChar char="●"/>
            </a:pPr>
            <a:r>
              <a:rPr lang="en"/>
              <a:t>More on randomization</a:t>
            </a:r>
            <a:endParaRPr/>
          </a:p>
          <a:p>
            <a:pPr indent="-317500" lvl="1" marL="914400" rtl="0" algn="l">
              <a:spcBef>
                <a:spcPts val="0"/>
              </a:spcBef>
              <a:spcAft>
                <a:spcPts val="0"/>
              </a:spcAft>
              <a:buSzPts val="1400"/>
              <a:buChar char="○"/>
            </a:pPr>
            <a:r>
              <a:rPr lang="en"/>
              <a:t>Random integers vs. random decimal values</a:t>
            </a:r>
            <a:endParaRPr/>
          </a:p>
          <a:p>
            <a:pPr indent="-317500" lvl="1" marL="914400" rtl="0" algn="l">
              <a:spcBef>
                <a:spcPts val="0"/>
              </a:spcBef>
              <a:spcAft>
                <a:spcPts val="0"/>
              </a:spcAft>
              <a:buSzPts val="1400"/>
              <a:buChar char="○"/>
            </a:pPr>
            <a:r>
              <a:rPr lang="en"/>
              <a:t>Randomizing tuples for colors</a:t>
            </a:r>
            <a:endParaRPr/>
          </a:p>
          <a:p>
            <a:pPr indent="-317500" lvl="1" marL="914400" rtl="0" algn="l">
              <a:spcBef>
                <a:spcPts val="0"/>
              </a:spcBef>
              <a:spcAft>
                <a:spcPts val="0"/>
              </a:spcAft>
              <a:buSzPts val="1400"/>
              <a:buChar char="○"/>
            </a:pPr>
            <a:r>
              <a:rPr lang="en"/>
              <a:t>How do we add randomization to graphics?</a:t>
            </a:r>
            <a:endParaRPr/>
          </a:p>
          <a:p>
            <a:pPr indent="-317500" lvl="1" marL="914400" rtl="0" algn="l">
              <a:spcBef>
                <a:spcPts val="0"/>
              </a:spcBef>
              <a:spcAft>
                <a:spcPts val="0"/>
              </a:spcAft>
              <a:buSzPts val="1400"/>
              <a:buChar char="○"/>
            </a:pPr>
            <a:r>
              <a:rPr lang="en"/>
              <a:t>In what ways do we do this?</a:t>
            </a:r>
            <a:endParaRPr/>
          </a:p>
          <a:p>
            <a:pPr indent="-342900" lvl="0" marL="457200" rtl="0" algn="l">
              <a:spcBef>
                <a:spcPts val="0"/>
              </a:spcBef>
              <a:spcAft>
                <a:spcPts val="0"/>
              </a:spcAft>
              <a:buSzPts val="1800"/>
              <a:buChar char="●"/>
            </a:pPr>
            <a:r>
              <a:rPr lang="en"/>
              <a:t>Objects</a:t>
            </a:r>
            <a:endParaRPr/>
          </a:p>
          <a:p>
            <a:pPr indent="-317500" lvl="1" marL="914400" rtl="0" algn="l">
              <a:spcBef>
                <a:spcPts val="0"/>
              </a:spcBef>
              <a:spcAft>
                <a:spcPts val="0"/>
              </a:spcAft>
              <a:buSzPts val="1400"/>
              <a:buChar char="○"/>
            </a:pPr>
            <a:r>
              <a:rPr lang="en"/>
              <a:t>Object notation</a:t>
            </a:r>
            <a:endParaRPr/>
          </a:p>
          <a:p>
            <a:pPr indent="-317500" lvl="1" marL="914400" rtl="0" algn="l">
              <a:spcBef>
                <a:spcPts val="0"/>
              </a:spcBef>
              <a:spcAft>
                <a:spcPts val="0"/>
              </a:spcAft>
              <a:buSzPts val="1400"/>
              <a:buChar char="○"/>
            </a:pPr>
            <a:r>
              <a:rPr lang="en"/>
              <a:t>Using pre-existing objects to write code</a:t>
            </a:r>
            <a:endParaRPr/>
          </a:p>
          <a:p>
            <a:pPr indent="-317500" lvl="1" marL="914400" rtl="0" algn="l">
              <a:spcBef>
                <a:spcPts val="0"/>
              </a:spcBef>
              <a:spcAft>
                <a:spcPts val="0"/>
              </a:spcAft>
              <a:buSzPts val="1400"/>
              <a:buChar char="○"/>
            </a:pPr>
            <a:r>
              <a:rPr lang="en"/>
              <a:t>Accessor and Mutator methods (get and set)</a:t>
            </a:r>
            <a:endParaRPr/>
          </a:p>
          <a:p>
            <a:pPr indent="-317500" lvl="1" marL="914400" rtl="0" algn="l">
              <a:spcBef>
                <a:spcPts val="0"/>
              </a:spcBef>
              <a:spcAft>
                <a:spcPts val="0"/>
              </a:spcAft>
              <a:buSzPts val="1400"/>
              <a:buChar char="○"/>
            </a:pPr>
            <a:r>
              <a:rPr lang="en"/>
              <a:t>Object constructors</a:t>
            </a:r>
            <a:endParaRPr/>
          </a:p>
          <a:p>
            <a:pPr indent="-317500" lvl="1" marL="914400" rtl="0" algn="l">
              <a:spcBef>
                <a:spcPts val="0"/>
              </a:spcBef>
              <a:spcAft>
                <a:spcPts val="0"/>
              </a:spcAft>
              <a:buSzPts val="1400"/>
              <a:buChar char="○"/>
            </a:pPr>
            <a:r>
              <a:rPr lang="en"/>
              <a:t>Why we need objects?</a:t>
            </a:r>
            <a:endParaRPr/>
          </a:p>
          <a:p>
            <a:pPr indent="-317500" lvl="1" marL="914400" rtl="0" algn="l">
              <a:spcBef>
                <a:spcPts val="0"/>
              </a:spcBef>
              <a:spcAft>
                <a:spcPts val="0"/>
              </a:spcAft>
              <a:buSzPts val="1400"/>
              <a:buChar char="○"/>
            </a:pPr>
            <a:r>
              <a:rPr lang="en"/>
              <a:t>Object methods + variables setup</a:t>
            </a:r>
            <a:endParaRPr/>
          </a:p>
          <a:p>
            <a:pPr indent="-317500" lvl="2" marL="1371600" rtl="0" algn="l">
              <a:spcBef>
                <a:spcPts val="0"/>
              </a:spcBef>
              <a:spcAft>
                <a:spcPts val="0"/>
              </a:spcAft>
              <a:buSzPts val="1400"/>
              <a:buChar char="■"/>
            </a:pPr>
            <a:r>
              <a:rPr lang="en"/>
              <a:t>School student example</a:t>
            </a:r>
            <a:endParaRPr/>
          </a:p>
          <a:p>
            <a:pPr indent="-317500" lvl="2" marL="1371600" rtl="0" algn="l">
              <a:spcBef>
                <a:spcPts val="0"/>
              </a:spcBef>
              <a:spcAft>
                <a:spcPts val="0"/>
              </a:spcAft>
              <a:buSzPts val="1400"/>
              <a:buChar char="■"/>
            </a:pPr>
            <a:r>
              <a:rPr lang="en"/>
              <a:t>Employee example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putting the ai together</a:t>
            </a:r>
            <a:endParaRPr/>
          </a:p>
        </p:txBody>
      </p:sp>
      <p:pic>
        <p:nvPicPr>
          <p:cNvPr id="189" name="Google Shape;189;p32"/>
          <p:cNvPicPr preferRelativeResize="0"/>
          <p:nvPr/>
        </p:nvPicPr>
        <p:blipFill>
          <a:blip r:embed="rId3">
            <a:alphaModFix/>
          </a:blip>
          <a:stretch>
            <a:fillRect/>
          </a:stretch>
        </p:blipFill>
        <p:spPr>
          <a:xfrm>
            <a:off x="259450" y="1304513"/>
            <a:ext cx="8515350" cy="3076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311700" y="12422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Starting game play</a:t>
            </a:r>
            <a:endParaRPr/>
          </a:p>
        </p:txBody>
      </p:sp>
      <p:sp>
        <p:nvSpPr>
          <p:cNvPr id="195" name="Google Shape;195;p33"/>
          <p:cNvSpPr txBox="1"/>
          <p:nvPr>
            <p:ph idx="1" type="body"/>
          </p:nvPr>
        </p:nvSpPr>
        <p:spPr>
          <a:xfrm>
            <a:off x="311700" y="901650"/>
            <a:ext cx="87105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rPr>
              <a:t>Line 142’s while loop has True for the condition and will keep looping until the execution encounters a break statement. Line 144 sets up the main Tic Tac Toe board in a variable named theBoard. It is a 10-string list, where each string is a single space ' '. The inputPlayerLetter() function lets the player type in whether they want to be X or O. The whoGoesFirst() function randomly decides who goes first, and returns either the string 'player' or the string 'computer' and line 147 tells the player who will go first. The gameIsPlayingvariable keeps track of whether the game is still being played or if someone has won or tied.</a:t>
            </a:r>
            <a:endParaRPr sz="1200">
              <a:solidFill>
                <a:srgbClr val="000000"/>
              </a:solidFill>
            </a:endParaRPr>
          </a:p>
          <a:p>
            <a:pPr indent="0" lvl="0" marL="0" rtl="0" algn="l">
              <a:spcBef>
                <a:spcPts val="1600"/>
              </a:spcBef>
              <a:spcAft>
                <a:spcPts val="1600"/>
              </a:spcAft>
              <a:buNone/>
            </a:pPr>
            <a:r>
              <a:t/>
            </a:r>
            <a:endParaRPr sz="1100">
              <a:solidFill>
                <a:srgbClr val="000000"/>
              </a:solidFill>
              <a:latin typeface="Times New Roman"/>
              <a:ea typeface="Times New Roman"/>
              <a:cs typeface="Times New Roman"/>
              <a:sym typeface="Times New Roman"/>
            </a:endParaRPr>
          </a:p>
        </p:txBody>
      </p:sp>
      <p:pic>
        <p:nvPicPr>
          <p:cNvPr id="196" name="Google Shape;196;p33"/>
          <p:cNvPicPr preferRelativeResize="0"/>
          <p:nvPr/>
        </p:nvPicPr>
        <p:blipFill>
          <a:blip r:embed="rId3">
            <a:alphaModFix/>
          </a:blip>
          <a:stretch>
            <a:fillRect/>
          </a:stretch>
        </p:blipFill>
        <p:spPr>
          <a:xfrm>
            <a:off x="1740600" y="2653613"/>
            <a:ext cx="5143500" cy="2257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311700" y="12977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Running the player’s turn - code</a:t>
            </a:r>
            <a:endParaRPr/>
          </a:p>
        </p:txBody>
      </p:sp>
      <p:pic>
        <p:nvPicPr>
          <p:cNvPr id="202" name="Google Shape;202;p34"/>
          <p:cNvPicPr preferRelativeResize="0"/>
          <p:nvPr/>
        </p:nvPicPr>
        <p:blipFill>
          <a:blip r:embed="rId3">
            <a:alphaModFix/>
          </a:blip>
          <a:stretch>
            <a:fillRect/>
          </a:stretch>
        </p:blipFill>
        <p:spPr>
          <a:xfrm>
            <a:off x="1839475" y="930775"/>
            <a:ext cx="6002250" cy="4031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5"/>
          <p:cNvSpPr txBox="1"/>
          <p:nvPr>
            <p:ph type="title"/>
          </p:nvPr>
        </p:nvSpPr>
        <p:spPr>
          <a:xfrm>
            <a:off x="311700" y="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running the player’s turn - explanation</a:t>
            </a:r>
            <a:endParaRPr/>
          </a:p>
        </p:txBody>
      </p:sp>
      <p:sp>
        <p:nvSpPr>
          <p:cNvPr id="208" name="Google Shape;208;p35"/>
          <p:cNvSpPr txBox="1"/>
          <p:nvPr>
            <p:ph idx="1" type="body"/>
          </p:nvPr>
        </p:nvSpPr>
        <p:spPr>
          <a:xfrm>
            <a:off x="311700" y="71072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rPr>
              <a:t>Line 150’s loop will keep going back and forth between the code for the player’s turn and the computer's turn, as long as gameIsPlaying is set to True. The turn variable was originally set by the whoGoesFirst() call on line 146. It is set either to 'player' or 'computer'. If turn equals 'computer', then line 151’s condition is False and execution jumps to line 169.</a:t>
            </a:r>
            <a:endParaRPr sz="1200">
              <a:solidFill>
                <a:srgbClr val="000000"/>
              </a:solidFill>
            </a:endParaRPr>
          </a:p>
          <a:p>
            <a:pPr indent="0" lvl="0" marL="0" rtl="0" algn="l">
              <a:lnSpc>
                <a:spcPct val="115000"/>
              </a:lnSpc>
              <a:spcBef>
                <a:spcPts val="1600"/>
              </a:spcBef>
              <a:spcAft>
                <a:spcPts val="0"/>
              </a:spcAft>
              <a:buNone/>
            </a:pPr>
            <a:r>
              <a:rPr lang="en" sz="1200">
                <a:solidFill>
                  <a:srgbClr val="000000"/>
                </a:solidFill>
              </a:rPr>
              <a:t>Line 153 calls drawBoard() and passes the theBoard variable to print the Tic Tac Toe board on the screen. Then the getPlayerMove() function lets the player type in their move (and also makes sure it is a valid move). The makeMove() function adds the player’s X or O to theBoard.</a:t>
            </a:r>
            <a:endParaRPr sz="1200">
              <a:solidFill>
                <a:srgbClr val="000000"/>
              </a:solidFill>
            </a:endParaRPr>
          </a:p>
          <a:p>
            <a:pPr indent="0" lvl="0" marL="0" rtl="0" algn="l">
              <a:lnSpc>
                <a:spcPct val="115000"/>
              </a:lnSpc>
              <a:spcBef>
                <a:spcPts val="800"/>
              </a:spcBef>
              <a:spcAft>
                <a:spcPts val="0"/>
              </a:spcAft>
              <a:buNone/>
            </a:pPr>
            <a:r>
              <a:rPr lang="en" sz="1200">
                <a:solidFill>
                  <a:srgbClr val="000000"/>
                </a:solidFill>
              </a:rPr>
              <a:t>Now that the player has made their move, the computer should check if they have won the game with this move. If the isWinner() function returns True, the if-block’s code displays the winning board and prints a message telling them they have won. The gameIsPlaying variable is also set to False so that execution doesn’t continue on to the computer's turn.</a:t>
            </a:r>
            <a:endParaRPr sz="1200">
              <a:solidFill>
                <a:srgbClr val="000000"/>
              </a:solidFill>
            </a:endParaRPr>
          </a:p>
          <a:p>
            <a:pPr indent="0" lvl="0" marL="0" rtl="0" algn="l">
              <a:lnSpc>
                <a:spcPct val="115000"/>
              </a:lnSpc>
              <a:spcBef>
                <a:spcPts val="800"/>
              </a:spcBef>
              <a:spcAft>
                <a:spcPts val="0"/>
              </a:spcAft>
              <a:buNone/>
            </a:pPr>
            <a:r>
              <a:rPr lang="en" sz="1200">
                <a:solidFill>
                  <a:srgbClr val="000000"/>
                </a:solidFill>
              </a:rPr>
              <a:t>If the player didn’t win with their last move, maybe their move filled up the entire board and tied the game. In this else-block, the isBoardFull() function returns True if there are no more moves to make. In that case, the if-block starting at line 162 displays the tied board and tell the player a tie has occurred. The execution breaks out of the while loop and jumps to line 186.</a:t>
            </a:r>
            <a:endParaRPr sz="1200">
              <a:solidFill>
                <a:srgbClr val="000000"/>
              </a:solidFill>
            </a:endParaRPr>
          </a:p>
          <a:p>
            <a:pPr indent="0" lvl="0" marL="0" rtl="0" algn="l">
              <a:spcBef>
                <a:spcPts val="800"/>
              </a:spcBef>
              <a:spcAft>
                <a:spcPts val="160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running the computer’s turn - code</a:t>
            </a:r>
            <a:endParaRPr/>
          </a:p>
        </p:txBody>
      </p:sp>
      <p:pic>
        <p:nvPicPr>
          <p:cNvPr id="214" name="Google Shape;214;p36"/>
          <p:cNvPicPr preferRelativeResize="0"/>
          <p:nvPr/>
        </p:nvPicPr>
        <p:blipFill>
          <a:blip r:embed="rId3">
            <a:alphaModFix/>
          </a:blip>
          <a:stretch>
            <a:fillRect/>
          </a:stretch>
        </p:blipFill>
        <p:spPr>
          <a:xfrm>
            <a:off x="1517600" y="1309538"/>
            <a:ext cx="5734050" cy="3114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7"/>
          <p:cNvSpPr txBox="1"/>
          <p:nvPr>
            <p:ph type="title"/>
          </p:nvPr>
        </p:nvSpPr>
        <p:spPr>
          <a:xfrm>
            <a:off x="227375" y="14830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running the computer’s turn - explanation</a:t>
            </a:r>
            <a:endParaRPr/>
          </a:p>
        </p:txBody>
      </p:sp>
      <p:sp>
        <p:nvSpPr>
          <p:cNvPr id="220" name="Google Shape;220;p37"/>
          <p:cNvSpPr txBox="1"/>
          <p:nvPr>
            <p:ph idx="1" type="body"/>
          </p:nvPr>
        </p:nvSpPr>
        <p:spPr>
          <a:xfrm>
            <a:off x="227375" y="901650"/>
            <a:ext cx="8520600" cy="3340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00000"/>
                </a:solidFill>
              </a:rPr>
              <a:t>If the turn variable wasn’t 'player' for the condition on line 151, then it must be the computer's turn. The code in this else-block is similar to the code for the player’s turn.</a:t>
            </a:r>
            <a:endParaRPr sz="1200">
              <a:solidFill>
                <a:srgbClr val="000000"/>
              </a:solidFill>
            </a:endParaRPr>
          </a:p>
          <a:p>
            <a:pPr indent="0" lvl="0" marL="0" rtl="0" algn="l">
              <a:lnSpc>
                <a:spcPct val="115000"/>
              </a:lnSpc>
              <a:spcBef>
                <a:spcPts val="800"/>
              </a:spcBef>
              <a:spcAft>
                <a:spcPts val="0"/>
              </a:spcAft>
              <a:buNone/>
            </a:pPr>
            <a:r>
              <a:rPr lang="en" sz="1200">
                <a:solidFill>
                  <a:srgbClr val="000000"/>
                </a:solidFill>
              </a:rPr>
              <a:t>Lines 170 to 184 are almost identical to the code for the player’s turn on lines 152 to 167. The only difference is this the code uses the computer’s letter and calls getComputerMove().</a:t>
            </a:r>
            <a:endParaRPr sz="1200">
              <a:solidFill>
                <a:srgbClr val="000000"/>
              </a:solidFill>
            </a:endParaRPr>
          </a:p>
          <a:p>
            <a:pPr indent="0" lvl="0" marL="0" rtl="0" algn="l">
              <a:lnSpc>
                <a:spcPct val="115000"/>
              </a:lnSpc>
              <a:spcBef>
                <a:spcPts val="800"/>
              </a:spcBef>
              <a:spcAft>
                <a:spcPts val="0"/>
              </a:spcAft>
              <a:buNone/>
            </a:pPr>
            <a:r>
              <a:rPr lang="en" sz="1200">
                <a:solidFill>
                  <a:srgbClr val="000000"/>
                </a:solidFill>
              </a:rPr>
              <a:t>If the game isn’t won or tied, line 184 sets turn to the player’s turn. There are no more lines of code inside the while loop, so execution would jump back to the while statement on line 150.</a:t>
            </a:r>
            <a:endParaRPr sz="1200">
              <a:solidFill>
                <a:srgbClr val="000000"/>
              </a:solidFill>
            </a:endParaRPr>
          </a:p>
          <a:p>
            <a:pPr indent="0" lvl="0" marL="0" rtl="0" algn="l">
              <a:lnSpc>
                <a:spcPct val="115000"/>
              </a:lnSpc>
              <a:spcBef>
                <a:spcPts val="800"/>
              </a:spcBef>
              <a:spcAft>
                <a:spcPts val="0"/>
              </a:spcAft>
              <a:buNone/>
            </a:pPr>
            <a:r>
              <a:t/>
            </a:r>
            <a:endParaRPr sz="1200">
              <a:solidFill>
                <a:srgbClr val="000000"/>
              </a:solidFill>
            </a:endParaRPr>
          </a:p>
          <a:p>
            <a:pPr indent="0" lvl="0" marL="0" rtl="0" algn="l">
              <a:lnSpc>
                <a:spcPct val="115000"/>
              </a:lnSpc>
              <a:spcBef>
                <a:spcPts val="800"/>
              </a:spcBef>
              <a:spcAft>
                <a:spcPts val="0"/>
              </a:spcAft>
              <a:buNone/>
            </a:pPr>
            <a:r>
              <a:rPr lang="en" sz="1200">
                <a:solidFill>
                  <a:srgbClr val="000000"/>
                </a:solidFill>
              </a:rPr>
              <a:t>Lines 186 and 187 are located immediately after the while-block started by the while statement on line 150. gameIsPlaying is set to False when the game has ended, so at this point the game asks the player if they want to play again.</a:t>
            </a:r>
            <a:endParaRPr sz="1200">
              <a:solidFill>
                <a:srgbClr val="000000"/>
              </a:solidFill>
            </a:endParaRPr>
          </a:p>
          <a:p>
            <a:pPr indent="0" lvl="0" marL="0" rtl="0" algn="l">
              <a:lnSpc>
                <a:spcPct val="115000"/>
              </a:lnSpc>
              <a:spcBef>
                <a:spcPts val="800"/>
              </a:spcBef>
              <a:spcAft>
                <a:spcPts val="0"/>
              </a:spcAft>
              <a:buNone/>
            </a:pPr>
            <a:r>
              <a:rPr lang="en" sz="1200">
                <a:solidFill>
                  <a:srgbClr val="000000"/>
                </a:solidFill>
              </a:rPr>
              <a:t>If playAgain() returns False, then the if statement’s condition is True (because the not operator reverses the Boolean value) and the break statement executes. That breaks the execution out of the while loop that was started on line 142. But since there are no more lines of code after that while-block, the program terminates.</a:t>
            </a:r>
            <a:endParaRPr sz="1200">
              <a:solidFill>
                <a:srgbClr val="000000"/>
              </a:solidFill>
            </a:endParaRPr>
          </a:p>
          <a:p>
            <a:pPr indent="0" lvl="0" marL="0" rtl="0" algn="l">
              <a:spcBef>
                <a:spcPts val="8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 What now?</a:t>
            </a:r>
            <a:endParaRPr/>
          </a:p>
        </p:txBody>
      </p:sp>
      <p:sp>
        <p:nvSpPr>
          <p:cNvPr id="226" name="Google Shape;226;p3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 ahead and test your game out! </a:t>
            </a:r>
            <a:endParaRPr/>
          </a:p>
          <a:p>
            <a:pPr indent="0" lvl="0" marL="0" rtl="0" algn="l">
              <a:spcBef>
                <a:spcPts val="1600"/>
              </a:spcBef>
              <a:spcAft>
                <a:spcPts val="0"/>
              </a:spcAft>
              <a:buNone/>
            </a:pPr>
            <a:r>
              <a:rPr lang="en"/>
              <a:t>If you need to check for mistakes/errors, the full source code is located on the last few slides of this document, or hosted on our tutorial </a:t>
            </a:r>
            <a:r>
              <a:rPr lang="en" u="sng">
                <a:solidFill>
                  <a:schemeClr val="hlink"/>
                </a:solidFill>
                <a:hlinkClick r:id="rId3"/>
              </a:rPr>
              <a:t>here</a:t>
            </a:r>
            <a:r>
              <a:rPr lang="en"/>
              <a:t>.</a:t>
            </a:r>
            <a:endParaRPr/>
          </a:p>
          <a:p>
            <a:pPr indent="0" lvl="0" marL="0" rtl="0" algn="l">
              <a:spcBef>
                <a:spcPts val="1600"/>
              </a:spcBef>
              <a:spcAft>
                <a:spcPts val="0"/>
              </a:spcAft>
              <a:buNone/>
            </a:pPr>
            <a:r>
              <a:rPr lang="en"/>
              <a:t>Enjoy playing your artificially engineered game of Tic-Tac-Toe!</a:t>
            </a:r>
            <a:endParaRPr/>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simple random graphics example</a:t>
            </a:r>
            <a:endParaRPr/>
          </a:p>
        </p:txBody>
      </p:sp>
      <p:sp>
        <p:nvSpPr>
          <p:cNvPr id="69" name="Google Shape;69;p15"/>
          <p:cNvSpPr txBox="1"/>
          <p:nvPr>
            <p:ph idx="1" type="body"/>
          </p:nvPr>
        </p:nvSpPr>
        <p:spPr>
          <a:xfrm>
            <a:off x="311700" y="4146175"/>
            <a:ext cx="8520600" cy="42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draws a randomized color star.</a:t>
            </a:r>
            <a:endParaRPr/>
          </a:p>
        </p:txBody>
      </p:sp>
      <p:pic>
        <p:nvPicPr>
          <p:cNvPr id="70" name="Google Shape;70;p15"/>
          <p:cNvPicPr preferRelativeResize="0"/>
          <p:nvPr/>
        </p:nvPicPr>
        <p:blipFill>
          <a:blip r:embed="rId3">
            <a:alphaModFix/>
          </a:blip>
          <a:stretch>
            <a:fillRect/>
          </a:stretch>
        </p:blipFill>
        <p:spPr>
          <a:xfrm>
            <a:off x="222050" y="1246250"/>
            <a:ext cx="3054756" cy="2747525"/>
          </a:xfrm>
          <a:prstGeom prst="rect">
            <a:avLst/>
          </a:prstGeom>
          <a:noFill/>
          <a:ln>
            <a:noFill/>
          </a:ln>
        </p:spPr>
      </p:pic>
      <p:pic>
        <p:nvPicPr>
          <p:cNvPr id="71" name="Google Shape;71;p15"/>
          <p:cNvPicPr preferRelativeResize="0"/>
          <p:nvPr/>
        </p:nvPicPr>
        <p:blipFill>
          <a:blip r:embed="rId4">
            <a:alphaModFix/>
          </a:blip>
          <a:stretch>
            <a:fillRect/>
          </a:stretch>
        </p:blipFill>
        <p:spPr>
          <a:xfrm>
            <a:off x="3421575" y="1246250"/>
            <a:ext cx="5642447" cy="2747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way to do the same example</a:t>
            </a:r>
            <a:endParaRPr/>
          </a:p>
        </p:txBody>
      </p:sp>
      <p:sp>
        <p:nvSpPr>
          <p:cNvPr id="77" name="Google Shape;77;p16"/>
          <p:cNvSpPr txBox="1"/>
          <p:nvPr>
            <p:ph idx="1" type="body"/>
          </p:nvPr>
        </p:nvSpPr>
        <p:spPr>
          <a:xfrm>
            <a:off x="311700" y="3552275"/>
            <a:ext cx="8520600" cy="1016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a cooler way to do the same exact thing. Here, the colors are randomized using RGB color tuples (another way to do colors in Python). If a tuple is invalid, no color exists</a:t>
            </a:r>
            <a:endParaRPr/>
          </a:p>
        </p:txBody>
      </p:sp>
      <p:pic>
        <p:nvPicPr>
          <p:cNvPr id="78" name="Google Shape;78;p16"/>
          <p:cNvPicPr preferRelativeResize="0"/>
          <p:nvPr/>
        </p:nvPicPr>
        <p:blipFill>
          <a:blip r:embed="rId3">
            <a:alphaModFix/>
          </a:blip>
          <a:stretch>
            <a:fillRect/>
          </a:stretch>
        </p:blipFill>
        <p:spPr>
          <a:xfrm>
            <a:off x="230850" y="1299875"/>
            <a:ext cx="6645500" cy="1837875"/>
          </a:xfrm>
          <a:prstGeom prst="rect">
            <a:avLst/>
          </a:prstGeom>
          <a:noFill/>
          <a:ln>
            <a:noFill/>
          </a:ln>
        </p:spPr>
      </p:pic>
      <p:pic>
        <p:nvPicPr>
          <p:cNvPr id="79" name="Google Shape;79;p16"/>
          <p:cNvPicPr preferRelativeResize="0"/>
          <p:nvPr/>
        </p:nvPicPr>
        <p:blipFill>
          <a:blip r:embed="rId4">
            <a:alphaModFix/>
          </a:blip>
          <a:stretch>
            <a:fillRect/>
          </a:stretch>
        </p:blipFill>
        <p:spPr>
          <a:xfrm>
            <a:off x="6961525" y="1246250"/>
            <a:ext cx="1962850" cy="184075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144550" y="1006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Artificial Intelligence</a:t>
            </a:r>
            <a:endParaRPr/>
          </a:p>
        </p:txBody>
      </p:sp>
      <p:sp>
        <p:nvSpPr>
          <p:cNvPr id="85" name="Google Shape;85;p17"/>
          <p:cNvSpPr txBox="1"/>
          <p:nvPr>
            <p:ph idx="1" type="body"/>
          </p:nvPr>
        </p:nvSpPr>
        <p:spPr>
          <a:xfrm>
            <a:off x="144550" y="901650"/>
            <a:ext cx="86877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may have heard of artificial intelligence, or AI, a lot recently in the news. AI is just a term used to refer to any “intelligent” decisions that a computer makes on its own. If statements are the most basic form of artificial intelligence.</a:t>
            </a:r>
            <a:endParaRPr/>
          </a:p>
          <a:p>
            <a:pPr indent="0" lvl="0" marL="0" rtl="0" algn="l">
              <a:spcBef>
                <a:spcPts val="1600"/>
              </a:spcBef>
              <a:spcAft>
                <a:spcPts val="0"/>
              </a:spcAft>
              <a:buNone/>
            </a:pPr>
            <a:r>
              <a:rPr lang="en"/>
              <a:t>We are going to use artificial intelligence to make a tic-tac-toe game, where a user can play against the computer, who is making decisions using randInt(). Although these are not </a:t>
            </a:r>
            <a:r>
              <a:rPr i="1" lang="en"/>
              <a:t>intelligent, </a:t>
            </a:r>
            <a:r>
              <a:rPr lang="en"/>
              <a:t>or informed decisions, they are still </a:t>
            </a:r>
            <a:r>
              <a:rPr i="1" lang="en"/>
              <a:t>independent </a:t>
            </a:r>
            <a:r>
              <a:rPr lang="en"/>
              <a:t>decisions and therefore considered AI.</a:t>
            </a:r>
            <a:endParaRPr/>
          </a:p>
          <a:p>
            <a:pPr indent="0" lvl="0" marL="0" rtl="0" algn="l">
              <a:spcBef>
                <a:spcPts val="1600"/>
              </a:spcBef>
              <a:spcAft>
                <a:spcPts val="1600"/>
              </a:spcAft>
              <a:buNone/>
            </a:pPr>
            <a:r>
              <a:rPr lang="en"/>
              <a:t>Disclaimer - our example is from a real coding class at the University of Michigan. Don’t get frustrated too easily.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ASCII Art and graphics</a:t>
            </a:r>
            <a:endParaRPr/>
          </a:p>
        </p:txBody>
      </p:sp>
      <p:sp>
        <p:nvSpPr>
          <p:cNvPr id="91" name="Google Shape;91;p1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learned about Turtle graphics, but there is another, more primitive way to make art on a computer screen using only the terminal. This is called ASCII graphic design.</a:t>
            </a:r>
            <a:endParaRPr/>
          </a:p>
          <a:p>
            <a:pPr indent="0" lvl="0" marL="0" rtl="0" algn="l">
              <a:spcBef>
                <a:spcPts val="1600"/>
              </a:spcBef>
              <a:spcAft>
                <a:spcPts val="0"/>
              </a:spcAft>
              <a:buNone/>
            </a:pPr>
            <a:r>
              <a:rPr lang="en"/>
              <a:t>Have you ever seen a stick figure made of just keyboard letters? That’s an example of ASCII graphics. We are going to use ___ and ||||| to make a tic-tac-toe board.</a:t>
            </a:r>
            <a:endParaRPr/>
          </a:p>
          <a:p>
            <a:pPr indent="0" lvl="0" marL="0" rtl="0" algn="l">
              <a:spcBef>
                <a:spcPts val="1600"/>
              </a:spcBef>
              <a:spcAft>
                <a:spcPts val="0"/>
              </a:spcAft>
              <a:buNone/>
            </a:pPr>
            <a:r>
              <a:rPr lang="en"/>
              <a:t>------(- - )--------</a:t>
            </a:r>
            <a:endParaRPr/>
          </a:p>
          <a:p>
            <a:pPr indent="0" lvl="0" marL="0" rtl="0" algn="l">
              <a:spcBef>
                <a:spcPts val="1600"/>
              </a:spcBef>
              <a:spcAft>
                <a:spcPts val="1600"/>
              </a:spcAft>
              <a:buNone/>
            </a:pPr>
            <a:r>
              <a:rPr lang="en"/>
              <a:t>        |      ←----- This is a feeble attempt at ASCII art.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2372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tic tac toe - getting started</a:t>
            </a:r>
            <a:endParaRPr/>
          </a:p>
        </p:txBody>
      </p:sp>
      <p:sp>
        <p:nvSpPr>
          <p:cNvPr id="97" name="Google Shape;97;p19"/>
          <p:cNvSpPr txBox="1"/>
          <p:nvPr>
            <p:ph idx="1" type="body"/>
          </p:nvPr>
        </p:nvSpPr>
        <p:spPr>
          <a:xfrm>
            <a:off x="311700" y="1093850"/>
            <a:ext cx="8520600" cy="3340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000000"/>
                </a:solidFill>
              </a:rPr>
              <a:t>First, you must figure out how to represent the board as data in a variable. On paper, the Tic Tac Toe board is drawn as a pair of horizontal lines and a pair of vertical lines, with either an X, O, or empty space in each of the nine spaces.</a:t>
            </a:r>
            <a:endParaRPr sz="1400">
              <a:solidFill>
                <a:srgbClr val="000000"/>
              </a:solidFill>
            </a:endParaRPr>
          </a:p>
          <a:p>
            <a:pPr indent="0" lvl="0" marL="0" rtl="0" algn="l">
              <a:lnSpc>
                <a:spcPct val="115000"/>
              </a:lnSpc>
              <a:spcBef>
                <a:spcPts val="800"/>
              </a:spcBef>
              <a:spcAft>
                <a:spcPts val="0"/>
              </a:spcAft>
              <a:buNone/>
            </a:pPr>
            <a:r>
              <a:rPr lang="en" sz="1400">
                <a:solidFill>
                  <a:srgbClr val="000000"/>
                </a:solidFill>
              </a:rPr>
              <a:t>In the program, the Tic Tac Toe board is represented as a list of strings. Each string will represent one of the nine spaces on the board. To make it easier to remember which index in the list is for which space, they will mirror the numbers on a keyboard’s number keypad, as shown in Figure 10-2.</a:t>
            </a:r>
            <a:endParaRPr sz="1400">
              <a:solidFill>
                <a:srgbClr val="000000"/>
              </a:solidFill>
            </a:endParaRPr>
          </a:p>
          <a:p>
            <a:pPr indent="0" lvl="0" marL="0" rtl="0" algn="l">
              <a:lnSpc>
                <a:spcPct val="115000"/>
              </a:lnSpc>
              <a:spcBef>
                <a:spcPts val="800"/>
              </a:spcBef>
              <a:spcAft>
                <a:spcPts val="0"/>
              </a:spcAft>
              <a:buNone/>
            </a:pPr>
            <a:r>
              <a:rPr lang="en" sz="1400">
                <a:solidFill>
                  <a:srgbClr val="000000"/>
                </a:solidFill>
              </a:rPr>
              <a:t>The strings will either be 'X' for the X player, 'O' for the O player, or a single space ' ' for a blank space.</a:t>
            </a:r>
            <a:endParaRPr sz="1400">
              <a:solidFill>
                <a:srgbClr val="000000"/>
              </a:solidFill>
            </a:endParaRPr>
          </a:p>
          <a:p>
            <a:pPr indent="0" lvl="0" marL="0" rtl="0" algn="l">
              <a:lnSpc>
                <a:spcPct val="115000"/>
              </a:lnSpc>
              <a:spcBef>
                <a:spcPts val="800"/>
              </a:spcBef>
              <a:spcAft>
                <a:spcPts val="0"/>
              </a:spcAft>
              <a:buNone/>
            </a:pPr>
            <a:r>
              <a:rPr lang="en" sz="1400">
                <a:solidFill>
                  <a:srgbClr val="000000"/>
                </a:solidFill>
              </a:rPr>
              <a:t>So if a list with ten strings was stored in a variable named board, then board[7] would be the top-left space on the board. board[5] would be the center. board[4] would be the left side space, and so on. The player will enter a number from 1 to 9 to tell the game which space they want to move on. </a:t>
            </a:r>
            <a:endParaRPr sz="1400">
              <a:solidFill>
                <a:srgbClr val="000000"/>
              </a:solidFill>
            </a:endParaRPr>
          </a:p>
          <a:p>
            <a:pPr indent="0" lvl="0" marL="0" rtl="0" algn="l">
              <a:spcBef>
                <a:spcPts val="800"/>
              </a:spcBef>
              <a:spcAft>
                <a:spcPts val="0"/>
              </a:spcAft>
              <a:buNone/>
            </a:pPr>
            <a:r>
              <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 algorithm rules</a:t>
            </a:r>
            <a:endParaRPr/>
          </a:p>
        </p:txBody>
      </p:sp>
      <p:sp>
        <p:nvSpPr>
          <p:cNvPr id="103" name="Google Shape;103;p20"/>
          <p:cNvSpPr txBox="1"/>
          <p:nvPr>
            <p:ph idx="1" type="body"/>
          </p:nvPr>
        </p:nvSpPr>
        <p:spPr>
          <a:xfrm>
            <a:off x="311700" y="1228675"/>
            <a:ext cx="4109100" cy="3340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000000"/>
                </a:solidFill>
              </a:rPr>
              <a:t>The AI’s algorithm will have the following steps:</a:t>
            </a:r>
            <a:endParaRPr sz="1100">
              <a:solidFill>
                <a:srgbClr val="000000"/>
              </a:solidFill>
            </a:endParaRPr>
          </a:p>
          <a:p>
            <a:pPr indent="0" lvl="0" marL="0" rtl="0" algn="l">
              <a:lnSpc>
                <a:spcPct val="115000"/>
              </a:lnSpc>
              <a:spcBef>
                <a:spcPts val="800"/>
              </a:spcBef>
              <a:spcAft>
                <a:spcPts val="0"/>
              </a:spcAft>
              <a:buNone/>
            </a:pPr>
            <a:r>
              <a:rPr lang="en" sz="1100">
                <a:solidFill>
                  <a:srgbClr val="000000"/>
                </a:solidFill>
              </a:rPr>
              <a:t>1.</a:t>
            </a:r>
            <a:r>
              <a:rPr lang="en" sz="700">
                <a:solidFill>
                  <a:srgbClr val="000000"/>
                </a:solidFill>
              </a:rPr>
              <a:t>      </a:t>
            </a:r>
            <a:r>
              <a:rPr lang="en" sz="1100">
                <a:solidFill>
                  <a:srgbClr val="000000"/>
                </a:solidFill>
              </a:rPr>
              <a:t>First, see if there’s a move the computer can make that will win the game. If there is, take that move. Otherwise, go to step 2.</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2.</a:t>
            </a:r>
            <a:r>
              <a:rPr lang="en" sz="700">
                <a:solidFill>
                  <a:srgbClr val="000000"/>
                </a:solidFill>
              </a:rPr>
              <a:t>      </a:t>
            </a:r>
            <a:r>
              <a:rPr lang="en" sz="1100">
                <a:solidFill>
                  <a:srgbClr val="000000"/>
                </a:solidFill>
              </a:rPr>
              <a:t>See if there’s a move the player can make that will cause the computer to lose the game. If there is, move there to block the player. Otherwise, go to step 3.</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3.</a:t>
            </a:r>
            <a:r>
              <a:rPr lang="en" sz="700">
                <a:solidFill>
                  <a:srgbClr val="000000"/>
                </a:solidFill>
              </a:rPr>
              <a:t>      </a:t>
            </a:r>
            <a:r>
              <a:rPr lang="en" sz="1100">
                <a:solidFill>
                  <a:srgbClr val="000000"/>
                </a:solidFill>
              </a:rPr>
              <a:t>Check if any of the corner spaces (spaces 1, 3, 7, or 9) are free. If so, move there. If no corner piece is free, then go to step 4.</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4.</a:t>
            </a:r>
            <a:r>
              <a:rPr lang="en" sz="700">
                <a:solidFill>
                  <a:srgbClr val="000000"/>
                </a:solidFill>
              </a:rPr>
              <a:t>      </a:t>
            </a:r>
            <a:r>
              <a:rPr lang="en" sz="1100">
                <a:solidFill>
                  <a:srgbClr val="000000"/>
                </a:solidFill>
              </a:rPr>
              <a:t>Check if the center is free. If so, move there. If it isn’t, then go to step 5.</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5.</a:t>
            </a:r>
            <a:r>
              <a:rPr lang="en" sz="700">
                <a:solidFill>
                  <a:srgbClr val="000000"/>
                </a:solidFill>
              </a:rPr>
              <a:t>      </a:t>
            </a:r>
            <a:r>
              <a:rPr lang="en" sz="1100">
                <a:solidFill>
                  <a:srgbClr val="000000"/>
                </a:solidFill>
              </a:rPr>
              <a:t>Move on any of the side pieces (spaces 2, 4, 6, or 8). There are no more steps, because if the execution reaches step 5 the side spaces are the only spaces left.</a:t>
            </a:r>
            <a:endParaRPr sz="1100">
              <a:solidFill>
                <a:srgbClr val="000000"/>
              </a:solidFill>
            </a:endParaRPr>
          </a:p>
          <a:p>
            <a:pPr indent="0" lvl="0" marL="0" rtl="0" algn="l">
              <a:spcBef>
                <a:spcPts val="0"/>
              </a:spcBef>
              <a:spcAft>
                <a:spcPts val="1600"/>
              </a:spcAft>
              <a:buNone/>
            </a:pPr>
            <a:r>
              <a:t/>
            </a:r>
            <a:endParaRPr/>
          </a:p>
        </p:txBody>
      </p:sp>
      <p:pic>
        <p:nvPicPr>
          <p:cNvPr id="104" name="Google Shape;104;p20"/>
          <p:cNvPicPr preferRelativeResize="0"/>
          <p:nvPr/>
        </p:nvPicPr>
        <p:blipFill>
          <a:blip r:embed="rId3">
            <a:alphaModFix/>
          </a:blip>
          <a:stretch>
            <a:fillRect/>
          </a:stretch>
        </p:blipFill>
        <p:spPr>
          <a:xfrm>
            <a:off x="5223675" y="292850"/>
            <a:ext cx="2955350" cy="4329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Set-up</a:t>
            </a:r>
            <a:endParaRPr/>
          </a:p>
        </p:txBody>
      </p:sp>
      <p:sp>
        <p:nvSpPr>
          <p:cNvPr id="110" name="Google Shape;110;p21"/>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Import random, and then define a function to print the board.</a:t>
            </a:r>
            <a:endParaRPr sz="1400"/>
          </a:p>
        </p:txBody>
      </p:sp>
      <p:pic>
        <p:nvPicPr>
          <p:cNvPr id="111" name="Google Shape;111;p21"/>
          <p:cNvPicPr preferRelativeResize="0"/>
          <p:nvPr/>
        </p:nvPicPr>
        <p:blipFill>
          <a:blip r:embed="rId3">
            <a:alphaModFix/>
          </a:blip>
          <a:stretch>
            <a:fillRect/>
          </a:stretch>
        </p:blipFill>
        <p:spPr>
          <a:xfrm>
            <a:off x="657225" y="1816575"/>
            <a:ext cx="7829550" cy="2895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