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matic SC"/>
      <p:regular r:id="rId15"/>
      <p:bold r:id="rId16"/>
    </p:embeddedFont>
    <p:embeddedFont>
      <p:font typeface="Source Code Pro"/>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maticSC-regular.fntdata"/><Relationship Id="rId14" Type="http://schemas.openxmlformats.org/officeDocument/2006/relationships/slide" Target="slides/slide9.xml"/><Relationship Id="rId17" Type="http://schemas.openxmlformats.org/officeDocument/2006/relationships/font" Target="fonts/SourceCodePro-regular.fntdata"/><Relationship Id="rId16" Type="http://schemas.openxmlformats.org/officeDocument/2006/relationships/font" Target="fonts/AmaticSC-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SourceCode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prisubs/littlebytes-things/blob/master/rps.html"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prisubs/littlebytes-things/tree/master/hangman"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4023b018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4023b018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is at </a:t>
            </a:r>
            <a:r>
              <a:rPr lang="en" u="sng">
                <a:solidFill>
                  <a:schemeClr val="hlink"/>
                </a:solidFill>
                <a:hlinkClick r:id="rId2"/>
              </a:rPr>
              <a:t>https://github.com/prisubs/littlebytes-things/blob/master/rps.html</a:t>
            </a:r>
            <a:r>
              <a:rPr lang="en"/>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3e86bd3a1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e86bd3a1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3e86bd3a1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e86bd3a1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e86bd3a1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e86bd3a1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3e86bd3a1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e86bd3a1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3e86bd3a1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e86bd3a1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e86bd3a1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e86bd3a1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023b018e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023b018e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is at </a:t>
            </a:r>
            <a:r>
              <a:rPr lang="en" u="sng">
                <a:solidFill>
                  <a:schemeClr val="hlink"/>
                </a:solidFill>
                <a:hlinkClick r:id="rId2"/>
              </a:rPr>
              <a:t>https://github.com/prisubs/littlebytes-things/tree/master/hangman</a:t>
            </a:r>
            <a:r>
              <a:rPr lang="en"/>
              <a:t>. Allow them to just copy and paste the CSS for time’s sake.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023b018e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023b018e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HTML Rock, Paper, Scissors game - very basic adaptation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project planning</a:t>
            </a:r>
            <a:endParaRPr/>
          </a:p>
        </p:txBody>
      </p:sp>
      <p:sp>
        <p:nvSpPr>
          <p:cNvPr id="62" name="Google Shape;62;p14"/>
          <p:cNvSpPr txBox="1"/>
          <p:nvPr>
            <p:ph idx="1" type="body"/>
          </p:nvPr>
        </p:nvSpPr>
        <p:spPr>
          <a:xfrm>
            <a:off x="256650" y="1139025"/>
            <a:ext cx="86307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1242C"/>
                </a:solidFill>
                <a:highlight>
                  <a:srgbClr val="FFFFFF"/>
                </a:highlight>
              </a:rPr>
              <a:t>Becoming a programmer isn't just about learning the syntax and the concepts of a programming language: it's about figuring out how to use that knowledge to make programs. You've made a bunch of programs in this course, in the challenges and projects, but now you should come up with ideas for new programs - </a:t>
            </a:r>
            <a:r>
              <a:rPr b="1" lang="en" sz="1400">
                <a:solidFill>
                  <a:srgbClr val="21242C"/>
                </a:solidFill>
              </a:rPr>
              <a:t>ideas that you're personally really excited about</a:t>
            </a:r>
            <a:r>
              <a:rPr lang="en" sz="1400">
                <a:solidFill>
                  <a:srgbClr val="21242C"/>
                </a:solidFill>
                <a:highlight>
                  <a:srgbClr val="FFFFFF"/>
                </a:highlight>
              </a:rPr>
              <a:t> - and try to turn those into actual programs.</a:t>
            </a:r>
            <a:endParaRPr sz="1400">
              <a:solidFill>
                <a:srgbClr val="21242C"/>
              </a:solidFill>
              <a:highlight>
                <a:srgbClr val="FFFFFF"/>
              </a:highlight>
            </a:endParaRPr>
          </a:p>
          <a:p>
            <a:pPr indent="0" lvl="0" marL="0" rtl="0" algn="l">
              <a:lnSpc>
                <a:spcPct val="150000"/>
              </a:lnSpc>
              <a:spcBef>
                <a:spcPts val="1600"/>
              </a:spcBef>
              <a:spcAft>
                <a:spcPts val="0"/>
              </a:spcAft>
              <a:buNone/>
            </a:pPr>
            <a:r>
              <a:rPr lang="en" sz="1400">
                <a:solidFill>
                  <a:srgbClr val="21242C"/>
                </a:solidFill>
              </a:rPr>
              <a:t>You probably won't know everything you need for your program when you start it, and that's totally okay -- you'll be motivated to learn those new things because of how much you want to make your program real. Programmers are constantly learning new things for new projects, and that's part of why we love it so much. Let's step through the process of planning a programming project.</a:t>
            </a:r>
            <a:endParaRPr sz="1400">
              <a:solidFill>
                <a:srgbClr val="21242C"/>
              </a:solidFill>
            </a:endParaRPr>
          </a:p>
          <a:p>
            <a:pPr indent="0" lvl="0" marL="0" rtl="0" algn="l">
              <a:spcBef>
                <a:spcPts val="2400"/>
              </a:spcBef>
              <a:spcAft>
                <a:spcPts val="1600"/>
              </a:spcAft>
              <a:buNone/>
            </a:pPr>
            <a:r>
              <a:t/>
            </a:r>
            <a:endParaRPr sz="1400">
              <a:solidFill>
                <a:srgbClr val="21242C"/>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you want to make?</a:t>
            </a:r>
            <a:endParaRPr/>
          </a:p>
        </p:txBody>
      </p:sp>
      <p:sp>
        <p:nvSpPr>
          <p:cNvPr id="68" name="Google Shape;68;p15"/>
          <p:cNvSpPr txBox="1"/>
          <p:nvPr>
            <p:ph idx="1" type="body"/>
          </p:nvPr>
        </p:nvSpPr>
        <p:spPr>
          <a:xfrm>
            <a:off x="311700" y="73562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42C"/>
                </a:solidFill>
                <a:highlight>
                  <a:srgbClr val="FFFFFF"/>
                </a:highlight>
              </a:rPr>
              <a:t>When I first started programming, I found myself constantly thinking of new programs to make and writing those down in a list. I was addicted to the power of creation, and there was so much my brain wanted to make. If you're like that, then you probably already have an idea of what you want to make, and perhaps you have your own list.</a:t>
            </a:r>
            <a:endParaRPr sz="1200">
              <a:solidFill>
                <a:srgbClr val="21242C"/>
              </a:solidFill>
              <a:highlight>
                <a:srgbClr val="FFFFFF"/>
              </a:highlight>
            </a:endParaRPr>
          </a:p>
          <a:p>
            <a:pPr indent="0" lvl="0" marL="0" rtl="0" algn="l">
              <a:lnSpc>
                <a:spcPct val="150000"/>
              </a:lnSpc>
              <a:spcBef>
                <a:spcPts val="1600"/>
              </a:spcBef>
              <a:spcAft>
                <a:spcPts val="0"/>
              </a:spcAft>
              <a:buNone/>
            </a:pPr>
            <a:r>
              <a:rPr lang="en" sz="1200">
                <a:solidFill>
                  <a:srgbClr val="21242C"/>
                </a:solidFill>
              </a:rPr>
              <a:t>If you don't already have an idea, then here are some questions to help your brainstorming:</a:t>
            </a:r>
            <a:endParaRPr sz="1200">
              <a:solidFill>
                <a:srgbClr val="21242C"/>
              </a:solidFill>
            </a:endParaRPr>
          </a:p>
          <a:p>
            <a:pPr indent="-304800" lvl="0" marL="457200" rtl="0" algn="l">
              <a:lnSpc>
                <a:spcPct val="150000"/>
              </a:lnSpc>
              <a:spcBef>
                <a:spcPts val="2400"/>
              </a:spcBef>
              <a:spcAft>
                <a:spcPts val="0"/>
              </a:spcAft>
              <a:buClr>
                <a:srgbClr val="21242C"/>
              </a:buClr>
              <a:buSzPts val="1200"/>
              <a:buFont typeface="Source Code Pro"/>
              <a:buChar char="●"/>
            </a:pPr>
            <a:r>
              <a:rPr lang="en" sz="1200">
                <a:solidFill>
                  <a:srgbClr val="21242C"/>
                </a:solidFill>
              </a:rPr>
              <a:t>What's your favorite game - arcade game, board game, sports game? Could you make a simplified, digital version of that? Could you mix it up a bit, like give it a different theme or main characters?</a:t>
            </a:r>
            <a:endParaRPr sz="1200">
              <a:solidFill>
                <a:srgbClr val="21242C"/>
              </a:solidFill>
            </a:endParaRPr>
          </a:p>
          <a:p>
            <a:pPr indent="-304800" lvl="0" marL="457200" rtl="0" algn="l">
              <a:lnSpc>
                <a:spcPct val="150000"/>
              </a:lnSpc>
              <a:spcBef>
                <a:spcPts val="0"/>
              </a:spcBef>
              <a:spcAft>
                <a:spcPts val="0"/>
              </a:spcAft>
              <a:buClr>
                <a:srgbClr val="21242C"/>
              </a:buClr>
              <a:buSzPts val="1200"/>
              <a:buFont typeface="Source Code Pro"/>
              <a:buChar char="●"/>
            </a:pPr>
            <a:r>
              <a:rPr lang="en" sz="1200">
                <a:solidFill>
                  <a:srgbClr val="21242C"/>
                </a:solidFill>
              </a:rPr>
              <a:t>What are your other favorite academic fields? If you love art, could you make an art-making program? If you love history, how about an interactive timeline? If you love science, how about a scientific simulation? </a:t>
            </a:r>
            <a:endParaRPr sz="1200">
              <a:solidFill>
                <a:srgbClr val="21242C"/>
              </a:solidFill>
            </a:endParaRPr>
          </a:p>
          <a:p>
            <a:pPr indent="-304800" lvl="0" marL="457200" rtl="0" algn="l">
              <a:lnSpc>
                <a:spcPct val="150000"/>
              </a:lnSpc>
              <a:spcBef>
                <a:spcPts val="0"/>
              </a:spcBef>
              <a:spcAft>
                <a:spcPts val="0"/>
              </a:spcAft>
              <a:buClr>
                <a:srgbClr val="21242C"/>
              </a:buClr>
              <a:buSzPts val="1200"/>
              <a:buFont typeface="Source Code Pro"/>
              <a:buChar char="●"/>
            </a:pPr>
            <a:r>
              <a:rPr lang="en" sz="1200">
                <a:solidFill>
                  <a:srgbClr val="21242C"/>
                </a:solidFill>
              </a:rPr>
              <a:t>What's your favorite movie or TV show? Could you make a digital version of a scene or character from it? Maybe make a game based on it?</a:t>
            </a:r>
            <a:endParaRPr sz="1200">
              <a:solidFill>
                <a:srgbClr val="21242C"/>
              </a:solidFill>
            </a:endParaRPr>
          </a:p>
          <a:p>
            <a:pPr indent="-304800" lvl="0" marL="457200" rtl="0" algn="l">
              <a:lnSpc>
                <a:spcPct val="150000"/>
              </a:lnSpc>
              <a:spcBef>
                <a:spcPts val="0"/>
              </a:spcBef>
              <a:spcAft>
                <a:spcPts val="0"/>
              </a:spcAft>
              <a:buClr>
                <a:srgbClr val="21242C"/>
              </a:buClr>
              <a:buSzPts val="1200"/>
              <a:buFont typeface="Source Code Pro"/>
              <a:buChar char="●"/>
            </a:pPr>
            <a:r>
              <a:rPr lang="en" sz="1200">
                <a:solidFill>
                  <a:srgbClr val="21242C"/>
                </a:solidFill>
              </a:rPr>
              <a:t>What's a real-life gadget that you love? Could you make a simulation of it?</a:t>
            </a:r>
            <a:endParaRPr sz="1200">
              <a:solidFill>
                <a:srgbClr val="21242C"/>
              </a:solidFill>
            </a:endParaRPr>
          </a:p>
          <a:p>
            <a:pPr indent="0" lvl="0" marL="0" rtl="0" algn="l">
              <a:spcBef>
                <a:spcPts val="4100"/>
              </a:spcBef>
              <a:spcAft>
                <a:spcPts val="1600"/>
              </a:spcAft>
              <a:buNone/>
            </a:pPr>
            <a:r>
              <a:t/>
            </a:r>
            <a:endParaRPr sz="1400">
              <a:solidFill>
                <a:srgbClr val="21242C"/>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Writing out the planning</a:t>
            </a:r>
            <a:endParaRPr/>
          </a:p>
        </p:txBody>
      </p:sp>
      <p:sp>
        <p:nvSpPr>
          <p:cNvPr id="74" name="Google Shape;74;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21242C"/>
                </a:solidFill>
              </a:rPr>
              <a:t>Once you've picked an idea, you should write a description of it. For example, if I decided to make a clone of "Breakout", because that's a really cool retro arcade game, I might write:</a:t>
            </a:r>
            <a:endParaRPr sz="1400">
              <a:solidFill>
                <a:srgbClr val="21242C"/>
              </a:solidFill>
            </a:endParaRPr>
          </a:p>
          <a:p>
            <a:pPr indent="0" lvl="0" marL="304800" marR="304800" rtl="0" algn="l">
              <a:lnSpc>
                <a:spcPct val="150000"/>
              </a:lnSpc>
              <a:spcBef>
                <a:spcPts val="2400"/>
              </a:spcBef>
              <a:spcAft>
                <a:spcPts val="0"/>
              </a:spcAft>
              <a:buNone/>
            </a:pPr>
            <a:r>
              <a:rPr b="1" lang="en" sz="1400">
                <a:solidFill>
                  <a:srgbClr val="21242C"/>
                </a:solidFill>
              </a:rPr>
              <a:t>Breakout</a:t>
            </a:r>
            <a:r>
              <a:rPr lang="en" sz="1400">
                <a:solidFill>
                  <a:srgbClr val="21242C"/>
                </a:solidFill>
              </a:rPr>
              <a:t>: a game where you control a paddle at the bottom of the screen, and you use it to hit a ball upwards and at angles to break bricks. The goal is to break all the bricks, and not let the ball through the ground too many times.</a:t>
            </a:r>
            <a:endParaRPr sz="1400">
              <a:solidFill>
                <a:srgbClr val="21242C"/>
              </a:solidFill>
            </a:endParaRPr>
          </a:p>
          <a:p>
            <a:pPr indent="0" lvl="0" marL="0" rtl="0" algn="l">
              <a:lnSpc>
                <a:spcPct val="150000"/>
              </a:lnSpc>
              <a:spcBef>
                <a:spcPts val="2400"/>
              </a:spcBef>
              <a:spcAft>
                <a:spcPts val="0"/>
              </a:spcAft>
              <a:buNone/>
            </a:pPr>
            <a:r>
              <a:rPr lang="en" sz="1400">
                <a:solidFill>
                  <a:srgbClr val="21242C"/>
                </a:solidFill>
              </a:rPr>
              <a:t>You'll flesh that description out later, but for now, that gives you a good enough idea to keep going in the planning process.</a:t>
            </a:r>
            <a:endParaRPr sz="1400">
              <a:solidFill>
                <a:srgbClr val="21242C"/>
              </a:solidFill>
            </a:endParaRPr>
          </a:p>
          <a:p>
            <a:pPr indent="0" lvl="0" marL="0" rtl="0" algn="l">
              <a:spcBef>
                <a:spcPts val="24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235325" y="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technologies to use?</a:t>
            </a:r>
            <a:endParaRPr/>
          </a:p>
        </p:txBody>
      </p:sp>
      <p:sp>
        <p:nvSpPr>
          <p:cNvPr id="80" name="Google Shape;80;p17"/>
          <p:cNvSpPr txBox="1"/>
          <p:nvPr>
            <p:ph idx="1" type="body"/>
          </p:nvPr>
        </p:nvSpPr>
        <p:spPr>
          <a:xfrm>
            <a:off x="235325" y="801000"/>
            <a:ext cx="8664300" cy="3340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21242C"/>
                </a:solidFill>
              </a:rPr>
              <a:t>In this step, you need to consider which technologies (languages/libraries/environments) you're familiar with or able to learn easily, and which of them are the most well suited for the job. This includes which import statements or APIs you need to use!</a:t>
            </a:r>
            <a:endParaRPr sz="1400">
              <a:solidFill>
                <a:srgbClr val="21242C"/>
              </a:solidFill>
            </a:endParaRPr>
          </a:p>
          <a:p>
            <a:pPr indent="0" lvl="0" marL="0" rtl="0" algn="l">
              <a:lnSpc>
                <a:spcPct val="150000"/>
              </a:lnSpc>
              <a:spcBef>
                <a:spcPts val="2400"/>
              </a:spcBef>
              <a:spcAft>
                <a:spcPts val="0"/>
              </a:spcAft>
              <a:buNone/>
            </a:pPr>
            <a:r>
              <a:rPr lang="en" sz="1400">
                <a:solidFill>
                  <a:srgbClr val="21242C"/>
                </a:solidFill>
              </a:rPr>
              <a:t> If you want to build those things but don't know other technologies, you might want to come up with a new program idea. You </a:t>
            </a:r>
            <a:r>
              <a:rPr i="1" lang="en" sz="1400">
                <a:solidFill>
                  <a:srgbClr val="21242C"/>
                </a:solidFill>
              </a:rPr>
              <a:t>can</a:t>
            </a:r>
            <a:r>
              <a:rPr lang="en" sz="1400">
                <a:solidFill>
                  <a:srgbClr val="21242C"/>
                </a:solidFill>
              </a:rPr>
              <a:t> learn a new technology for a new project, but especially if you're just getting started in programming, it's a good idea to get really good at your first language first.</a:t>
            </a:r>
            <a:endParaRPr sz="1400">
              <a:solidFill>
                <a:srgbClr val="21242C"/>
              </a:solidFill>
            </a:endParaRPr>
          </a:p>
          <a:p>
            <a:pPr indent="0" lvl="0" marL="0" rtl="0" algn="l">
              <a:lnSpc>
                <a:spcPct val="150000"/>
              </a:lnSpc>
              <a:spcBef>
                <a:spcPts val="2400"/>
              </a:spcBef>
              <a:spcAft>
                <a:spcPts val="0"/>
              </a:spcAft>
              <a:buNone/>
            </a:pPr>
            <a:r>
              <a:rPr lang="en" sz="1400">
                <a:solidFill>
                  <a:srgbClr val="21242C"/>
                </a:solidFill>
              </a:rPr>
              <a:t>In Python, we usually have to settle for things that are less Graphical, and more logical - using text only.</a:t>
            </a:r>
            <a:endParaRPr sz="1400">
              <a:solidFill>
                <a:srgbClr val="21242C"/>
              </a:solidFill>
            </a:endParaRPr>
          </a:p>
          <a:p>
            <a:pPr indent="0" lvl="0" marL="0" rtl="0" algn="l">
              <a:spcBef>
                <a:spcPts val="24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1023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features?</a:t>
            </a:r>
            <a:endParaRPr/>
          </a:p>
        </p:txBody>
      </p:sp>
      <p:sp>
        <p:nvSpPr>
          <p:cNvPr id="86" name="Google Shape;86;p18"/>
          <p:cNvSpPr txBox="1"/>
          <p:nvPr>
            <p:ph idx="1" type="body"/>
          </p:nvPr>
        </p:nvSpPr>
        <p:spPr>
          <a:xfrm>
            <a:off x="311700" y="948525"/>
            <a:ext cx="8520600" cy="3340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21242C"/>
                </a:solidFill>
              </a:rPr>
              <a:t>This is where we get into the real planning, and where (I think) it gets fun. Your goal in this step is to figure out what you're actually making- what will it look like, what features it will include, what features it </a:t>
            </a:r>
            <a:r>
              <a:rPr i="1" lang="en" sz="1400">
                <a:solidFill>
                  <a:srgbClr val="21242C"/>
                </a:solidFill>
              </a:rPr>
              <a:t>won't</a:t>
            </a:r>
            <a:r>
              <a:rPr lang="en" sz="1400">
                <a:solidFill>
                  <a:srgbClr val="21242C"/>
                </a:solidFill>
              </a:rPr>
              <a:t> include.</a:t>
            </a:r>
            <a:endParaRPr sz="1400">
              <a:solidFill>
                <a:srgbClr val="21242C"/>
              </a:solidFill>
            </a:endParaRPr>
          </a:p>
          <a:p>
            <a:pPr indent="0" lvl="0" marL="0" rtl="0" algn="l">
              <a:lnSpc>
                <a:spcPct val="150000"/>
              </a:lnSpc>
              <a:spcBef>
                <a:spcPts val="2400"/>
              </a:spcBef>
              <a:spcAft>
                <a:spcPts val="0"/>
              </a:spcAft>
              <a:buNone/>
            </a:pPr>
            <a:r>
              <a:rPr lang="en" sz="1400">
                <a:solidFill>
                  <a:srgbClr val="21242C"/>
                </a:solidFill>
              </a:rPr>
              <a:t>The first thing you can do is make "mock-ups"  - sketches that look like the thing you're making, but without details like coloring or exact sizing. You can make mock-ups on paper, or with online programs.</a:t>
            </a:r>
            <a:endParaRPr sz="1400">
              <a:solidFill>
                <a:srgbClr val="21242C"/>
              </a:solidFill>
            </a:endParaRPr>
          </a:p>
          <a:p>
            <a:pPr indent="0" lvl="0" marL="0" rtl="0" algn="l">
              <a:lnSpc>
                <a:spcPct val="150000"/>
              </a:lnSpc>
              <a:spcBef>
                <a:spcPts val="2400"/>
              </a:spcBef>
              <a:spcAft>
                <a:spcPts val="0"/>
              </a:spcAft>
              <a:buNone/>
            </a:pPr>
            <a:r>
              <a:rPr lang="en" sz="1400">
                <a:solidFill>
                  <a:srgbClr val="21242C"/>
                </a:solidFill>
              </a:rPr>
              <a:t>In Python, it’s easiest to “mock up” a program using just text. What text will the console display to interact with the user?</a:t>
            </a:r>
            <a:endParaRPr sz="1400">
              <a:solidFill>
                <a:srgbClr val="21242C"/>
              </a:solidFill>
            </a:endParaRPr>
          </a:p>
          <a:p>
            <a:pPr indent="0" lvl="0" marL="0" rtl="0" algn="l">
              <a:spcBef>
                <a:spcPts val="24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575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decide what features to use?</a:t>
            </a:r>
            <a:endParaRPr/>
          </a:p>
        </p:txBody>
      </p:sp>
      <p:sp>
        <p:nvSpPr>
          <p:cNvPr id="92" name="Google Shape;92;p19"/>
          <p:cNvSpPr txBox="1"/>
          <p:nvPr>
            <p:ph idx="1" type="body"/>
          </p:nvPr>
        </p:nvSpPr>
        <p:spPr>
          <a:xfrm>
            <a:off x="311700" y="95972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42C"/>
                </a:solidFill>
                <a:highlight>
                  <a:srgbClr val="FFFFFF"/>
                </a:highlight>
              </a:rPr>
              <a:t>If we all had infinite time to make all the programs in our heads, then they'd all include every feature in our list. But we don't, so in this step, you have to decide which features are the most important, and which features you'll do only if we have time. This will also help you figure out which order to implement features in, from most to least important.</a:t>
            </a:r>
            <a:endParaRPr sz="1200">
              <a:solidFill>
                <a:srgbClr val="21242C"/>
              </a:solidFill>
              <a:highlight>
                <a:srgbClr val="FFFFFF"/>
              </a:highlight>
            </a:endParaRPr>
          </a:p>
          <a:p>
            <a:pPr indent="0" lvl="0" marL="0" rtl="0" algn="l">
              <a:lnSpc>
                <a:spcPct val="150000"/>
              </a:lnSpc>
              <a:spcBef>
                <a:spcPts val="1600"/>
              </a:spcBef>
              <a:spcAft>
                <a:spcPts val="0"/>
              </a:spcAft>
              <a:buNone/>
            </a:pPr>
            <a:r>
              <a:rPr lang="en" sz="1200">
                <a:solidFill>
                  <a:srgbClr val="21242C"/>
                </a:solidFill>
              </a:rPr>
              <a:t>To help you figure out the importance of each feature, ask yourself these questions:</a:t>
            </a:r>
            <a:endParaRPr sz="1200">
              <a:solidFill>
                <a:srgbClr val="21242C"/>
              </a:solidFill>
            </a:endParaRPr>
          </a:p>
          <a:p>
            <a:pPr indent="-304800" lvl="0" marL="457200" rtl="0" algn="l">
              <a:lnSpc>
                <a:spcPct val="150000"/>
              </a:lnSpc>
              <a:spcBef>
                <a:spcPts val="2400"/>
              </a:spcBef>
              <a:spcAft>
                <a:spcPts val="0"/>
              </a:spcAft>
              <a:buClr>
                <a:srgbClr val="21242C"/>
              </a:buClr>
              <a:buSzPts val="1200"/>
              <a:buFont typeface="Source Code Pro"/>
              <a:buChar char="●"/>
            </a:pPr>
            <a:r>
              <a:rPr lang="en" sz="1200">
                <a:solidFill>
                  <a:srgbClr val="21242C"/>
                </a:solidFill>
              </a:rPr>
              <a:t>If I shared this with a friend, which features would I want to make sure were working?</a:t>
            </a:r>
            <a:endParaRPr sz="1200">
              <a:solidFill>
                <a:srgbClr val="21242C"/>
              </a:solidFill>
            </a:endParaRPr>
          </a:p>
          <a:p>
            <a:pPr indent="-304800" lvl="0" marL="457200" rtl="0" algn="l">
              <a:lnSpc>
                <a:spcPct val="150000"/>
              </a:lnSpc>
              <a:spcBef>
                <a:spcPts val="0"/>
              </a:spcBef>
              <a:spcAft>
                <a:spcPts val="0"/>
              </a:spcAft>
              <a:buClr>
                <a:srgbClr val="21242C"/>
              </a:buClr>
              <a:buSzPts val="1200"/>
              <a:buFont typeface="Source Code Pro"/>
              <a:buChar char="●"/>
            </a:pPr>
            <a:r>
              <a:rPr lang="en" sz="1200">
                <a:solidFill>
                  <a:srgbClr val="21242C"/>
                </a:solidFill>
              </a:rPr>
              <a:t>Which features am I the most excited about building?</a:t>
            </a:r>
            <a:endParaRPr sz="1200">
              <a:solidFill>
                <a:srgbClr val="21242C"/>
              </a:solidFill>
            </a:endParaRPr>
          </a:p>
          <a:p>
            <a:pPr indent="-304800" lvl="0" marL="457200" rtl="0" algn="l">
              <a:lnSpc>
                <a:spcPct val="150000"/>
              </a:lnSpc>
              <a:spcBef>
                <a:spcPts val="0"/>
              </a:spcBef>
              <a:spcAft>
                <a:spcPts val="0"/>
              </a:spcAft>
              <a:buClr>
                <a:srgbClr val="21242C"/>
              </a:buClr>
              <a:buSzPts val="1200"/>
              <a:buFont typeface="Source Code Pro"/>
              <a:buChar char="●"/>
            </a:pPr>
            <a:r>
              <a:rPr lang="en" sz="1200">
                <a:solidFill>
                  <a:srgbClr val="21242C"/>
                </a:solidFill>
              </a:rPr>
              <a:t>Which features are the most unique to my program?</a:t>
            </a:r>
            <a:endParaRPr sz="1200">
              <a:solidFill>
                <a:srgbClr val="21242C"/>
              </a:solidFill>
            </a:endParaRPr>
          </a:p>
          <a:p>
            <a:pPr indent="-304800" lvl="0" marL="457200" rtl="0" algn="l">
              <a:lnSpc>
                <a:spcPct val="150000"/>
              </a:lnSpc>
              <a:spcBef>
                <a:spcPts val="0"/>
              </a:spcBef>
              <a:spcAft>
                <a:spcPts val="0"/>
              </a:spcAft>
              <a:buClr>
                <a:srgbClr val="21242C"/>
              </a:buClr>
              <a:buSzPts val="1200"/>
              <a:buFont typeface="Source Code Pro"/>
              <a:buChar char="●"/>
            </a:pPr>
            <a:r>
              <a:rPr lang="en" sz="1200">
                <a:solidFill>
                  <a:srgbClr val="21242C"/>
                </a:solidFill>
              </a:rPr>
              <a:t>Which features will I learn the most from implementing?</a:t>
            </a:r>
            <a:endParaRPr sz="1200">
              <a:solidFill>
                <a:srgbClr val="21242C"/>
              </a:solidFill>
            </a:endParaRPr>
          </a:p>
          <a:p>
            <a:pPr indent="-304800" lvl="0" marL="457200" rtl="0" algn="l">
              <a:lnSpc>
                <a:spcPct val="150000"/>
              </a:lnSpc>
              <a:spcBef>
                <a:spcPts val="0"/>
              </a:spcBef>
              <a:spcAft>
                <a:spcPts val="0"/>
              </a:spcAft>
              <a:buClr>
                <a:srgbClr val="21242C"/>
              </a:buClr>
              <a:buSzPts val="1200"/>
              <a:buFont typeface="Source Code Pro"/>
              <a:buChar char="●"/>
            </a:pPr>
            <a:r>
              <a:rPr lang="en" sz="1200">
                <a:solidFill>
                  <a:srgbClr val="21242C"/>
                </a:solidFill>
              </a:rPr>
              <a:t>Are there any features that seem too far beyond my current skill level?</a:t>
            </a:r>
            <a:endParaRPr sz="1200">
              <a:solidFill>
                <a:srgbClr val="21242C"/>
              </a:solidFill>
            </a:endParaRPr>
          </a:p>
          <a:p>
            <a:pPr indent="0" lvl="0" marL="0" rtl="0" algn="l">
              <a:lnSpc>
                <a:spcPct val="150000"/>
              </a:lnSpc>
              <a:spcBef>
                <a:spcPts val="1700"/>
              </a:spcBef>
              <a:spcAft>
                <a:spcPts val="0"/>
              </a:spcAft>
              <a:buNone/>
            </a:pPr>
            <a:r>
              <a:rPr lang="en" sz="1200">
                <a:solidFill>
                  <a:srgbClr val="21242C"/>
                </a:solidFill>
              </a:rPr>
              <a:t>Then, go through your feature list from the last step, and either order the list or add a rank to each feature.</a:t>
            </a:r>
            <a:endParaRPr sz="1200">
              <a:solidFill>
                <a:srgbClr val="21242C"/>
              </a:solidFill>
            </a:endParaRPr>
          </a:p>
          <a:p>
            <a:pPr indent="0" lvl="0" marL="0" rtl="0" algn="l">
              <a:spcBef>
                <a:spcPts val="2400"/>
              </a:spcBef>
              <a:spcAft>
                <a:spcPts val="1600"/>
              </a:spcAft>
              <a:buNone/>
            </a:pPr>
            <a:r>
              <a:t/>
            </a:r>
            <a:endParaRPr sz="1500">
              <a:solidFill>
                <a:srgbClr val="21242C"/>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Hangman game instructions</a:t>
            </a:r>
            <a:endParaRPr/>
          </a:p>
        </p:txBody>
      </p:sp>
      <p:sp>
        <p:nvSpPr>
          <p:cNvPr id="98" name="Google Shape;98;p2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going to create our own game of Hangman! Open up a new REPL.IT window, with HTML/CSS/JS files, so we can begin.</a:t>
            </a:r>
            <a:endParaRPr/>
          </a:p>
          <a:p>
            <a:pPr indent="0" lvl="0" marL="0" rtl="0" algn="l">
              <a:spcBef>
                <a:spcPts val="1600"/>
              </a:spcBef>
              <a:spcAft>
                <a:spcPts val="0"/>
              </a:spcAft>
              <a:buNone/>
            </a:pPr>
            <a:r>
              <a:rPr lang="en"/>
              <a:t>The majority of this code is going to be in JavaScript.</a:t>
            </a:r>
            <a:endParaRPr/>
          </a:p>
          <a:p>
            <a:pPr indent="0" lvl="0" marL="0" rtl="0" algn="l">
              <a:spcBef>
                <a:spcPts val="1600"/>
              </a:spcBef>
              <a:spcAft>
                <a:spcPts val="1600"/>
              </a:spcAft>
              <a:buNone/>
            </a:pPr>
            <a:r>
              <a:rPr lang="en"/>
              <a:t>The categories available in our example game are going to be english soccer teams, popular movies, and cities in Europe, but you can technically change these to anything you want in order to make the game more individualized, as long as the total numbers of categories doesn’t exceed the example’s.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 Comments? Concerns?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