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
      <p:font typeface="Source Code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js/js_examples.asp"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c03cf1dc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c03cf1dc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c03cf1dc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c03cf1dc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c03cf1dc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c03cf1dc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c03cf1dc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c03cf1dc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c03cf1dc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c03cf1dc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c03cf1dc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c03cf1dc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c03cf1dc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c03cf1dc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https://github.com/prisubs/html-calculator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c03cf1dc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c03cf1dc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have run out of time, then end the class. If you have more time, take a swing at anything from </a:t>
            </a:r>
            <a:r>
              <a:rPr lang="en" u="sng">
                <a:solidFill>
                  <a:schemeClr val="hlink"/>
                </a:solidFill>
                <a:hlinkClick r:id="rId2"/>
              </a:rPr>
              <a:t>here</a:t>
            </a: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03cf1dc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03cf1dc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03cf1dc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03cf1dc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03cf1dc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c03cf1dc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c03cf1dc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c03cf1dc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03cf1dc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c03cf1dc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c03cf1dc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c03cf1dc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c03cf1dc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c03cf1dc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c03cf1dc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c03cf1dc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gif"/><Relationship Id="rId4"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Warm-up for today’s lesson</a:t>
            </a:r>
            <a:endParaRPr/>
          </a:p>
        </p:txBody>
      </p:sp>
      <p:sp>
        <p:nvSpPr>
          <p:cNvPr id="57" name="Google Shape;57;p13"/>
          <p:cNvSpPr txBox="1"/>
          <p:nvPr>
            <p:ph idx="1" type="body"/>
          </p:nvPr>
        </p:nvSpPr>
        <p:spPr>
          <a:xfrm>
            <a:off x="311700" y="1228675"/>
            <a:ext cx="8520600" cy="36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are adding JavaScript to our knowledge of web development programming languages.</a:t>
            </a:r>
            <a:endParaRPr/>
          </a:p>
          <a:p>
            <a:pPr indent="0" lvl="0" marL="0" rtl="0" algn="l">
              <a:spcBef>
                <a:spcPts val="1600"/>
              </a:spcBef>
              <a:spcAft>
                <a:spcPts val="0"/>
              </a:spcAft>
              <a:buNone/>
            </a:pPr>
            <a:r>
              <a:rPr lang="en"/>
              <a:t>We need to set up three files that our website will be made up of in repl.it. Set up the following three files.</a:t>
            </a:r>
            <a:endParaRPr/>
          </a:p>
          <a:p>
            <a:pPr indent="-342900" lvl="0" marL="457200" rtl="0" algn="l">
              <a:spcBef>
                <a:spcPts val="1600"/>
              </a:spcBef>
              <a:spcAft>
                <a:spcPts val="0"/>
              </a:spcAft>
              <a:buSzPts val="1800"/>
              <a:buChar char="●"/>
            </a:pPr>
            <a:r>
              <a:rPr lang="en"/>
              <a:t>index.html</a:t>
            </a:r>
            <a:endParaRPr/>
          </a:p>
          <a:p>
            <a:pPr indent="-342900" lvl="0" marL="457200" rtl="0" algn="l">
              <a:spcBef>
                <a:spcPts val="0"/>
              </a:spcBef>
              <a:spcAft>
                <a:spcPts val="0"/>
              </a:spcAft>
              <a:buSzPts val="1800"/>
              <a:buChar char="●"/>
            </a:pPr>
            <a:r>
              <a:rPr lang="en"/>
              <a:t>styles.css</a:t>
            </a:r>
            <a:endParaRPr/>
          </a:p>
          <a:p>
            <a:pPr indent="-342900" lvl="0" marL="457200" rtl="0" algn="l">
              <a:spcBef>
                <a:spcPts val="0"/>
              </a:spcBef>
              <a:spcAft>
                <a:spcPts val="0"/>
              </a:spcAft>
              <a:buSzPts val="1800"/>
              <a:buChar char="●"/>
            </a:pPr>
            <a:r>
              <a:rPr lang="en"/>
              <a:t>activity.js</a:t>
            </a:r>
            <a:endParaRPr/>
          </a:p>
          <a:p>
            <a:pPr indent="0" lvl="0" marL="0" rtl="0" algn="l">
              <a:spcBef>
                <a:spcPts val="1600"/>
              </a:spcBef>
              <a:spcAft>
                <a:spcPts val="1600"/>
              </a:spcAft>
              <a:buNone/>
            </a:pPr>
            <a:r>
              <a:rPr lang="en"/>
              <a:t>You should also know how to link the CSS to your HTML file.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would you use external js?</a:t>
            </a:r>
            <a:endParaRPr/>
          </a:p>
        </p:txBody>
      </p:sp>
      <p:sp>
        <p:nvSpPr>
          <p:cNvPr id="115" name="Google Shape;115;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Placing scripts in external files has some advantages:</a:t>
            </a:r>
            <a:endParaRPr>
              <a:solidFill>
                <a:srgbClr val="000000"/>
              </a:solidFill>
            </a:endParaRPr>
          </a:p>
          <a:p>
            <a:pPr indent="-342900" lvl="0" marL="457200" rtl="0" algn="l">
              <a:spcBef>
                <a:spcPts val="1600"/>
              </a:spcBef>
              <a:spcAft>
                <a:spcPts val="0"/>
              </a:spcAft>
              <a:buClr>
                <a:srgbClr val="000000"/>
              </a:buClr>
              <a:buSzPts val="1800"/>
              <a:buFont typeface="Source Code Pro"/>
              <a:buChar char="●"/>
            </a:pPr>
            <a:r>
              <a:rPr lang="en">
                <a:solidFill>
                  <a:srgbClr val="000000"/>
                </a:solidFill>
              </a:rPr>
              <a:t>It separates HTML and code</a:t>
            </a:r>
            <a:endParaRPr>
              <a:solidFill>
                <a:srgbClr val="000000"/>
              </a:solidFill>
            </a:endParaRPr>
          </a:p>
          <a:p>
            <a:pPr indent="-342900" lvl="0" marL="457200" rtl="0" algn="l">
              <a:spcBef>
                <a:spcPts val="0"/>
              </a:spcBef>
              <a:spcAft>
                <a:spcPts val="0"/>
              </a:spcAft>
              <a:buClr>
                <a:srgbClr val="000000"/>
              </a:buClr>
              <a:buSzPts val="1800"/>
              <a:buFont typeface="Source Code Pro"/>
              <a:buChar char="●"/>
            </a:pPr>
            <a:r>
              <a:rPr lang="en">
                <a:solidFill>
                  <a:srgbClr val="000000"/>
                </a:solidFill>
              </a:rPr>
              <a:t>It makes HTML and JavaScript easier to read and maintain</a:t>
            </a:r>
            <a:endParaRPr>
              <a:solidFill>
                <a:srgbClr val="000000"/>
              </a:solidFill>
            </a:endParaRPr>
          </a:p>
          <a:p>
            <a:pPr indent="-342900" lvl="0" marL="457200" rtl="0" algn="l">
              <a:spcBef>
                <a:spcPts val="0"/>
              </a:spcBef>
              <a:spcAft>
                <a:spcPts val="0"/>
              </a:spcAft>
              <a:buClr>
                <a:srgbClr val="000000"/>
              </a:buClr>
              <a:buSzPts val="1800"/>
              <a:buFont typeface="Source Code Pro"/>
              <a:buChar char="●"/>
            </a:pPr>
            <a:r>
              <a:rPr lang="en">
                <a:solidFill>
                  <a:srgbClr val="000000"/>
                </a:solidFill>
              </a:rPr>
              <a:t>Cached JavaScript files can speed up page loads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Usually, for the size of the files we make in these smaller projects, JS loading size and file size isn’t a big deal, so you can pick your own personal preference in this.</a:t>
            </a:r>
            <a:endParaRPr>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output information with javascript</a:t>
            </a:r>
            <a:endParaRPr/>
          </a:p>
        </p:txBody>
      </p:sp>
      <p:sp>
        <p:nvSpPr>
          <p:cNvPr id="121" name="Google Shape;121;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JavaScript can "display" data in different ways:</a:t>
            </a:r>
            <a:endParaRPr>
              <a:solidFill>
                <a:srgbClr val="000000"/>
              </a:solidFill>
            </a:endParaRPr>
          </a:p>
          <a:p>
            <a:pPr indent="-342900" lvl="0" marL="457200" rtl="0" algn="l">
              <a:spcBef>
                <a:spcPts val="1600"/>
              </a:spcBef>
              <a:spcAft>
                <a:spcPts val="0"/>
              </a:spcAft>
              <a:buClr>
                <a:srgbClr val="000000"/>
              </a:buClr>
              <a:buSzPts val="1800"/>
              <a:buFont typeface="Verdana"/>
              <a:buChar char="●"/>
            </a:pPr>
            <a:r>
              <a:rPr lang="en">
                <a:solidFill>
                  <a:srgbClr val="000000"/>
                </a:solidFill>
              </a:rPr>
              <a:t>Writing into an HTML element, using </a:t>
            </a:r>
            <a:r>
              <a:rPr b="1" lang="en">
                <a:solidFill>
                  <a:srgbClr val="000000"/>
                </a:solidFill>
              </a:rPr>
              <a:t>innerHTML</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Font typeface="Verdana"/>
              <a:buChar char="●"/>
            </a:pPr>
            <a:r>
              <a:rPr lang="en">
                <a:solidFill>
                  <a:srgbClr val="000000"/>
                </a:solidFill>
              </a:rPr>
              <a:t>Writing into the HTML output using </a:t>
            </a:r>
            <a:r>
              <a:rPr b="1" lang="en">
                <a:solidFill>
                  <a:srgbClr val="000000"/>
                </a:solidFill>
              </a:rPr>
              <a:t>document.write()</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Font typeface="Verdana"/>
              <a:buChar char="●"/>
            </a:pPr>
            <a:r>
              <a:rPr lang="en">
                <a:solidFill>
                  <a:srgbClr val="000000"/>
                </a:solidFill>
              </a:rPr>
              <a:t>Writing into an alert box, using </a:t>
            </a:r>
            <a:r>
              <a:rPr b="1" lang="en">
                <a:solidFill>
                  <a:srgbClr val="000000"/>
                </a:solidFill>
              </a:rPr>
              <a:t>window.alert()</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Font typeface="Verdana"/>
              <a:buChar char="●"/>
            </a:pPr>
            <a:r>
              <a:rPr lang="en">
                <a:solidFill>
                  <a:srgbClr val="000000"/>
                </a:solidFill>
              </a:rPr>
              <a:t>Writing into the browser console, using </a:t>
            </a:r>
            <a:r>
              <a:rPr b="1" lang="en">
                <a:solidFill>
                  <a:srgbClr val="000000"/>
                </a:solidFill>
              </a:rPr>
              <a:t>console.log()</a:t>
            </a:r>
            <a:endParaRPr b="1">
              <a:solidFill>
                <a:srgbClr val="000000"/>
              </a:solidFill>
            </a:endParaRPr>
          </a:p>
          <a:p>
            <a:pPr indent="0" lvl="0" marL="0" rtl="0" algn="l">
              <a:spcBef>
                <a:spcPts val="0"/>
              </a:spcBef>
              <a:spcAft>
                <a:spcPts val="0"/>
              </a:spcAft>
              <a:buNone/>
            </a:pPr>
            <a:r>
              <a:t/>
            </a:r>
            <a:endParaRPr b="1">
              <a:solidFill>
                <a:srgbClr val="000000"/>
              </a:solidFill>
            </a:endParaRPr>
          </a:p>
          <a:p>
            <a:pPr indent="0" lvl="0" marL="0" rtl="0" algn="l">
              <a:spcBef>
                <a:spcPts val="0"/>
              </a:spcBef>
              <a:spcAft>
                <a:spcPts val="0"/>
              </a:spcAft>
              <a:buNone/>
            </a:pPr>
            <a:r>
              <a:rPr b="1" lang="en">
                <a:solidFill>
                  <a:srgbClr val="000000"/>
                </a:solidFill>
              </a:rPr>
              <a:t>Let’s look at an example for window.alert.</a:t>
            </a:r>
            <a:endParaRPr b="1">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 alert example</a:t>
            </a:r>
            <a:endParaRPr/>
          </a:p>
        </p:txBody>
      </p:sp>
      <p:pic>
        <p:nvPicPr>
          <p:cNvPr id="127" name="Google Shape;127;p24"/>
          <p:cNvPicPr preferRelativeResize="0"/>
          <p:nvPr/>
        </p:nvPicPr>
        <p:blipFill>
          <a:blip r:embed="rId3">
            <a:alphaModFix/>
          </a:blip>
          <a:stretch>
            <a:fillRect/>
          </a:stretch>
        </p:blipFill>
        <p:spPr>
          <a:xfrm>
            <a:off x="4223881" y="348825"/>
            <a:ext cx="4725675" cy="4570525"/>
          </a:xfrm>
          <a:prstGeom prst="rect">
            <a:avLst/>
          </a:prstGeom>
          <a:noFill/>
          <a:ln>
            <a:noFill/>
          </a:ln>
        </p:spPr>
      </p:pic>
      <p:sp>
        <p:nvSpPr>
          <p:cNvPr id="128" name="Google Shape;128;p24"/>
          <p:cNvSpPr txBox="1"/>
          <p:nvPr>
            <p:ph idx="1" type="body"/>
          </p:nvPr>
        </p:nvSpPr>
        <p:spPr>
          <a:xfrm>
            <a:off x="311700" y="1487125"/>
            <a:ext cx="3825300" cy="14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once you go click on the screen? </a:t>
            </a:r>
            <a:endParaRPr/>
          </a:p>
          <a:p>
            <a:pPr indent="0" lvl="0" marL="0" rtl="0" algn="l">
              <a:spcBef>
                <a:spcPts val="1600"/>
              </a:spcBef>
              <a:spcAft>
                <a:spcPts val="0"/>
              </a:spcAft>
              <a:buNone/>
            </a:pPr>
            <a:r>
              <a:rPr lang="en"/>
              <a:t>Why is there no content displayed on the page here?</a:t>
            </a:r>
            <a:endParaRPr/>
          </a:p>
          <a:p>
            <a:pPr indent="0" lvl="0" marL="0" rtl="0" algn="l">
              <a:spcBef>
                <a:spcPts val="1600"/>
              </a:spcBef>
              <a:spcAft>
                <a:spcPts val="1600"/>
              </a:spcAft>
              <a:buNone/>
            </a:pPr>
            <a:r>
              <a:rPr lang="en"/>
              <a:t>Try out a few more mathematical operations on the alert window.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statement example</a:t>
            </a:r>
            <a:endParaRPr/>
          </a:p>
        </p:txBody>
      </p:sp>
      <p:sp>
        <p:nvSpPr>
          <p:cNvPr id="134" name="Google Shape;134;p25"/>
          <p:cNvSpPr txBox="1"/>
          <p:nvPr>
            <p:ph idx="1" type="body"/>
          </p:nvPr>
        </p:nvSpPr>
        <p:spPr>
          <a:xfrm>
            <a:off x="311700" y="1228675"/>
            <a:ext cx="86241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 </a:t>
            </a:r>
            <a:r>
              <a:rPr b="1" lang="en">
                <a:solidFill>
                  <a:srgbClr val="000000"/>
                </a:solidFill>
              </a:rPr>
              <a:t>computer program</a:t>
            </a:r>
            <a:r>
              <a:rPr lang="en">
                <a:solidFill>
                  <a:srgbClr val="000000"/>
                </a:solidFill>
              </a:rPr>
              <a:t> is a list of "instructions" to be "executed" by a computer.</a:t>
            </a:r>
            <a:endParaRPr>
              <a:solidFill>
                <a:srgbClr val="000000"/>
              </a:solidFill>
            </a:endParaRPr>
          </a:p>
          <a:p>
            <a:pPr indent="0" lvl="0" marL="0" rtl="0" algn="l">
              <a:spcBef>
                <a:spcPts val="1600"/>
              </a:spcBef>
              <a:spcAft>
                <a:spcPts val="0"/>
              </a:spcAft>
              <a:buNone/>
            </a:pPr>
            <a:r>
              <a:rPr lang="en">
                <a:solidFill>
                  <a:srgbClr val="000000"/>
                </a:solidFill>
              </a:rPr>
              <a:t>In a programming language, these programming instructions are called </a:t>
            </a:r>
            <a:r>
              <a:rPr b="1" lang="en">
                <a:solidFill>
                  <a:srgbClr val="000000"/>
                </a:solidFill>
              </a:rPr>
              <a:t>statements</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A </a:t>
            </a:r>
            <a:r>
              <a:rPr b="1" lang="en">
                <a:solidFill>
                  <a:srgbClr val="000000"/>
                </a:solidFill>
              </a:rPr>
              <a:t>JavaScript program</a:t>
            </a:r>
            <a:r>
              <a:rPr lang="en">
                <a:solidFill>
                  <a:srgbClr val="000000"/>
                </a:solidFill>
              </a:rPr>
              <a:t> is a list of programming </a:t>
            </a:r>
            <a:r>
              <a:rPr b="1" lang="en">
                <a:solidFill>
                  <a:srgbClr val="000000"/>
                </a:solidFill>
              </a:rPr>
              <a:t>statements</a:t>
            </a:r>
            <a:r>
              <a:rPr lang="en">
                <a:solidFill>
                  <a:srgbClr val="000000"/>
                </a:solidFill>
              </a:rPr>
              <a:t>.</a:t>
            </a:r>
            <a:endParaRPr>
              <a:solidFill>
                <a:srgbClr val="000000"/>
              </a:solidFill>
            </a:endParaRPr>
          </a:p>
          <a:p>
            <a:pPr indent="0" lvl="0" marL="0" rtl="0" algn="l">
              <a:spcBef>
                <a:spcPts val="1600"/>
              </a:spcBef>
              <a:spcAft>
                <a:spcPts val="1600"/>
              </a:spcAft>
              <a:buNone/>
            </a:pPr>
            <a:r>
              <a:t/>
            </a:r>
            <a:endParaRPr/>
          </a:p>
        </p:txBody>
      </p:sp>
      <p:pic>
        <p:nvPicPr>
          <p:cNvPr id="135" name="Google Shape;135;p25"/>
          <p:cNvPicPr preferRelativeResize="0"/>
          <p:nvPr/>
        </p:nvPicPr>
        <p:blipFill>
          <a:blip r:embed="rId3">
            <a:alphaModFix/>
          </a:blip>
          <a:stretch>
            <a:fillRect/>
          </a:stretch>
        </p:blipFill>
        <p:spPr>
          <a:xfrm>
            <a:off x="2382150" y="3366100"/>
            <a:ext cx="5046550" cy="177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in javascript</a:t>
            </a:r>
            <a:endParaRPr/>
          </a:p>
        </p:txBody>
      </p:sp>
      <p:sp>
        <p:nvSpPr>
          <p:cNvPr id="141" name="Google Shape;141;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Not all JavaScript statements are "executed".</a:t>
            </a:r>
            <a:endParaRPr>
              <a:solidFill>
                <a:srgbClr val="000000"/>
              </a:solidFill>
            </a:endParaRPr>
          </a:p>
          <a:p>
            <a:pPr indent="0" lvl="0" marL="0" rtl="0" algn="l">
              <a:spcBef>
                <a:spcPts val="1600"/>
              </a:spcBef>
              <a:spcAft>
                <a:spcPts val="0"/>
              </a:spcAft>
              <a:buNone/>
            </a:pPr>
            <a:r>
              <a:rPr lang="en">
                <a:solidFill>
                  <a:srgbClr val="000000"/>
                </a:solidFill>
              </a:rPr>
              <a:t>Code after double slashes </a:t>
            </a:r>
            <a:r>
              <a:rPr b="1" lang="en">
                <a:solidFill>
                  <a:srgbClr val="000000"/>
                </a:solidFill>
              </a:rPr>
              <a:t>//</a:t>
            </a:r>
            <a:r>
              <a:rPr lang="en">
                <a:solidFill>
                  <a:srgbClr val="000000"/>
                </a:solidFill>
              </a:rPr>
              <a:t> or between </a:t>
            </a:r>
            <a:r>
              <a:rPr b="1" lang="en">
                <a:solidFill>
                  <a:srgbClr val="000000"/>
                </a:solidFill>
              </a:rPr>
              <a:t>/*</a:t>
            </a:r>
            <a:r>
              <a:rPr lang="en">
                <a:solidFill>
                  <a:srgbClr val="000000"/>
                </a:solidFill>
              </a:rPr>
              <a:t> and </a:t>
            </a:r>
            <a:r>
              <a:rPr b="1" lang="en">
                <a:solidFill>
                  <a:srgbClr val="000000"/>
                </a:solidFill>
              </a:rPr>
              <a:t>*/</a:t>
            </a:r>
            <a:r>
              <a:rPr lang="en">
                <a:solidFill>
                  <a:srgbClr val="000000"/>
                </a:solidFill>
              </a:rPr>
              <a:t> is treated as a </a:t>
            </a:r>
            <a:r>
              <a:rPr b="1" lang="en">
                <a:solidFill>
                  <a:srgbClr val="000000"/>
                </a:solidFill>
              </a:rPr>
              <a:t>comment</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Comments are ignored, and will not be executed.</a:t>
            </a:r>
            <a:endParaRPr>
              <a:solidFill>
                <a:srgbClr val="000000"/>
              </a:solidFill>
            </a:endParaRPr>
          </a:p>
          <a:p>
            <a:pPr indent="0" lvl="0" marL="0" rtl="0" algn="l">
              <a:spcBef>
                <a:spcPts val="1600"/>
              </a:spcBef>
              <a:spcAft>
                <a:spcPts val="1600"/>
              </a:spcAft>
              <a:buNone/>
            </a:pPr>
            <a:r>
              <a:t/>
            </a:r>
            <a:endParaRPr/>
          </a:p>
        </p:txBody>
      </p:sp>
      <p:pic>
        <p:nvPicPr>
          <p:cNvPr id="142" name="Google Shape;142;p26"/>
          <p:cNvPicPr preferRelativeResize="0"/>
          <p:nvPr/>
        </p:nvPicPr>
        <p:blipFill>
          <a:blip r:embed="rId3">
            <a:alphaModFix/>
          </a:blip>
          <a:stretch>
            <a:fillRect/>
          </a:stretch>
        </p:blipFill>
        <p:spPr>
          <a:xfrm>
            <a:off x="921513" y="3307346"/>
            <a:ext cx="7300976" cy="158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do a more complex example</a:t>
            </a:r>
            <a:endParaRPr/>
          </a:p>
        </p:txBody>
      </p:sp>
      <p:sp>
        <p:nvSpPr>
          <p:cNvPr id="148" name="Google Shape;148;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make a calculator!</a:t>
            </a:r>
            <a:endParaRPr/>
          </a:p>
          <a:p>
            <a:pPr indent="-342900" lvl="0" marL="457200" rtl="0" algn="l">
              <a:spcBef>
                <a:spcPts val="0"/>
              </a:spcBef>
              <a:spcAft>
                <a:spcPts val="0"/>
              </a:spcAft>
              <a:buSzPts val="1800"/>
              <a:buChar char="●"/>
            </a:pPr>
            <a:r>
              <a:rPr lang="en"/>
              <a:t>It will have four functions</a:t>
            </a:r>
            <a:endParaRPr/>
          </a:p>
          <a:p>
            <a:pPr indent="-317500" lvl="1" marL="914400" rtl="0" algn="l">
              <a:spcBef>
                <a:spcPts val="0"/>
              </a:spcBef>
              <a:spcAft>
                <a:spcPts val="0"/>
              </a:spcAft>
              <a:buSzPts val="1400"/>
              <a:buChar char="○"/>
            </a:pPr>
            <a:r>
              <a:rPr lang="en"/>
              <a:t>Multiplication</a:t>
            </a:r>
            <a:endParaRPr/>
          </a:p>
          <a:p>
            <a:pPr indent="-317500" lvl="1" marL="914400" rtl="0" algn="l">
              <a:spcBef>
                <a:spcPts val="0"/>
              </a:spcBef>
              <a:spcAft>
                <a:spcPts val="0"/>
              </a:spcAft>
              <a:buSzPts val="1400"/>
              <a:buChar char="○"/>
            </a:pPr>
            <a:r>
              <a:rPr lang="en"/>
              <a:t>Division</a:t>
            </a:r>
            <a:endParaRPr/>
          </a:p>
          <a:p>
            <a:pPr indent="-317500" lvl="1" marL="914400" rtl="0" algn="l">
              <a:spcBef>
                <a:spcPts val="0"/>
              </a:spcBef>
              <a:spcAft>
                <a:spcPts val="0"/>
              </a:spcAft>
              <a:buSzPts val="1400"/>
              <a:buChar char="○"/>
            </a:pPr>
            <a:r>
              <a:rPr lang="en"/>
              <a:t>Subtraction</a:t>
            </a:r>
            <a:endParaRPr/>
          </a:p>
          <a:p>
            <a:pPr indent="-317500" lvl="1" marL="914400" rtl="0" algn="l">
              <a:spcBef>
                <a:spcPts val="0"/>
              </a:spcBef>
              <a:spcAft>
                <a:spcPts val="0"/>
              </a:spcAft>
              <a:buSzPts val="1400"/>
              <a:buChar char="○"/>
            </a:pPr>
            <a:r>
              <a:rPr lang="en"/>
              <a:t>Addition</a:t>
            </a:r>
            <a:endParaRPr/>
          </a:p>
          <a:p>
            <a:pPr indent="-342900" lvl="0" marL="457200" rtl="0" algn="l">
              <a:spcBef>
                <a:spcPts val="0"/>
              </a:spcBef>
              <a:spcAft>
                <a:spcPts val="0"/>
              </a:spcAft>
              <a:buSzPts val="1800"/>
              <a:buChar char="●"/>
            </a:pPr>
            <a:r>
              <a:rPr lang="en"/>
              <a:t>We will use the same files as we set up in the beginning of class to write these, so make sure to clean them out.</a:t>
            </a:r>
            <a:endParaRPr/>
          </a:p>
          <a:p>
            <a:pPr indent="-342900" lvl="0" marL="457200" rtl="0" algn="l">
              <a:spcBef>
                <a:spcPts val="0"/>
              </a:spcBef>
              <a:spcAft>
                <a:spcPts val="0"/>
              </a:spcAft>
              <a:buSzPts val="1800"/>
              <a:buChar char="●"/>
            </a:pPr>
            <a:r>
              <a:rPr lang="en"/>
              <a:t>* Instructor note - Code Files are attached.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review</a:t>
            </a:r>
            <a:endParaRPr/>
          </a:p>
        </p:txBody>
      </p:sp>
      <p:sp>
        <p:nvSpPr>
          <p:cNvPr id="154" name="Google Shape;154;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Why do we need JavaScript?</a:t>
            </a:r>
            <a:endParaRPr sz="3600"/>
          </a:p>
          <a:p>
            <a:pPr indent="0" lvl="0" marL="0" rtl="0" algn="l">
              <a:spcBef>
                <a:spcPts val="1600"/>
              </a:spcBef>
              <a:spcAft>
                <a:spcPts val="0"/>
              </a:spcAft>
              <a:buNone/>
            </a:pPr>
            <a:r>
              <a:rPr lang="en" sz="3600"/>
              <a:t>Why couldn’t we have made a calculator using just HTML/CSS?</a:t>
            </a:r>
            <a:endParaRPr sz="36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the set-up should look like</a:t>
            </a:r>
            <a:endParaRPr/>
          </a:p>
        </p:txBody>
      </p:sp>
      <p:pic>
        <p:nvPicPr>
          <p:cNvPr id="63" name="Google Shape;63;p14"/>
          <p:cNvPicPr preferRelativeResize="0"/>
          <p:nvPr/>
        </p:nvPicPr>
        <p:blipFill>
          <a:blip r:embed="rId3">
            <a:alphaModFix/>
          </a:blip>
          <a:stretch>
            <a:fillRect/>
          </a:stretch>
        </p:blipFill>
        <p:spPr>
          <a:xfrm>
            <a:off x="1393450" y="1163525"/>
            <a:ext cx="6654383" cy="374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javascript?</a:t>
            </a:r>
            <a:endParaRPr/>
          </a:p>
        </p:txBody>
      </p:sp>
      <p:sp>
        <p:nvSpPr>
          <p:cNvPr id="69" name="Google Shape;69;p15"/>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2D2D"/>
                </a:solidFill>
              </a:rPr>
              <a:t>JavaScript is a programming language for the web. It is supported by most web browsers including Chrome, Firefox, Safari, internet Explorer, Edge, Opera, etc. Most mobile browsers for smart phones support JavaScript too.</a:t>
            </a:r>
            <a:endParaRPr>
              <a:solidFill>
                <a:srgbClr val="432D2D"/>
              </a:solidFill>
            </a:endParaRPr>
          </a:p>
          <a:p>
            <a:pPr indent="0" lvl="0" marL="0" rtl="0" algn="l">
              <a:spcBef>
                <a:spcPts val="1600"/>
              </a:spcBef>
              <a:spcAft>
                <a:spcPts val="1600"/>
              </a:spcAft>
              <a:buNone/>
            </a:pPr>
            <a:r>
              <a:rPr lang="en">
                <a:solidFill>
                  <a:srgbClr val="432D2D"/>
                </a:solidFill>
              </a:rPr>
              <a:t>It is primarily used to enhance web pages to provide for a more user friendly experience. These include dynamically updating web pages, user interface enhancements such as menus and dialog boxes, animations, 2D and 3D graphics, interactive maps, video players, and more. This mode of JavaScript usage in the web browser is also referred to as </a:t>
            </a:r>
            <a:r>
              <a:rPr b="1" lang="en">
                <a:solidFill>
                  <a:srgbClr val="432D2D"/>
                </a:solidFill>
              </a:rPr>
              <a:t>client-side javascript</a:t>
            </a:r>
            <a:r>
              <a:rPr lang="en">
                <a:solidFill>
                  <a:srgbClr val="432D2D"/>
                </a:solidFill>
              </a:rPr>
              <a:t>.</a:t>
            </a:r>
            <a:endParaRPr>
              <a:solidFill>
                <a:srgbClr val="432D2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need this “javascript” thing?</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JavaScript is one of the </a:t>
            </a:r>
            <a:r>
              <a:rPr b="1" lang="en">
                <a:solidFill>
                  <a:srgbClr val="000000"/>
                </a:solidFill>
              </a:rPr>
              <a:t>3 languages</a:t>
            </a:r>
            <a:r>
              <a:rPr lang="en">
                <a:solidFill>
                  <a:srgbClr val="000000"/>
                </a:solidFill>
              </a:rPr>
              <a:t> all web developers </a:t>
            </a:r>
            <a:r>
              <a:rPr b="1" lang="en">
                <a:solidFill>
                  <a:srgbClr val="000000"/>
                </a:solidFill>
              </a:rPr>
              <a:t>must</a:t>
            </a:r>
            <a:r>
              <a:rPr lang="en">
                <a:solidFill>
                  <a:srgbClr val="000000"/>
                </a:solidFill>
              </a:rPr>
              <a:t> learn:</a:t>
            </a:r>
            <a:endParaRPr>
              <a:solidFill>
                <a:srgbClr val="000000"/>
              </a:solidFill>
            </a:endParaRPr>
          </a:p>
          <a:p>
            <a:pPr indent="0" lvl="0" marL="0" rtl="0" algn="l">
              <a:spcBef>
                <a:spcPts val="1600"/>
              </a:spcBef>
              <a:spcAft>
                <a:spcPts val="0"/>
              </a:spcAft>
              <a:buNone/>
            </a:pPr>
            <a:r>
              <a:rPr lang="en">
                <a:solidFill>
                  <a:srgbClr val="000000"/>
                </a:solidFill>
              </a:rPr>
              <a:t>   1. </a:t>
            </a:r>
            <a:r>
              <a:rPr b="1" lang="en">
                <a:solidFill>
                  <a:srgbClr val="000000"/>
                </a:solidFill>
              </a:rPr>
              <a:t>HTML</a:t>
            </a:r>
            <a:r>
              <a:rPr lang="en">
                <a:solidFill>
                  <a:srgbClr val="000000"/>
                </a:solidFill>
              </a:rPr>
              <a:t> to define the content of web pages</a:t>
            </a:r>
            <a:endParaRPr>
              <a:solidFill>
                <a:srgbClr val="000000"/>
              </a:solidFill>
            </a:endParaRPr>
          </a:p>
          <a:p>
            <a:pPr indent="0" lvl="0" marL="0" rtl="0" algn="l">
              <a:spcBef>
                <a:spcPts val="1600"/>
              </a:spcBef>
              <a:spcAft>
                <a:spcPts val="0"/>
              </a:spcAft>
              <a:buNone/>
            </a:pPr>
            <a:r>
              <a:rPr lang="en">
                <a:solidFill>
                  <a:srgbClr val="000000"/>
                </a:solidFill>
              </a:rPr>
              <a:t>   2. </a:t>
            </a:r>
            <a:r>
              <a:rPr b="1" lang="en">
                <a:solidFill>
                  <a:srgbClr val="000000"/>
                </a:solidFill>
              </a:rPr>
              <a:t>CSS</a:t>
            </a:r>
            <a:r>
              <a:rPr lang="en">
                <a:solidFill>
                  <a:srgbClr val="000000"/>
                </a:solidFill>
              </a:rPr>
              <a:t> to specify the layout of web pages</a:t>
            </a:r>
            <a:endParaRPr>
              <a:solidFill>
                <a:srgbClr val="000000"/>
              </a:solidFill>
            </a:endParaRPr>
          </a:p>
          <a:p>
            <a:pPr indent="0" lvl="0" marL="0" rtl="0" algn="l">
              <a:spcBef>
                <a:spcPts val="1600"/>
              </a:spcBef>
              <a:spcAft>
                <a:spcPts val="0"/>
              </a:spcAft>
              <a:buNone/>
            </a:pPr>
            <a:r>
              <a:rPr lang="en">
                <a:solidFill>
                  <a:srgbClr val="000000"/>
                </a:solidFill>
              </a:rPr>
              <a:t>   3. </a:t>
            </a:r>
            <a:r>
              <a:rPr b="1" lang="en">
                <a:solidFill>
                  <a:srgbClr val="000000"/>
                </a:solidFill>
              </a:rPr>
              <a:t>JavaScript</a:t>
            </a:r>
            <a:r>
              <a:rPr lang="en">
                <a:solidFill>
                  <a:srgbClr val="000000"/>
                </a:solidFill>
              </a:rPr>
              <a:t> to program the behavior of web pages </a:t>
            </a:r>
            <a:endParaRPr>
              <a:solidFill>
                <a:srgbClr val="000000"/>
              </a:solidFill>
            </a:endParaRPr>
          </a:p>
          <a:p>
            <a:pPr indent="0" lvl="0" marL="0" rtl="0" algn="l">
              <a:spcBef>
                <a:spcPts val="1600"/>
              </a:spcBef>
              <a:spcAft>
                <a:spcPts val="0"/>
              </a:spcAft>
              <a:buNone/>
            </a:pPr>
            <a:r>
              <a:rPr lang="en">
                <a:solidFill>
                  <a:srgbClr val="000000"/>
                </a:solidFill>
              </a:rPr>
              <a:t>Web pages are not the only place where JavaScript is used. Many desktop and server programs use JavaScript. Node.js is the best known. Some databases, like MongoDB and CouchDB, also use JavaScript as their programming language.</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getelementbyid() Method</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can change the content of an HTML page. </a:t>
            </a:r>
            <a:endParaRPr/>
          </a:p>
          <a:p>
            <a:pPr indent="0" lvl="0" marL="0" rtl="0" algn="l">
              <a:spcBef>
                <a:spcPts val="1600"/>
              </a:spcBef>
              <a:spcAft>
                <a:spcPts val="0"/>
              </a:spcAft>
              <a:buNone/>
            </a:pPr>
            <a:r>
              <a:rPr lang="en">
                <a:solidFill>
                  <a:srgbClr val="000000"/>
                </a:solidFill>
                <a:highlight>
                  <a:srgbClr val="FFFFFF"/>
                </a:highlight>
              </a:rPr>
              <a:t>This example uses the method to "find" an HTML element (with id="demo") and changes the element content (</a:t>
            </a:r>
            <a:r>
              <a:rPr b="1" lang="en">
                <a:solidFill>
                  <a:srgbClr val="000000"/>
                </a:solidFill>
              </a:rPr>
              <a:t>innerHTML</a:t>
            </a:r>
            <a:r>
              <a:rPr lang="en">
                <a:solidFill>
                  <a:srgbClr val="000000"/>
                </a:solidFill>
                <a:highlight>
                  <a:srgbClr val="FFFFFF"/>
                </a:highlight>
              </a:rPr>
              <a:t>) to "Hello JavaScript". </a:t>
            </a:r>
            <a:r>
              <a:rPr lang="en">
                <a:solidFill>
                  <a:srgbClr val="000000"/>
                </a:solidFill>
                <a:highlight>
                  <a:srgbClr val="FFFFCC"/>
                </a:highlight>
              </a:rPr>
              <a:t>JavaScript accepts both double and single quotes.</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highlight>
                <a:srgbClr val="FFFFFF"/>
              </a:highlight>
            </a:endParaRPr>
          </a:p>
        </p:txBody>
      </p:sp>
      <p:pic>
        <p:nvPicPr>
          <p:cNvPr id="82" name="Google Shape;82;p17"/>
          <p:cNvPicPr preferRelativeResize="0"/>
          <p:nvPr/>
        </p:nvPicPr>
        <p:blipFill>
          <a:blip r:embed="rId3">
            <a:alphaModFix/>
          </a:blip>
          <a:stretch>
            <a:fillRect/>
          </a:stretch>
        </p:blipFill>
        <p:spPr>
          <a:xfrm>
            <a:off x="311707" y="3081700"/>
            <a:ext cx="8391899" cy="1487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can change html attribute values</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the following “bulb on, bulb off” example, you need to use the following two images (which can be easily uploaded to repl.it with the file upload button)</a:t>
            </a:r>
            <a:endParaRPr/>
          </a:p>
        </p:txBody>
      </p:sp>
      <p:pic>
        <p:nvPicPr>
          <p:cNvPr id="89" name="Google Shape;89;p18"/>
          <p:cNvPicPr preferRelativeResize="0"/>
          <p:nvPr/>
        </p:nvPicPr>
        <p:blipFill>
          <a:blip r:embed="rId3">
            <a:alphaModFix/>
          </a:blip>
          <a:stretch>
            <a:fillRect/>
          </a:stretch>
        </p:blipFill>
        <p:spPr>
          <a:xfrm>
            <a:off x="1633625" y="2427550"/>
            <a:ext cx="1317425" cy="2371375"/>
          </a:xfrm>
          <a:prstGeom prst="rect">
            <a:avLst/>
          </a:prstGeom>
          <a:noFill/>
          <a:ln>
            <a:noFill/>
          </a:ln>
        </p:spPr>
      </p:pic>
      <p:pic>
        <p:nvPicPr>
          <p:cNvPr id="90" name="Google Shape;90;p18"/>
          <p:cNvPicPr preferRelativeResize="0"/>
          <p:nvPr/>
        </p:nvPicPr>
        <p:blipFill>
          <a:blip r:embed="rId4">
            <a:alphaModFix/>
          </a:blip>
          <a:stretch>
            <a:fillRect/>
          </a:stretch>
        </p:blipFill>
        <p:spPr>
          <a:xfrm>
            <a:off x="3660725" y="2427560"/>
            <a:ext cx="1317425" cy="23713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the image of the bulb</a:t>
            </a:r>
            <a:endParaRPr/>
          </a:p>
        </p:txBody>
      </p:sp>
      <p:pic>
        <p:nvPicPr>
          <p:cNvPr id="96" name="Google Shape;96;p19"/>
          <p:cNvPicPr preferRelativeResize="0"/>
          <p:nvPr/>
        </p:nvPicPr>
        <p:blipFill>
          <a:blip r:embed="rId3">
            <a:alphaModFix/>
          </a:blip>
          <a:stretch>
            <a:fillRect/>
          </a:stretch>
        </p:blipFill>
        <p:spPr>
          <a:xfrm>
            <a:off x="152400" y="1246250"/>
            <a:ext cx="8803675" cy="298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javascript to change up the css</a:t>
            </a:r>
            <a:endParaRPr/>
          </a:p>
        </p:txBody>
      </p:sp>
      <p:sp>
        <p:nvSpPr>
          <p:cNvPr id="102" name="Google Shape;102;p20"/>
          <p:cNvSpPr txBox="1"/>
          <p:nvPr>
            <p:ph idx="1" type="body"/>
          </p:nvPr>
        </p:nvSpPr>
        <p:spPr>
          <a:xfrm>
            <a:off x="623400" y="3141875"/>
            <a:ext cx="8520600" cy="142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onclick() and what is it being used for in the button example shown above?</a:t>
            </a:r>
            <a:endParaRPr/>
          </a:p>
        </p:txBody>
      </p:sp>
      <p:pic>
        <p:nvPicPr>
          <p:cNvPr id="103" name="Google Shape;103;p20"/>
          <p:cNvPicPr preferRelativeResize="0"/>
          <p:nvPr/>
        </p:nvPicPr>
        <p:blipFill>
          <a:blip r:embed="rId3">
            <a:alphaModFix/>
          </a:blip>
          <a:stretch>
            <a:fillRect/>
          </a:stretch>
        </p:blipFill>
        <p:spPr>
          <a:xfrm>
            <a:off x="190725" y="1544972"/>
            <a:ext cx="8762550" cy="13185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does javascript go?</a:t>
            </a:r>
            <a:endParaRPr/>
          </a:p>
        </p:txBody>
      </p:sp>
      <p:sp>
        <p:nvSpPr>
          <p:cNvPr id="109" name="Google Shape;109;p21"/>
          <p:cNvSpPr txBox="1"/>
          <p:nvPr>
            <p:ph idx="1" type="body"/>
          </p:nvPr>
        </p:nvSpPr>
        <p:spPr>
          <a:xfrm>
            <a:off x="82850" y="1228675"/>
            <a:ext cx="90612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 HTML, JavaScript code must be inserted between &lt;script&gt; and &lt;/script&gt; tags.</a:t>
            </a:r>
            <a:endParaRPr>
              <a:solidFill>
                <a:srgbClr val="000000"/>
              </a:solidFill>
            </a:endParaRPr>
          </a:p>
          <a:p>
            <a:pPr indent="0" lvl="0" marL="0" rtl="0" algn="l">
              <a:spcBef>
                <a:spcPts val="1600"/>
              </a:spcBef>
              <a:spcAft>
                <a:spcPts val="0"/>
              </a:spcAft>
              <a:buNone/>
            </a:pPr>
            <a:r>
              <a:rPr lang="en">
                <a:solidFill>
                  <a:srgbClr val="000000"/>
                </a:solidFill>
              </a:rPr>
              <a:t>A JavaScript </a:t>
            </a:r>
            <a:r>
              <a:rPr b="1" lang="en">
                <a:solidFill>
                  <a:srgbClr val="000000"/>
                </a:solidFill>
              </a:rPr>
              <a:t>function</a:t>
            </a:r>
            <a:r>
              <a:rPr lang="en">
                <a:solidFill>
                  <a:srgbClr val="000000"/>
                </a:solidFill>
              </a:rPr>
              <a:t> is a block of JavaScript code, that can be executed when "called" for. For example, a function can be called when an </a:t>
            </a:r>
            <a:r>
              <a:rPr b="1" lang="en">
                <a:solidFill>
                  <a:srgbClr val="000000"/>
                </a:solidFill>
              </a:rPr>
              <a:t>event</a:t>
            </a:r>
            <a:r>
              <a:rPr lang="en">
                <a:solidFill>
                  <a:srgbClr val="000000"/>
                </a:solidFill>
              </a:rPr>
              <a:t> occurs, like when the user clicks a button.</a:t>
            </a:r>
            <a:endParaRPr>
              <a:solidFill>
                <a:srgbClr val="000000"/>
              </a:solidFill>
            </a:endParaRPr>
          </a:p>
          <a:p>
            <a:pPr indent="0" lvl="0" marL="0" rtl="0" algn="l">
              <a:spcBef>
                <a:spcPts val="1600"/>
              </a:spcBef>
              <a:spcAft>
                <a:spcPts val="0"/>
              </a:spcAft>
              <a:buNone/>
            </a:pPr>
            <a:r>
              <a:rPr lang="en">
                <a:solidFill>
                  <a:srgbClr val="000000"/>
                </a:solidFill>
              </a:rPr>
              <a:t>You can place any number of scripts in an HTML document. Scripts can be placed in the &lt;body&gt;, or in the &lt;head&gt; section of an HTML page, or in both.</a:t>
            </a:r>
            <a:endParaRPr>
              <a:solidFill>
                <a:srgbClr val="000000"/>
              </a:solidFill>
            </a:endParaRPr>
          </a:p>
          <a:p>
            <a:pPr indent="0" lvl="0" marL="0" rtl="0" algn="l">
              <a:spcBef>
                <a:spcPts val="1600"/>
              </a:spcBef>
              <a:spcAft>
                <a:spcPts val="0"/>
              </a:spcAft>
              <a:buNone/>
            </a:pPr>
            <a:r>
              <a:rPr lang="en">
                <a:solidFill>
                  <a:srgbClr val="000000"/>
                </a:solidFill>
              </a:rPr>
              <a:t>Placing scripts at the bottom of the &lt;body&gt; element improves the display speed, because script compilation slows down the display.</a:t>
            </a:r>
            <a:endParaRPr>
              <a:solidFill>
                <a:srgbClr val="000000"/>
              </a:solidFill>
            </a:endParaRPr>
          </a:p>
          <a:p>
            <a:pPr indent="0" lvl="0" marL="0" rtl="0" algn="l">
              <a:spcBef>
                <a:spcPts val="1600"/>
              </a:spcBef>
              <a:spcAft>
                <a:spcPts val="0"/>
              </a:spcAft>
              <a:buNone/>
            </a:pPr>
            <a:r>
              <a:rPr lang="en">
                <a:solidFill>
                  <a:srgbClr val="000000"/>
                </a:solidFill>
              </a:rPr>
              <a:t>Scripts can also be placed in external files. To use an external script, put the name of the script file in the src (source) attribute of a &lt;script&gt; tag, like &lt;script src = “activity.js”&gt; &lt;/script&gt;</a:t>
            </a:r>
            <a:endParaRPr>
              <a:solidFill>
                <a:srgbClr val="000000"/>
              </a:solidFill>
            </a:endParaRPr>
          </a:p>
          <a:p>
            <a:pPr indent="0" lvl="0" marL="0" rtl="0" algn="l">
              <a:spcBef>
                <a:spcPts val="1600"/>
              </a:spcBef>
              <a:spcAft>
                <a:spcPts val="0"/>
              </a:spcAft>
              <a:buNone/>
            </a:pPr>
            <a:r>
              <a:t/>
            </a:r>
            <a:endParaRPr sz="1150">
              <a:solidFill>
                <a:srgbClr val="000000"/>
              </a:solidFill>
              <a:latin typeface="Verdana"/>
              <a:ea typeface="Verdana"/>
              <a:cs typeface="Verdana"/>
              <a:sym typeface="Verdana"/>
            </a:endParaRPr>
          </a:p>
          <a:p>
            <a:pPr indent="0" lvl="0" marL="0" rtl="0" algn="l">
              <a:spcBef>
                <a:spcPts val="1600"/>
              </a:spcBef>
              <a:spcAft>
                <a:spcPts val="1600"/>
              </a:spcAft>
              <a:buNone/>
            </a:pPr>
            <a:r>
              <a:t/>
            </a: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