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maticSC-bold.fntdata"/><Relationship Id="rId10" Type="http://schemas.openxmlformats.org/officeDocument/2006/relationships/slide" Target="slides/slide5.xml"/><Relationship Id="rId21" Type="http://schemas.openxmlformats.org/officeDocument/2006/relationships/font" Target="fonts/AmaticSC-regular.fntdata"/><Relationship Id="rId13" Type="http://schemas.openxmlformats.org/officeDocument/2006/relationships/slide" Target="slides/slide8.xml"/><Relationship Id="rId24" Type="http://schemas.openxmlformats.org/officeDocument/2006/relationships/font" Target="fonts/SourceCodePro-bold.fntdata"/><Relationship Id="rId12" Type="http://schemas.openxmlformats.org/officeDocument/2006/relationships/slide" Target="slides/slide7.xml"/><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c9aa8cb5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c9aa8cb5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 this won’t work if they don’t have body, paragraph, and h1 already in their code.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c9aa8cb5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c9aa8cb5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c9aa8cb5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c9aa8cb5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it’s a vowel so it has different rules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9aa8cb5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9aa8cb5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c9aa8cb5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c9aa8cb5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CHANGE THOSE TO == NOT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c9aa8cb5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c9aa8cb5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c9aa8cb5a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c9aa8cb5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https://github.com/prisubs/littlebytes-things/blob/master/pltoenglish.html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9aa8cb5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9aa8cb5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9aa8cb5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9aa8cb5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name = “userText” do ID = “usertext”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c9aa8cb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c9aa8cb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c9aa8cb5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c9aa8cb5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c9aa8cb5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c9aa8cb5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c9aa8cb5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c9aa8cb5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length minus 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c9aa8cb5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c9aa8cb5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c9aa8cb5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c9aa8cb5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onts.google.com/specimen/Flamenco"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themeswitcher()</a:t>
            </a:r>
            <a:endParaRPr/>
          </a:p>
        </p:txBody>
      </p:sp>
      <p:sp>
        <p:nvSpPr>
          <p:cNvPr id="57" name="Google Shape;57;p1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in themeSwitcher() applies an Easter-Bunny pastel theme to your website, regardless of what is already there.</a:t>
            </a:r>
            <a:endParaRPr/>
          </a:p>
          <a:p>
            <a:pPr indent="0" lvl="0" marL="0" rtl="0" algn="l">
              <a:spcBef>
                <a:spcPts val="1600"/>
              </a:spcBef>
              <a:spcAft>
                <a:spcPts val="1600"/>
              </a:spcAft>
              <a:buNone/>
            </a:pPr>
            <a:r>
              <a:t/>
            </a:r>
            <a:endParaRPr/>
          </a:p>
        </p:txBody>
      </p:sp>
      <p:pic>
        <p:nvPicPr>
          <p:cNvPr id="58" name="Google Shape;58;p13"/>
          <p:cNvPicPr preferRelativeResize="0"/>
          <p:nvPr/>
        </p:nvPicPr>
        <p:blipFill>
          <a:blip r:embed="rId3">
            <a:alphaModFix/>
          </a:blip>
          <a:stretch>
            <a:fillRect/>
          </a:stretch>
        </p:blipFill>
        <p:spPr>
          <a:xfrm>
            <a:off x="385880" y="2091600"/>
            <a:ext cx="8446425" cy="239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Properly outputting the result</a:t>
            </a:r>
            <a:endParaRPr/>
          </a:p>
        </p:txBody>
      </p:sp>
      <p:sp>
        <p:nvSpPr>
          <p:cNvPr id="117" name="Google Shape;117;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create a paragraph to where the header will be outputted to, and give it an ID, so that our JavaScript can recognize it. Set up a paragraph in HTML like this.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Now, in our JavaScript, we need to display the result in a full sentence. Take five minutes to try to figure this out on your own, then we will go over it as a class together.</a:t>
            </a:r>
            <a:endParaRPr/>
          </a:p>
        </p:txBody>
      </p:sp>
      <p:pic>
        <p:nvPicPr>
          <p:cNvPr id="118" name="Google Shape;118;p22"/>
          <p:cNvPicPr preferRelativeResize="0"/>
          <p:nvPr/>
        </p:nvPicPr>
        <p:blipFill>
          <a:blip r:embed="rId3">
            <a:alphaModFix/>
          </a:blip>
          <a:stretch>
            <a:fillRect/>
          </a:stretch>
        </p:blipFill>
        <p:spPr>
          <a:xfrm>
            <a:off x="311702" y="2434752"/>
            <a:ext cx="8474849" cy="84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for the output</a:t>
            </a:r>
            <a:endParaRPr/>
          </a:p>
        </p:txBody>
      </p:sp>
      <p:sp>
        <p:nvSpPr>
          <p:cNvPr id="124" name="Google Shape;124;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 in order to be a full sentence, needs to be a series of adding different pieces of text to the same final result paragraph.</a:t>
            </a:r>
            <a:endParaRPr/>
          </a:p>
          <a:p>
            <a:pPr indent="0" lvl="0" marL="0" rtl="0" algn="l">
              <a:spcBef>
                <a:spcPts val="1600"/>
              </a:spcBef>
              <a:spcAft>
                <a:spcPts val="0"/>
              </a:spcAft>
              <a:buNone/>
            </a:pPr>
            <a:r>
              <a:t/>
            </a:r>
            <a:endParaRPr/>
          </a:p>
          <a:p>
            <a:pPr indent="0" lvl="0" marL="0" rtl="0" algn="l">
              <a:spcBef>
                <a:spcPts val="1600"/>
              </a:spcBef>
              <a:spcAft>
                <a:spcPts val="0"/>
              </a:spcAft>
              <a:buNone/>
            </a:pPr>
            <a:br>
              <a:rPr lang="en"/>
            </a:br>
            <a:r>
              <a:rPr lang="en"/>
              <a:t>Go ahead and test out the following words in the translator. </a:t>
            </a:r>
            <a:endParaRPr/>
          </a:p>
          <a:p>
            <a:pPr indent="0" lvl="0" marL="0" rtl="0" algn="l">
              <a:spcBef>
                <a:spcPts val="1600"/>
              </a:spcBef>
              <a:spcAft>
                <a:spcPts val="0"/>
              </a:spcAft>
              <a:buNone/>
            </a:pPr>
            <a:r>
              <a:rPr lang="en"/>
              <a:t>Tortilla, Nice, Amazing</a:t>
            </a:r>
            <a:endParaRPr/>
          </a:p>
          <a:p>
            <a:pPr indent="0" lvl="0" marL="0" rtl="0" algn="l">
              <a:spcBef>
                <a:spcPts val="1600"/>
              </a:spcBef>
              <a:spcAft>
                <a:spcPts val="1600"/>
              </a:spcAft>
              <a:buNone/>
            </a:pPr>
            <a:r>
              <a:rPr lang="en"/>
              <a:t>“Amazing” is where we run into an issue… why?</a:t>
            </a:r>
            <a:endParaRPr/>
          </a:p>
        </p:txBody>
      </p:sp>
      <p:pic>
        <p:nvPicPr>
          <p:cNvPr id="125" name="Google Shape;125;p23"/>
          <p:cNvPicPr preferRelativeResize="0"/>
          <p:nvPr/>
        </p:nvPicPr>
        <p:blipFill>
          <a:blip r:embed="rId3">
            <a:alphaModFix/>
          </a:blip>
          <a:stretch>
            <a:fillRect/>
          </a:stretch>
        </p:blipFill>
        <p:spPr>
          <a:xfrm>
            <a:off x="188263" y="2442918"/>
            <a:ext cx="8767476" cy="3890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1695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for the vowel and adding conditionals</a:t>
            </a:r>
            <a:endParaRPr/>
          </a:p>
        </p:txBody>
      </p:sp>
      <p:sp>
        <p:nvSpPr>
          <p:cNvPr id="131" name="Google Shape;131;p24"/>
          <p:cNvSpPr txBox="1"/>
          <p:nvPr>
            <p:ph idx="1" type="body"/>
          </p:nvPr>
        </p:nvSpPr>
        <p:spPr>
          <a:xfrm>
            <a:off x="311700" y="10157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to put a condition into our code for the vowel situation, since a different algorithm needs to be used if we run into that situation. We do this with a </a:t>
            </a:r>
            <a:r>
              <a:rPr b="1" lang="en"/>
              <a:t>conditional</a:t>
            </a:r>
            <a:r>
              <a:rPr lang="en"/>
              <a:t>.</a:t>
            </a:r>
            <a:endParaRPr/>
          </a:p>
          <a:p>
            <a:pPr indent="0" lvl="0" marL="0" rtl="0" algn="l">
              <a:spcBef>
                <a:spcPts val="1600"/>
              </a:spcBef>
              <a:spcAft>
                <a:spcPts val="0"/>
              </a:spcAft>
              <a:buNone/>
            </a:pPr>
            <a:r>
              <a:rPr lang="en">
                <a:solidFill>
                  <a:srgbClr val="000000"/>
                </a:solidFill>
              </a:rPr>
              <a:t>Very often when you write code, you want to perform different actions for different decisions. You can use conditional statements in your code to do this. In JavaScript we have the following conditional statements.</a:t>
            </a:r>
            <a:endParaRPr>
              <a:solidFill>
                <a:srgbClr val="000000"/>
              </a:solidFill>
            </a:endParaRPr>
          </a:p>
          <a:p>
            <a:pPr indent="-342900" lvl="0" marL="457200" rtl="0" algn="l">
              <a:spcBef>
                <a:spcPts val="1600"/>
              </a:spcBef>
              <a:spcAft>
                <a:spcPts val="0"/>
              </a:spcAft>
              <a:buClr>
                <a:srgbClr val="000000"/>
              </a:buClr>
              <a:buSzPts val="1800"/>
              <a:buFont typeface="Verdana"/>
              <a:buChar char="●"/>
            </a:pPr>
            <a:r>
              <a:rPr lang="en">
                <a:solidFill>
                  <a:srgbClr val="000000"/>
                </a:solidFill>
              </a:rPr>
              <a:t>Use</a:t>
            </a:r>
            <a:r>
              <a:rPr b="1" lang="en">
                <a:solidFill>
                  <a:srgbClr val="000000"/>
                </a:solidFill>
              </a:rPr>
              <a:t> if </a:t>
            </a:r>
            <a:r>
              <a:rPr lang="en">
                <a:solidFill>
                  <a:srgbClr val="000000"/>
                </a:solidFill>
              </a:rPr>
              <a:t>to specify a block of code to be executed, if a specified condition is true</a:t>
            </a:r>
            <a:endParaRPr>
              <a:solidFill>
                <a:srgbClr val="000000"/>
              </a:solidFill>
            </a:endParaRPr>
          </a:p>
          <a:p>
            <a:pPr indent="-342900" lvl="0" marL="457200" rtl="0" algn="l">
              <a:spcBef>
                <a:spcPts val="0"/>
              </a:spcBef>
              <a:spcAft>
                <a:spcPts val="0"/>
              </a:spcAft>
              <a:buClr>
                <a:srgbClr val="000000"/>
              </a:buClr>
              <a:buSzPts val="1800"/>
              <a:buFont typeface="Verdana"/>
              <a:buChar char="●"/>
            </a:pPr>
            <a:r>
              <a:rPr lang="en">
                <a:solidFill>
                  <a:srgbClr val="000000"/>
                </a:solidFill>
              </a:rPr>
              <a:t>Use </a:t>
            </a:r>
            <a:r>
              <a:rPr b="1" lang="en">
                <a:solidFill>
                  <a:srgbClr val="000000"/>
                </a:solidFill>
              </a:rPr>
              <a:t>else</a:t>
            </a:r>
            <a:r>
              <a:rPr lang="en">
                <a:solidFill>
                  <a:srgbClr val="000000"/>
                </a:solidFill>
              </a:rPr>
              <a:t> to specify a block of code to be executed, if the same condition is false</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Deciding if the first letter is a vowel</a:t>
            </a:r>
            <a:endParaRPr/>
          </a:p>
        </p:txBody>
      </p:sp>
      <p:sp>
        <p:nvSpPr>
          <p:cNvPr id="137" name="Google Shape;137;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Before we take any action, we need to determine if the first letter of a word is a vowel. We have to reorganize a bit.</a:t>
            </a:r>
            <a:endParaRPr/>
          </a:p>
        </p:txBody>
      </p:sp>
      <p:pic>
        <p:nvPicPr>
          <p:cNvPr id="138" name="Google Shape;138;p25"/>
          <p:cNvPicPr preferRelativeResize="0"/>
          <p:nvPr/>
        </p:nvPicPr>
        <p:blipFill>
          <a:blip r:embed="rId3">
            <a:alphaModFix/>
          </a:blip>
          <a:stretch>
            <a:fillRect/>
          </a:stretch>
        </p:blipFill>
        <p:spPr>
          <a:xfrm>
            <a:off x="245213" y="2193075"/>
            <a:ext cx="8653576" cy="237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vowel result</a:t>
            </a:r>
            <a:endParaRPr/>
          </a:p>
        </p:txBody>
      </p:sp>
      <p:sp>
        <p:nvSpPr>
          <p:cNvPr id="144" name="Google Shape;144;p26"/>
          <p:cNvSpPr txBox="1"/>
          <p:nvPr>
            <p:ph idx="1" type="body"/>
          </p:nvPr>
        </p:nvSpPr>
        <p:spPr>
          <a:xfrm>
            <a:off x="311700" y="1228675"/>
            <a:ext cx="8520600" cy="149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we go back to our Pig Latin rules, we can see that a vowel requires the same instructions, but “yay” is added to the end of the word and the first letter is in the same place. This code is much easier than the last example.</a:t>
            </a:r>
            <a:endParaRPr/>
          </a:p>
        </p:txBody>
      </p:sp>
      <p:pic>
        <p:nvPicPr>
          <p:cNvPr id="145" name="Google Shape;145;p26"/>
          <p:cNvPicPr preferRelativeResize="0"/>
          <p:nvPr/>
        </p:nvPicPr>
        <p:blipFill>
          <a:blip r:embed="rId3">
            <a:alphaModFix/>
          </a:blip>
          <a:stretch>
            <a:fillRect/>
          </a:stretch>
        </p:blipFill>
        <p:spPr>
          <a:xfrm>
            <a:off x="152400" y="2875375"/>
            <a:ext cx="8839200" cy="9955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can also translate pig latin into english! (this example doesn’t accommodate vowels)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project - pig latin translator!</a:t>
            </a:r>
            <a:endParaRPr/>
          </a:p>
        </p:txBody>
      </p:sp>
      <p:sp>
        <p:nvSpPr>
          <p:cNvPr id="64" name="Google Shape;64;p14"/>
          <p:cNvSpPr txBox="1"/>
          <p:nvPr>
            <p:ph idx="1" type="body"/>
          </p:nvPr>
        </p:nvSpPr>
        <p:spPr>
          <a:xfrm>
            <a:off x="112050" y="1228675"/>
            <a:ext cx="87204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545454"/>
                </a:solidFill>
                <a:highlight>
                  <a:srgbClr val="FFFFFF"/>
                </a:highlight>
              </a:rPr>
              <a:t>Pig Latin is a pseudo-language which is widely known and used by English-speaking people.</a:t>
            </a:r>
            <a:endParaRPr>
              <a:solidFill>
                <a:srgbClr val="545454"/>
              </a:solidFill>
              <a:highlight>
                <a:srgbClr val="FFFFFF"/>
              </a:highlight>
            </a:endParaRPr>
          </a:p>
          <a:p>
            <a:pPr indent="-342900" lvl="0" marL="457200" rtl="0" algn="l">
              <a:spcBef>
                <a:spcPts val="0"/>
              </a:spcBef>
              <a:spcAft>
                <a:spcPts val="0"/>
              </a:spcAft>
              <a:buClr>
                <a:srgbClr val="545454"/>
              </a:buClr>
              <a:buSzPts val="1800"/>
              <a:buChar char="●"/>
            </a:pPr>
            <a:r>
              <a:rPr lang="en">
                <a:solidFill>
                  <a:srgbClr val="545454"/>
                </a:solidFill>
                <a:highlight>
                  <a:srgbClr val="FFFFFF"/>
                </a:highlight>
              </a:rPr>
              <a:t>To speak Pig Latin, move the consonant cluster from the start of the word to the end of the word; when words begin on a vowel, simply add "-yay", "-way", or "-ay" to the end instead. Hello = ellohay, Pig = igpay.</a:t>
            </a:r>
            <a:endParaRPr>
              <a:solidFill>
                <a:srgbClr val="545454"/>
              </a:solidFill>
              <a:highlight>
                <a:srgbClr val="FFFFFF"/>
              </a:highlight>
            </a:endParaRPr>
          </a:p>
          <a:p>
            <a:pPr indent="-342900" lvl="0" marL="457200" rtl="0" algn="l">
              <a:spcBef>
                <a:spcPts val="0"/>
              </a:spcBef>
              <a:spcAft>
                <a:spcPts val="0"/>
              </a:spcAft>
              <a:buClr>
                <a:srgbClr val="545454"/>
              </a:buClr>
              <a:buSzPts val="1800"/>
              <a:buChar char="●"/>
            </a:pPr>
            <a:r>
              <a:rPr lang="en">
                <a:solidFill>
                  <a:srgbClr val="545454"/>
                </a:solidFill>
                <a:highlight>
                  <a:srgbClr val="FFFFFF"/>
                </a:highlight>
              </a:rPr>
              <a:t>If a word starts with a vowel, say yay at the end. for example, out is "outyay." If a word has two letters that make one sound at the beginning, like "which," then you would take that sound and put it at the end, so "which" would become "ichway."</a:t>
            </a:r>
            <a:endParaRPr>
              <a:solidFill>
                <a:srgbClr val="545454"/>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 pig latin translator</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add the components needed for our translator.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will also be using the Google Font “</a:t>
            </a:r>
            <a:r>
              <a:rPr lang="en" u="sng">
                <a:solidFill>
                  <a:schemeClr val="hlink"/>
                </a:solidFill>
                <a:hlinkClick r:id="rId3"/>
              </a:rPr>
              <a:t>Flamenco</a:t>
            </a:r>
            <a:r>
              <a:rPr lang="en"/>
              <a:t>” to continue practicing our CSS skills, so set up a CSS file that’s linked to your HTML with this code.</a:t>
            </a:r>
            <a:endParaRPr/>
          </a:p>
          <a:p>
            <a:pPr indent="0" lvl="0" marL="0" rtl="0" algn="l">
              <a:spcBef>
                <a:spcPts val="1600"/>
              </a:spcBef>
              <a:spcAft>
                <a:spcPts val="1600"/>
              </a:spcAft>
              <a:buNone/>
            </a:pPr>
            <a:r>
              <a:rPr lang="en"/>
              <a:t>Add a header in Flamenco that explains what this project is going to do. </a:t>
            </a:r>
            <a:endParaRPr/>
          </a:p>
        </p:txBody>
      </p:sp>
      <p:pic>
        <p:nvPicPr>
          <p:cNvPr id="71" name="Google Shape;71;p15"/>
          <p:cNvPicPr preferRelativeResize="0"/>
          <p:nvPr/>
        </p:nvPicPr>
        <p:blipFill>
          <a:blip r:embed="rId4">
            <a:alphaModFix/>
          </a:blip>
          <a:stretch>
            <a:fillRect/>
          </a:stretch>
        </p:blipFill>
        <p:spPr>
          <a:xfrm>
            <a:off x="404263" y="1864363"/>
            <a:ext cx="7058025"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translatepiglatin() function</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are going to write the translatePigLatin() function between two &lt;script&gt; tags in the HTML document itself, so that it’s easier to manage the code.</a:t>
            </a:r>
            <a:endParaRPr/>
          </a:p>
        </p:txBody>
      </p:sp>
      <p:pic>
        <p:nvPicPr>
          <p:cNvPr id="78" name="Google Shape;78;p16"/>
          <p:cNvPicPr preferRelativeResize="0"/>
          <p:nvPr/>
        </p:nvPicPr>
        <p:blipFill>
          <a:blip r:embed="rId3">
            <a:alphaModFix/>
          </a:blip>
          <a:stretch>
            <a:fillRect/>
          </a:stretch>
        </p:blipFill>
        <p:spPr>
          <a:xfrm>
            <a:off x="265128" y="2508178"/>
            <a:ext cx="8613750" cy="183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799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Basics - getting the user’s input</a:t>
            </a:r>
            <a:endParaRPr/>
          </a:p>
        </p:txBody>
      </p:sp>
      <p:sp>
        <p:nvSpPr>
          <p:cNvPr id="84" name="Google Shape;84;p17"/>
          <p:cNvSpPr txBox="1"/>
          <p:nvPr>
            <p:ph idx="1" type="body"/>
          </p:nvPr>
        </p:nvSpPr>
        <p:spPr>
          <a:xfrm>
            <a:off x="311700" y="2947150"/>
            <a:ext cx="8520600" cy="14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setting up the function, we need to create two variables that hold the result (which is just an empty string right now) and the user’s input, which we grabbed using getElementById. Let’s understand what a variable is.</a:t>
            </a:r>
            <a:endParaRPr/>
          </a:p>
          <a:p>
            <a:pPr indent="0" lvl="0" marL="0" rtl="0" algn="l">
              <a:spcBef>
                <a:spcPts val="1600"/>
              </a:spcBef>
              <a:spcAft>
                <a:spcPts val="1600"/>
              </a:spcAft>
              <a:buNone/>
            </a:pPr>
            <a:r>
              <a:rPr lang="en"/>
              <a:t>The window.alert is just to check if our code is working.</a:t>
            </a:r>
            <a:endParaRPr/>
          </a:p>
        </p:txBody>
      </p:sp>
      <p:pic>
        <p:nvPicPr>
          <p:cNvPr id="85" name="Google Shape;85;p17"/>
          <p:cNvPicPr preferRelativeResize="0"/>
          <p:nvPr/>
        </p:nvPicPr>
        <p:blipFill>
          <a:blip r:embed="rId3">
            <a:alphaModFix/>
          </a:blip>
          <a:stretch>
            <a:fillRect/>
          </a:stretch>
        </p:blipFill>
        <p:spPr>
          <a:xfrm>
            <a:off x="959225" y="880950"/>
            <a:ext cx="6543675" cy="173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in javascript</a:t>
            </a:r>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JavaScript variables are containers for storing data values.</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rPr>
              <a:t>In programming, just like in algebra, we use variables (like “price”) to hold values. We use variables in expressions (total = price1 + price2). From the example above, you can calculate the total to be 11.</a:t>
            </a:r>
            <a:endParaRPr>
              <a:solidFill>
                <a:srgbClr val="000000"/>
              </a:solidFill>
            </a:endParaRPr>
          </a:p>
          <a:p>
            <a:pPr indent="0" lvl="0" marL="0" rtl="0" algn="l">
              <a:spcBef>
                <a:spcPts val="1600"/>
              </a:spcBef>
              <a:spcAft>
                <a:spcPts val="0"/>
              </a:spcAft>
              <a:buNone/>
            </a:pPr>
            <a:r>
              <a:rPr lang="en">
                <a:solidFill>
                  <a:srgbClr val="000000"/>
                </a:solidFill>
              </a:rPr>
              <a:t>The data values held by variables can be numbers, text, or Booleans (true/false values). Variables are created with the word “var”, followed by its name, and the = sign.</a:t>
            </a:r>
            <a:endParaRPr>
              <a:solidFill>
                <a:srgbClr val="000000"/>
              </a:solidFill>
            </a:endParaRPr>
          </a:p>
          <a:p>
            <a:pPr indent="0" lvl="0" marL="0" rtl="0" algn="l">
              <a:spcBef>
                <a:spcPts val="1600"/>
              </a:spcBef>
              <a:spcAft>
                <a:spcPts val="1600"/>
              </a:spcAft>
              <a:buNone/>
            </a:pPr>
            <a:r>
              <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the first letter to the end</a:t>
            </a:r>
            <a:endParaRPr/>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in constructing a Pig Latin string is to move the first letter of a word to the end and storing it in the result. To do this, we need to understand the concept of letter indexes. Each letter in a word has a number assigned to it in JavaScript, starting with zero.</a:t>
            </a:r>
            <a:endParaRPr/>
          </a:p>
          <a:p>
            <a:pPr indent="0" lvl="0" marL="0" rtl="0" algn="l">
              <a:spcBef>
                <a:spcPts val="1600"/>
              </a:spcBef>
              <a:spcAft>
                <a:spcPts val="0"/>
              </a:spcAft>
              <a:buNone/>
            </a:pPr>
            <a:r>
              <a:rPr lang="en"/>
              <a:t>For example, in “hello”, h is 0, e is 1, and so on.</a:t>
            </a:r>
            <a:endParaRPr/>
          </a:p>
          <a:p>
            <a:pPr indent="0" lvl="0" marL="0" rtl="0" algn="l">
              <a:spcBef>
                <a:spcPts val="1600"/>
              </a:spcBef>
              <a:spcAft>
                <a:spcPts val="1600"/>
              </a:spcAft>
              <a:buNone/>
            </a:pPr>
            <a:r>
              <a:rPr b="1" lang="en"/>
              <a:t>What is the index of the last letter in any given word, compared to the total length of the word?</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substrings</a:t>
            </a:r>
            <a:endParaRPr/>
          </a:p>
        </p:txBody>
      </p:sp>
      <p:sp>
        <p:nvSpPr>
          <p:cNvPr id="103" name="Google Shape;103;p20"/>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substring(a, b) method takes a string and slices out the indexes that you want to include. The “a” index represents the first index you want in the new string, and the “b” represents the index that you want it to end at.</a:t>
            </a:r>
            <a:endParaRPr/>
          </a:p>
          <a:p>
            <a:pPr indent="0" lvl="0" marL="0" rtl="0" algn="l">
              <a:spcBef>
                <a:spcPts val="1600"/>
              </a:spcBef>
              <a:spcAft>
                <a:spcPts val="1600"/>
              </a:spcAft>
              <a:buNone/>
            </a:pPr>
            <a:r>
              <a:rPr lang="en"/>
              <a:t>Test out the following code with the window.alert().</a:t>
            </a:r>
            <a:endParaRPr/>
          </a:p>
        </p:txBody>
      </p:sp>
      <p:pic>
        <p:nvPicPr>
          <p:cNvPr id="104" name="Google Shape;104;p20"/>
          <p:cNvPicPr preferRelativeResize="0"/>
          <p:nvPr/>
        </p:nvPicPr>
        <p:blipFill>
          <a:blip r:embed="rId3">
            <a:alphaModFix/>
          </a:blip>
          <a:stretch>
            <a:fillRect/>
          </a:stretch>
        </p:blipFill>
        <p:spPr>
          <a:xfrm>
            <a:off x="961625" y="3260375"/>
            <a:ext cx="7397376" cy="150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 the pig latin</a:t>
            </a:r>
            <a:endParaRPr/>
          </a:p>
        </p:txBody>
      </p:sp>
      <p:sp>
        <p:nvSpPr>
          <p:cNvPr id="110" name="Google Shape;110;p21"/>
          <p:cNvSpPr txBox="1"/>
          <p:nvPr>
            <p:ph idx="1" type="body"/>
          </p:nvPr>
        </p:nvSpPr>
        <p:spPr>
          <a:xfrm>
            <a:off x="311700" y="1228675"/>
            <a:ext cx="8520600" cy="54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we need to add “ay” to the result, and we’re all set!</a:t>
            </a:r>
            <a:endParaRPr/>
          </a:p>
        </p:txBody>
      </p:sp>
      <p:pic>
        <p:nvPicPr>
          <p:cNvPr id="111" name="Google Shape;111;p21"/>
          <p:cNvPicPr preferRelativeResize="0"/>
          <p:nvPr/>
        </p:nvPicPr>
        <p:blipFill>
          <a:blip r:embed="rId3">
            <a:alphaModFix/>
          </a:blip>
          <a:stretch>
            <a:fillRect/>
          </a:stretch>
        </p:blipFill>
        <p:spPr>
          <a:xfrm>
            <a:off x="311700" y="2371100"/>
            <a:ext cx="8424050" cy="111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