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Amatic SC"/>
      <p:regular r:id="rId27"/>
      <p:bold r:id="rId28"/>
    </p:embeddedFont>
    <p:embeddedFont>
      <p:font typeface="Source Code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AmaticSC-bold.fntdata"/><Relationship Id="rId27"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SourceCodePro-bold.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prisubs/littlebytes-things/blob/master/markerclusterer.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cc38d7f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cc38d7f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3cc9b5b8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cc9b5b8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code is just an example, don’t copy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cc9b5b8b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cc9b5b8b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3cc9b5b8b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cc9b5b8b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3cc9b5b8b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cc9b5b8b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c9b5b8b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c9b5b8b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Marker clusterer code is somewhat long, so I put it on </a:t>
            </a:r>
            <a:r>
              <a:rPr lang="en" u="sng">
                <a:solidFill>
                  <a:schemeClr val="hlink"/>
                </a:solidFill>
                <a:hlinkClick r:id="rId2"/>
              </a:rPr>
              <a:t>https://github.com/prisubs/littlebytes-things/blob/master/markerclusterer.html</a:t>
            </a:r>
            <a:r>
              <a:rPr lang="en"/>
              <a:t>. It should take you a good while to go through and explain all of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cc9b5b8b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cc9b5b8b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is long, put it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cc9b5b8b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cc9b5b8b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 has to be where you created the map.</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cc9b5b8b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cc9b5b8b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3cc4801c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cc4801c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cc4801c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cc4801c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3cc4801c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cc4801c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cc4801c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cc4801c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cc4801c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cc4801c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cc4801c3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cc4801c3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3cc9b5b8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cc9b5b8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cc9b5b8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cc9b5b8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s.google.com/maps/documentation/javascript/get-api-ke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googlemaps/v3-utility-library/tree/master/markerclusterer" TargetMode="External"/><Relationship Id="rId4" Type="http://schemas.openxmlformats.org/officeDocument/2006/relationships/hyperlink" Target="http://3ebyo5c60bj33m1fw2wurwwk.wpengine.netdna-cdn.com/wp-content/uploads/2017/04/marker-clusters-768x433.p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facebook.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178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Ubbi Dubbi Translator solution</a:t>
            </a:r>
            <a:endParaRPr/>
          </a:p>
        </p:txBody>
      </p:sp>
      <p:sp>
        <p:nvSpPr>
          <p:cNvPr id="57" name="Google Shape;57;p13"/>
          <p:cNvSpPr txBox="1"/>
          <p:nvPr>
            <p:ph idx="1" type="body"/>
          </p:nvPr>
        </p:nvSpPr>
        <p:spPr>
          <a:xfrm>
            <a:off x="311700" y="1088275"/>
            <a:ext cx="8520600" cy="378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Ubbi Dubbi is simpler than Pig Latin in the sense that there aren’t multiple conditions to be satisfied. The only condition that your code needs to check for is vowels.</a:t>
            </a:r>
            <a:endParaRPr/>
          </a:p>
          <a:p>
            <a:pPr indent="0" lvl="0" marL="0" rtl="0" algn="l">
              <a:spcBef>
                <a:spcPts val="1600"/>
              </a:spcBef>
              <a:spcAft>
                <a:spcPts val="0"/>
              </a:spcAft>
              <a:buNone/>
            </a:pPr>
            <a:r>
              <a:rPr lang="en"/>
              <a:t>The vowel checks can be combined using the || operator, which is read as “or”. How do we perform these checks?</a:t>
            </a:r>
            <a:endParaRPr/>
          </a:p>
          <a:p>
            <a:pPr indent="0" lvl="0" marL="0" rtl="0" algn="l">
              <a:spcBef>
                <a:spcPts val="1600"/>
              </a:spcBef>
              <a:spcAft>
                <a:spcPts val="0"/>
              </a:spcAft>
              <a:buNone/>
            </a:pPr>
            <a:r>
              <a:rPr lang="en"/>
              <a:t>Let’s take a look at the canonical solution to the Ubbi Dubbi translator. A canonical solution is a technology term that refers to an example of how to solve a problem that isn’t technically the only solution or best approach.</a:t>
            </a:r>
            <a:endParaRPr/>
          </a:p>
          <a:p>
            <a:pPr indent="0" lvl="0" marL="0" rtl="0" algn="l">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783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api key</a:t>
            </a:r>
            <a:endParaRPr/>
          </a:p>
        </p:txBody>
      </p:sp>
      <p:sp>
        <p:nvSpPr>
          <p:cNvPr id="113" name="Google Shape;113;p22"/>
          <p:cNvSpPr txBox="1"/>
          <p:nvPr>
            <p:ph idx="1" type="body"/>
          </p:nvPr>
        </p:nvSpPr>
        <p:spPr>
          <a:xfrm>
            <a:off x="311700" y="979300"/>
            <a:ext cx="8520600" cy="40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t>
            </a:r>
            <a:r>
              <a:rPr lang="en" u="sng">
                <a:solidFill>
                  <a:schemeClr val="hlink"/>
                </a:solidFill>
                <a:hlinkClick r:id="rId3"/>
              </a:rPr>
              <a:t>developers.google.com</a:t>
            </a:r>
            <a:r>
              <a:rPr lang="en"/>
              <a:t>, we can log in using a Google account and create a new free API key and project. Make sure that you are choosing a free account, not a paid plan.</a:t>
            </a:r>
            <a:endParaRPr/>
          </a:p>
          <a:p>
            <a:pPr indent="0" lvl="0" marL="0" rtl="0" algn="l">
              <a:spcBef>
                <a:spcPts val="1600"/>
              </a:spcBef>
              <a:spcAft>
                <a:spcPts val="0"/>
              </a:spcAft>
              <a:buNone/>
            </a:pPr>
            <a:r>
              <a:rPr lang="en"/>
              <a:t>If you are not able to get to this step, then just go ahead and use the LittleBytes API key below in your project.</a:t>
            </a:r>
            <a:endParaRPr/>
          </a:p>
          <a:p>
            <a:pPr indent="0" lvl="0" marL="0" rtl="0" algn="l">
              <a:spcBef>
                <a:spcPts val="1600"/>
              </a:spcBef>
              <a:spcAft>
                <a:spcPts val="0"/>
              </a:spcAft>
              <a:buNone/>
            </a:pPr>
            <a:r>
              <a:rPr lang="en">
                <a:solidFill>
                  <a:srgbClr val="000000"/>
                </a:solidFill>
                <a:highlight>
                  <a:srgbClr val="FFFF00"/>
                </a:highlight>
              </a:rPr>
              <a:t>AIzaSyDuH8BBx1yDr3g5GrdziHiph-PuevNDO1Q</a:t>
            </a:r>
            <a:endParaRPr>
              <a:solidFill>
                <a:srgbClr val="000000"/>
              </a:solidFill>
              <a:highlight>
                <a:srgbClr val="FFFF00"/>
              </a:highlight>
            </a:endParaRPr>
          </a:p>
          <a:p>
            <a:pPr indent="0" lvl="0" marL="0" rtl="0" algn="l">
              <a:spcBef>
                <a:spcPts val="1600"/>
              </a:spcBef>
              <a:spcAft>
                <a:spcPts val="1600"/>
              </a:spcAft>
              <a:buNone/>
            </a:pPr>
            <a:r>
              <a:rPr lang="en">
                <a:solidFill>
                  <a:srgbClr val="000000"/>
                </a:solidFill>
              </a:rPr>
              <a:t>There are places in the code where we need to enter the key.</a:t>
            </a:r>
            <a:endParaRPr>
              <a:solidFill>
                <a:srgbClr val="000000"/>
              </a:solidFill>
            </a:endParaRPr>
          </a:p>
        </p:txBody>
      </p:sp>
      <p:sp>
        <p:nvSpPr>
          <p:cNvPr id="114" name="Google Shape;114;p22"/>
          <p:cNvSpPr txBox="1"/>
          <p:nvPr/>
        </p:nvSpPr>
        <p:spPr>
          <a:xfrm>
            <a:off x="412400" y="2863875"/>
            <a:ext cx="78813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solidFill>
                  <a:srgbClr val="ECEFF1"/>
                </a:solidFill>
                <a:highlight>
                  <a:schemeClr val="accent1"/>
                </a:highlight>
                <a:latin typeface="Roboto Mono"/>
                <a:ea typeface="Roboto Mono"/>
                <a:cs typeface="Roboto Mono"/>
                <a:sym typeface="Roboto Mono"/>
              </a:rPr>
              <a:t>  </a:t>
            </a:r>
            <a:r>
              <a:rPr lang="en">
                <a:solidFill>
                  <a:srgbClr val="4DD0E1"/>
                </a:solidFill>
                <a:highlight>
                  <a:schemeClr val="accent1"/>
                </a:highlight>
                <a:latin typeface="Roboto Mono"/>
                <a:ea typeface="Roboto Mono"/>
                <a:cs typeface="Roboto Mono"/>
                <a:sym typeface="Roboto Mono"/>
              </a:rPr>
              <a:t>&lt;script</a:t>
            </a:r>
            <a:r>
              <a:rPr lang="en">
                <a:solidFill>
                  <a:srgbClr val="ECEFF1"/>
                </a:solidFill>
                <a:highlight>
                  <a:schemeClr val="accent1"/>
                </a:highlight>
                <a:latin typeface="Roboto Mono"/>
                <a:ea typeface="Roboto Mono"/>
                <a:cs typeface="Roboto Mono"/>
                <a:sym typeface="Roboto Mono"/>
              </a:rPr>
              <a:t> </a:t>
            </a:r>
            <a:r>
              <a:rPr lang="en">
                <a:solidFill>
                  <a:srgbClr val="CE93D8"/>
                </a:solidFill>
                <a:highlight>
                  <a:schemeClr val="accent1"/>
                </a:highlight>
                <a:latin typeface="Roboto Mono"/>
                <a:ea typeface="Roboto Mono"/>
                <a:cs typeface="Roboto Mono"/>
                <a:sym typeface="Roboto Mono"/>
              </a:rPr>
              <a:t>async</a:t>
            </a:r>
            <a:r>
              <a:rPr lang="en">
                <a:solidFill>
                  <a:srgbClr val="ECEFF1"/>
                </a:solidFill>
                <a:highlight>
                  <a:schemeClr val="accent1"/>
                </a:highlight>
                <a:latin typeface="Roboto Mono"/>
                <a:ea typeface="Roboto Mono"/>
                <a:cs typeface="Roboto Mono"/>
                <a:sym typeface="Roboto Mono"/>
              </a:rPr>
              <a:t> </a:t>
            </a:r>
            <a:r>
              <a:rPr lang="en">
                <a:solidFill>
                  <a:srgbClr val="CE93D8"/>
                </a:solidFill>
                <a:highlight>
                  <a:schemeClr val="accent1"/>
                </a:highlight>
                <a:latin typeface="Roboto Mono"/>
                <a:ea typeface="Roboto Mono"/>
                <a:cs typeface="Roboto Mono"/>
                <a:sym typeface="Roboto Mono"/>
              </a:rPr>
              <a:t>defer</a:t>
            </a:r>
            <a:r>
              <a:rPr lang="en">
                <a:solidFill>
                  <a:srgbClr val="ECEFF1"/>
                </a:solidFill>
                <a:highlight>
                  <a:schemeClr val="accent1"/>
                </a:highlight>
                <a:latin typeface="Roboto Mono"/>
                <a:ea typeface="Roboto Mono"/>
                <a:cs typeface="Roboto Mono"/>
                <a:sym typeface="Roboto Mono"/>
              </a:rPr>
              <a:t> </a:t>
            </a:r>
            <a:r>
              <a:rPr lang="en">
                <a:solidFill>
                  <a:srgbClr val="CE93D8"/>
                </a:solidFill>
                <a:highlight>
                  <a:schemeClr val="accent1"/>
                </a:highlight>
                <a:latin typeface="Roboto Mono"/>
                <a:ea typeface="Roboto Mono"/>
                <a:cs typeface="Roboto Mono"/>
                <a:sym typeface="Roboto Mono"/>
              </a:rPr>
              <a:t>src</a:t>
            </a:r>
            <a:r>
              <a:rPr lang="en">
                <a:solidFill>
                  <a:srgbClr val="ECEFF1"/>
                </a:solidFill>
                <a:highlight>
                  <a:schemeClr val="accent1"/>
                </a:highlight>
                <a:latin typeface="Roboto Mono"/>
                <a:ea typeface="Roboto Mono"/>
                <a:cs typeface="Roboto Mono"/>
                <a:sym typeface="Roboto Mono"/>
              </a:rPr>
              <a:t>=</a:t>
            </a:r>
            <a:r>
              <a:rPr lang="en">
                <a:solidFill>
                  <a:srgbClr val="9CCC65"/>
                </a:solidFill>
                <a:highlight>
                  <a:schemeClr val="accent1"/>
                </a:highlight>
                <a:latin typeface="Roboto Mono"/>
                <a:ea typeface="Roboto Mono"/>
                <a:cs typeface="Roboto Mono"/>
                <a:sym typeface="Roboto Mono"/>
              </a:rPr>
              <a:t>"https://maps.googleapis.com/maps/api/js?key=</a:t>
            </a:r>
            <a:r>
              <a:rPr b="1" lang="en">
                <a:solidFill>
                  <a:srgbClr val="9CCC65"/>
                </a:solidFill>
                <a:highlight>
                  <a:schemeClr val="accent1"/>
                </a:highlight>
                <a:latin typeface="Roboto Mono"/>
                <a:ea typeface="Roboto Mono"/>
                <a:cs typeface="Roboto Mono"/>
                <a:sym typeface="Roboto Mono"/>
              </a:rPr>
              <a:t>YOUR_API_KEY</a:t>
            </a:r>
            <a:r>
              <a:rPr lang="en">
                <a:solidFill>
                  <a:srgbClr val="9CCC65"/>
                </a:solidFill>
                <a:highlight>
                  <a:schemeClr val="accent1"/>
                </a:highlight>
                <a:latin typeface="Roboto Mono"/>
                <a:ea typeface="Roboto Mono"/>
                <a:cs typeface="Roboto Mono"/>
                <a:sym typeface="Roboto Mono"/>
              </a:rPr>
              <a:t>&amp;callback=initMap"</a:t>
            </a:r>
            <a:endParaRPr>
              <a:solidFill>
                <a:srgbClr val="9CCC65"/>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a:solidFill>
                  <a:srgbClr val="ECEFF1"/>
                </a:solidFill>
                <a:highlight>
                  <a:schemeClr val="accent1"/>
                </a:highlight>
                <a:latin typeface="Roboto Mono"/>
                <a:ea typeface="Roboto Mono"/>
                <a:cs typeface="Roboto Mono"/>
                <a:sym typeface="Roboto Mono"/>
              </a:rPr>
              <a:t>  </a:t>
            </a:r>
            <a:r>
              <a:rPr lang="en">
                <a:solidFill>
                  <a:srgbClr val="CE93D8"/>
                </a:solidFill>
                <a:highlight>
                  <a:schemeClr val="accent1"/>
                </a:highlight>
                <a:latin typeface="Roboto Mono"/>
                <a:ea typeface="Roboto Mono"/>
                <a:cs typeface="Roboto Mono"/>
                <a:sym typeface="Roboto Mono"/>
              </a:rPr>
              <a:t>type</a:t>
            </a:r>
            <a:r>
              <a:rPr lang="en">
                <a:solidFill>
                  <a:srgbClr val="ECEFF1"/>
                </a:solidFill>
                <a:highlight>
                  <a:schemeClr val="accent1"/>
                </a:highlight>
                <a:latin typeface="Roboto Mono"/>
                <a:ea typeface="Roboto Mono"/>
                <a:cs typeface="Roboto Mono"/>
                <a:sym typeface="Roboto Mono"/>
              </a:rPr>
              <a:t>=</a:t>
            </a:r>
            <a:r>
              <a:rPr lang="en">
                <a:solidFill>
                  <a:srgbClr val="9CCC65"/>
                </a:solidFill>
                <a:highlight>
                  <a:schemeClr val="accent1"/>
                </a:highlight>
                <a:latin typeface="Roboto Mono"/>
                <a:ea typeface="Roboto Mono"/>
                <a:cs typeface="Roboto Mono"/>
                <a:sym typeface="Roboto Mono"/>
              </a:rPr>
              <a:t>"text/javascript"</a:t>
            </a:r>
            <a:r>
              <a:rPr lang="en">
                <a:solidFill>
                  <a:srgbClr val="4DD0E1"/>
                </a:solidFill>
                <a:highlight>
                  <a:schemeClr val="accent1"/>
                </a:highlight>
                <a:latin typeface="Roboto Mono"/>
                <a:ea typeface="Roboto Mono"/>
                <a:cs typeface="Roboto Mono"/>
                <a:sym typeface="Roboto Mono"/>
              </a:rPr>
              <a:t>&gt;&lt;/script&gt;</a:t>
            </a:r>
            <a:endParaRPr>
              <a:solidFill>
                <a:srgbClr val="4DD0E1"/>
              </a:solidFill>
              <a:highlight>
                <a:schemeClr val="accent1"/>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91700" y="75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maps api</a:t>
            </a:r>
            <a:endParaRPr/>
          </a:p>
        </p:txBody>
      </p:sp>
      <p:sp>
        <p:nvSpPr>
          <p:cNvPr id="120" name="Google Shape;120;p23"/>
          <p:cNvSpPr txBox="1"/>
          <p:nvPr>
            <p:ph idx="1" type="body"/>
          </p:nvPr>
        </p:nvSpPr>
        <p:spPr>
          <a:xfrm>
            <a:off x="311700" y="1228675"/>
            <a:ext cx="42603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first thing we need to do is create an HTML holding spot for our map. The #map selector in style will indicate what we want it to look like, but this is easily customizable to other colors and height/width specifications on different websites.</a:t>
            </a:r>
            <a:endParaRPr/>
          </a:p>
        </p:txBody>
      </p:sp>
      <p:pic>
        <p:nvPicPr>
          <p:cNvPr id="121" name="Google Shape;121;p23"/>
          <p:cNvPicPr preferRelativeResize="0"/>
          <p:nvPr/>
        </p:nvPicPr>
        <p:blipFill>
          <a:blip r:embed="rId3">
            <a:alphaModFix/>
          </a:blip>
          <a:stretch>
            <a:fillRect/>
          </a:stretch>
        </p:blipFill>
        <p:spPr>
          <a:xfrm>
            <a:off x="5030225" y="843800"/>
            <a:ext cx="4040300" cy="410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maps javascript</a:t>
            </a:r>
            <a:endParaRPr/>
          </a:p>
        </p:txBody>
      </p:sp>
      <p:sp>
        <p:nvSpPr>
          <p:cNvPr id="127" name="Google Shape;127;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code creates a map and a map marker centered in Uluru.</a:t>
            </a:r>
            <a:endParaRPr/>
          </a:p>
        </p:txBody>
      </p:sp>
      <p:pic>
        <p:nvPicPr>
          <p:cNvPr id="128" name="Google Shape;128;p24"/>
          <p:cNvPicPr preferRelativeResize="0"/>
          <p:nvPr/>
        </p:nvPicPr>
        <p:blipFill>
          <a:blip r:embed="rId3">
            <a:alphaModFix/>
          </a:blip>
          <a:stretch>
            <a:fillRect/>
          </a:stretch>
        </p:blipFill>
        <p:spPr>
          <a:xfrm>
            <a:off x="804288" y="1980238"/>
            <a:ext cx="7000875" cy="286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1324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the code</a:t>
            </a:r>
            <a:endParaRPr/>
          </a:p>
        </p:txBody>
      </p:sp>
      <p:sp>
        <p:nvSpPr>
          <p:cNvPr id="134" name="Google Shape;134;p25"/>
          <p:cNvSpPr txBox="1"/>
          <p:nvPr>
            <p:ph idx="1" type="body"/>
          </p:nvPr>
        </p:nvSpPr>
        <p:spPr>
          <a:xfrm>
            <a:off x="311700" y="901650"/>
            <a:ext cx="8520600" cy="3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Notice that the above sample no longer contains the CSS that colors the </a:t>
            </a:r>
            <a:r>
              <a:rPr lang="en">
                <a:solidFill>
                  <a:srgbClr val="37474F"/>
                </a:solidFill>
                <a:highlight>
                  <a:srgbClr val="F7F7F7"/>
                </a:highlight>
              </a:rPr>
              <a:t>div</a:t>
            </a:r>
            <a:r>
              <a:rPr lang="en">
                <a:solidFill>
                  <a:schemeClr val="accent1"/>
                </a:solidFill>
              </a:rPr>
              <a:t> grey. This is because the </a:t>
            </a:r>
            <a:r>
              <a:rPr lang="en">
                <a:solidFill>
                  <a:srgbClr val="37474F"/>
                </a:solidFill>
                <a:highlight>
                  <a:srgbClr val="F7F7F7"/>
                </a:highlight>
              </a:rPr>
              <a:t>div</a:t>
            </a:r>
            <a:r>
              <a:rPr lang="en">
                <a:solidFill>
                  <a:schemeClr val="accent1"/>
                </a:solidFill>
              </a:rPr>
              <a:t> now contains a map. The </a:t>
            </a:r>
            <a:r>
              <a:rPr lang="en">
                <a:solidFill>
                  <a:srgbClr val="37474F"/>
                </a:solidFill>
                <a:highlight>
                  <a:srgbClr val="F7F7F7"/>
                </a:highlight>
              </a:rPr>
              <a:t>callback</a:t>
            </a:r>
            <a:r>
              <a:rPr lang="en">
                <a:solidFill>
                  <a:schemeClr val="accent1"/>
                </a:solidFill>
              </a:rPr>
              <a:t> parameter executes the </a:t>
            </a:r>
            <a:r>
              <a:rPr lang="en">
                <a:solidFill>
                  <a:srgbClr val="37474F"/>
                </a:solidFill>
                <a:highlight>
                  <a:srgbClr val="F7F7F7"/>
                </a:highlight>
              </a:rPr>
              <a:t>initMap</a:t>
            </a:r>
            <a:r>
              <a:rPr lang="en">
                <a:solidFill>
                  <a:schemeClr val="accent1"/>
                </a:solidFill>
              </a:rPr>
              <a:t> function after the API loads. The </a:t>
            </a:r>
            <a:r>
              <a:rPr lang="en">
                <a:solidFill>
                  <a:srgbClr val="37474F"/>
                </a:solidFill>
                <a:highlight>
                  <a:srgbClr val="F7F7F7"/>
                </a:highlight>
              </a:rPr>
              <a:t>async </a:t>
            </a:r>
            <a:r>
              <a:rPr lang="en">
                <a:solidFill>
                  <a:schemeClr val="accent1"/>
                </a:solidFill>
              </a:rPr>
              <a:t>attribute allows the browser to continue rendering the rest of your page while the API loads. The </a:t>
            </a:r>
            <a:r>
              <a:rPr lang="en">
                <a:solidFill>
                  <a:srgbClr val="37474F"/>
                </a:solidFill>
                <a:highlight>
                  <a:srgbClr val="F7F7F7"/>
                </a:highlight>
              </a:rPr>
              <a:t>key</a:t>
            </a:r>
            <a:r>
              <a:rPr lang="en">
                <a:solidFill>
                  <a:schemeClr val="accent1"/>
                </a:solidFill>
              </a:rPr>
              <a:t> parameter contains your API key.</a:t>
            </a:r>
            <a:endParaRPr>
              <a:solidFill>
                <a:schemeClr val="accent1"/>
              </a:solidFill>
            </a:endParaRPr>
          </a:p>
          <a:p>
            <a:pPr indent="0" lvl="0" marL="0" rtl="0" algn="l">
              <a:spcBef>
                <a:spcPts val="1600"/>
              </a:spcBef>
              <a:spcAft>
                <a:spcPts val="0"/>
              </a:spcAft>
              <a:buNone/>
            </a:pPr>
            <a:r>
              <a:rPr lang="en">
                <a:solidFill>
                  <a:schemeClr val="accent1"/>
                </a:solidFill>
              </a:rPr>
              <a:t>The </a:t>
            </a:r>
            <a:r>
              <a:rPr lang="en">
                <a:solidFill>
                  <a:srgbClr val="37474F"/>
                </a:solidFill>
                <a:highlight>
                  <a:srgbClr val="F7F7F7"/>
                </a:highlight>
              </a:rPr>
              <a:t>initMap</a:t>
            </a:r>
            <a:r>
              <a:rPr lang="en">
                <a:solidFill>
                  <a:schemeClr val="accent1"/>
                </a:solidFill>
              </a:rPr>
              <a:t> function initializes and adds the map when the web page loads. Variables uluru and map construct a new Google maps object, and adds properties to the map including the center and zoom level.</a:t>
            </a:r>
            <a:endParaRPr>
              <a:solidFill>
                <a:schemeClr val="accent1"/>
              </a:solidFill>
            </a:endParaRPr>
          </a:p>
          <a:p>
            <a:pPr indent="0" lvl="0" marL="0" rtl="0" algn="l">
              <a:spcBef>
                <a:spcPts val="1600"/>
              </a:spcBef>
              <a:spcAft>
                <a:spcPts val="1600"/>
              </a:spcAft>
              <a:buNone/>
            </a:pPr>
            <a:r>
              <a:rPr lang="en">
                <a:solidFill>
                  <a:schemeClr val="accent1"/>
                </a:solidFill>
              </a:rPr>
              <a:t>Where in the code does this connect with the “internet”?</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981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Marker clusters</a:t>
            </a:r>
            <a:endParaRPr/>
          </a:p>
        </p:txBody>
      </p:sp>
      <p:sp>
        <p:nvSpPr>
          <p:cNvPr id="140" name="Google Shape;140;p26"/>
          <p:cNvSpPr txBox="1"/>
          <p:nvPr>
            <p:ph idx="1" type="body"/>
          </p:nvPr>
        </p:nvSpPr>
        <p:spPr>
          <a:xfrm>
            <a:off x="311700" y="899100"/>
            <a:ext cx="8520600" cy="3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Next, let’s look at how to use marker clusters to display a large number of markers on a map. You can use the </a:t>
            </a:r>
            <a:r>
              <a:rPr lang="en">
                <a:solidFill>
                  <a:srgbClr val="039BE5"/>
                </a:solidFill>
                <a:uFill>
                  <a:noFill/>
                </a:uFill>
                <a:hlinkClick r:id="rId3"/>
              </a:rPr>
              <a:t>MarkerClusterer</a:t>
            </a:r>
            <a:r>
              <a:rPr lang="en">
                <a:solidFill>
                  <a:schemeClr val="accent1"/>
                </a:solidFill>
              </a:rPr>
              <a:t> library in combination with the Maps JavaScript API to combine markers of close proximity into clusters, and simplify the display of markers on the map.</a:t>
            </a:r>
            <a:endParaRPr>
              <a:solidFill>
                <a:schemeClr val="accent1"/>
              </a:solidFill>
            </a:endParaRPr>
          </a:p>
          <a:p>
            <a:pPr indent="0" lvl="0" marL="0" rtl="0" algn="l">
              <a:spcBef>
                <a:spcPts val="1600"/>
              </a:spcBef>
              <a:spcAft>
                <a:spcPts val="0"/>
              </a:spcAft>
              <a:buNone/>
            </a:pPr>
            <a:r>
              <a:rPr lang="en">
                <a:solidFill>
                  <a:schemeClr val="accent1"/>
                </a:solidFill>
              </a:rPr>
              <a:t>A good example of this is </a:t>
            </a:r>
            <a:r>
              <a:rPr lang="en" u="sng">
                <a:solidFill>
                  <a:schemeClr val="hlink"/>
                </a:solidFill>
                <a:hlinkClick r:id="rId4"/>
              </a:rPr>
              <a:t>this</a:t>
            </a:r>
            <a:r>
              <a:rPr lang="en">
                <a:solidFill>
                  <a:schemeClr val="accent1"/>
                </a:solidFill>
              </a:rPr>
              <a:t> map of the United States.</a:t>
            </a:r>
            <a:endParaRPr>
              <a:solidFill>
                <a:schemeClr val="accent1"/>
              </a:solidFill>
            </a:endParaRPr>
          </a:p>
          <a:p>
            <a:pPr indent="0" lvl="0" marL="0" rtl="0" algn="l">
              <a:spcBef>
                <a:spcPts val="1600"/>
              </a:spcBef>
              <a:spcAft>
                <a:spcPts val="1600"/>
              </a:spcAft>
              <a:buNone/>
            </a:pPr>
            <a:r>
              <a:rPr lang="en">
                <a:solidFill>
                  <a:schemeClr val="accent1"/>
                </a:solidFill>
              </a:rPr>
              <a:t>The number on a cluster indicates how many markers it contains. Notice that as you zoom into any of the cluster locations, the number on the cluster decreases, and you begin to see the individual markers on the map. Zooming out of the map consolidates the markers into clusters again.</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1095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map types</a:t>
            </a:r>
            <a:endParaRPr/>
          </a:p>
        </p:txBody>
      </p:sp>
      <p:sp>
        <p:nvSpPr>
          <p:cNvPr id="146" name="Google Shape;146;p27"/>
          <p:cNvSpPr txBox="1"/>
          <p:nvPr>
            <p:ph idx="1" type="body"/>
          </p:nvPr>
        </p:nvSpPr>
        <p:spPr>
          <a:xfrm>
            <a:off x="311700" y="103392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A </a:t>
            </a:r>
            <a:r>
              <a:rPr lang="en">
                <a:solidFill>
                  <a:srgbClr val="37474F"/>
                </a:solidFill>
                <a:highlight>
                  <a:srgbClr val="F7F7F7"/>
                </a:highlight>
              </a:rPr>
              <a:t>MapType</a:t>
            </a:r>
            <a:r>
              <a:rPr lang="en">
                <a:solidFill>
                  <a:schemeClr val="accent1"/>
                </a:solidFill>
              </a:rPr>
              <a:t> is an interface that defines the display and usage of map tiles. There are four types of maps available within the Maps JavaScript API. </a:t>
            </a:r>
            <a:endParaRPr>
              <a:solidFill>
                <a:schemeClr val="accent1"/>
              </a:solidFill>
            </a:endParaRPr>
          </a:p>
          <a:p>
            <a:pPr indent="0" lvl="0" marL="0" rtl="0" algn="l">
              <a:spcBef>
                <a:spcPts val="1600"/>
              </a:spcBef>
              <a:spcAft>
                <a:spcPts val="0"/>
              </a:spcAft>
              <a:buNone/>
            </a:pPr>
            <a:r>
              <a:rPr lang="en">
                <a:solidFill>
                  <a:schemeClr val="accent1"/>
                </a:solidFill>
              </a:rPr>
              <a:t>The following map types are available in the Maps JavaScript API:</a:t>
            </a:r>
            <a:endParaRPr>
              <a:solidFill>
                <a:schemeClr val="accent1"/>
              </a:solidFill>
            </a:endParaRPr>
          </a:p>
          <a:p>
            <a:pPr indent="-342900" lvl="0" marL="457200" rtl="0" algn="l">
              <a:spcBef>
                <a:spcPts val="1200"/>
              </a:spcBef>
              <a:spcAft>
                <a:spcPts val="0"/>
              </a:spcAft>
              <a:buClr>
                <a:schemeClr val="accent1"/>
              </a:buClr>
              <a:buSzPts val="1800"/>
              <a:buFont typeface="Roboto"/>
              <a:buChar char="●"/>
            </a:pPr>
            <a:r>
              <a:rPr lang="en">
                <a:solidFill>
                  <a:srgbClr val="37474F"/>
                </a:solidFill>
                <a:highlight>
                  <a:srgbClr val="F7F7F7"/>
                </a:highlight>
              </a:rPr>
              <a:t>roadmap</a:t>
            </a:r>
            <a:r>
              <a:rPr lang="en">
                <a:solidFill>
                  <a:schemeClr val="accent1"/>
                </a:solidFill>
              </a:rPr>
              <a:t> displays the default road map view. This is the default map type.</a:t>
            </a:r>
            <a:endParaRPr>
              <a:solidFill>
                <a:schemeClr val="accent1"/>
              </a:solidFill>
            </a:endParaRPr>
          </a:p>
          <a:p>
            <a:pPr indent="-342900" lvl="0" marL="457200" rtl="0" algn="l">
              <a:spcBef>
                <a:spcPts val="0"/>
              </a:spcBef>
              <a:spcAft>
                <a:spcPts val="0"/>
              </a:spcAft>
              <a:buClr>
                <a:schemeClr val="accent1"/>
              </a:buClr>
              <a:buSzPts val="1800"/>
              <a:buFont typeface="Roboto"/>
              <a:buChar char="●"/>
            </a:pPr>
            <a:r>
              <a:rPr lang="en">
                <a:solidFill>
                  <a:srgbClr val="37474F"/>
                </a:solidFill>
                <a:highlight>
                  <a:srgbClr val="F7F7F7"/>
                </a:highlight>
              </a:rPr>
              <a:t>satellite</a:t>
            </a:r>
            <a:r>
              <a:rPr lang="en">
                <a:solidFill>
                  <a:schemeClr val="accent1"/>
                </a:solidFill>
              </a:rPr>
              <a:t> displays Google Earth satellite images.</a:t>
            </a:r>
            <a:endParaRPr>
              <a:solidFill>
                <a:schemeClr val="accent1"/>
              </a:solidFill>
            </a:endParaRPr>
          </a:p>
          <a:p>
            <a:pPr indent="-342900" lvl="0" marL="457200" rtl="0" algn="l">
              <a:spcBef>
                <a:spcPts val="0"/>
              </a:spcBef>
              <a:spcAft>
                <a:spcPts val="0"/>
              </a:spcAft>
              <a:buClr>
                <a:schemeClr val="accent1"/>
              </a:buClr>
              <a:buSzPts val="1800"/>
              <a:buFont typeface="Roboto"/>
              <a:buChar char="●"/>
            </a:pPr>
            <a:r>
              <a:rPr lang="en">
                <a:solidFill>
                  <a:srgbClr val="37474F"/>
                </a:solidFill>
                <a:highlight>
                  <a:srgbClr val="F7F7F7"/>
                </a:highlight>
              </a:rPr>
              <a:t>hybrid</a:t>
            </a:r>
            <a:r>
              <a:rPr lang="en">
                <a:solidFill>
                  <a:schemeClr val="accent1"/>
                </a:solidFill>
              </a:rPr>
              <a:t> displays a mixture of normal and satellite views.</a:t>
            </a:r>
            <a:endParaRPr>
              <a:solidFill>
                <a:schemeClr val="accent1"/>
              </a:solidFill>
            </a:endParaRPr>
          </a:p>
          <a:p>
            <a:pPr indent="-342900" lvl="0" marL="457200" rtl="0" algn="l">
              <a:spcBef>
                <a:spcPts val="0"/>
              </a:spcBef>
              <a:spcAft>
                <a:spcPts val="0"/>
              </a:spcAft>
              <a:buClr>
                <a:schemeClr val="accent1"/>
              </a:buClr>
              <a:buSzPts val="1800"/>
              <a:buFont typeface="Roboto"/>
              <a:buChar char="●"/>
            </a:pPr>
            <a:r>
              <a:rPr lang="en">
                <a:solidFill>
                  <a:srgbClr val="37474F"/>
                </a:solidFill>
                <a:highlight>
                  <a:srgbClr val="F7F7F7"/>
                </a:highlight>
              </a:rPr>
              <a:t>terrain</a:t>
            </a:r>
            <a:r>
              <a:rPr lang="en">
                <a:solidFill>
                  <a:schemeClr val="accent1"/>
                </a:solidFill>
              </a:rPr>
              <a:t> displays a physical map based on terrain information.</a:t>
            </a:r>
            <a:endParaRPr>
              <a:solidFill>
                <a:schemeClr val="accent1"/>
              </a:solidFill>
            </a:endParaRPr>
          </a:p>
          <a:p>
            <a:pPr indent="0" lvl="0" marL="0" rtl="0" algn="l">
              <a:spcBef>
                <a:spcPts val="600"/>
              </a:spcBef>
              <a:spcAft>
                <a:spcPts val="1600"/>
              </a:spcAft>
              <a:buNone/>
            </a:pPr>
            <a:r>
              <a:t/>
            </a:r>
            <a:endParaRPr sz="1200">
              <a:solidFill>
                <a:schemeClr val="accent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map type</a:t>
            </a:r>
            <a:endParaRPr/>
          </a:p>
        </p:txBody>
      </p:sp>
      <p:sp>
        <p:nvSpPr>
          <p:cNvPr id="152" name="Google Shape;152;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modify the map type, replace the following code to the first example that we did.</a:t>
            </a:r>
            <a:endParaRPr/>
          </a:p>
          <a:p>
            <a:pPr indent="0" lvl="0" marL="0" rtl="0" algn="l">
              <a:spcBef>
                <a:spcPts val="1600"/>
              </a:spcBef>
              <a:spcAft>
                <a:spcPts val="1600"/>
              </a:spcAft>
              <a:buNone/>
            </a:pPr>
            <a:r>
              <a:t/>
            </a:r>
            <a:endParaRPr/>
          </a:p>
        </p:txBody>
      </p:sp>
      <p:sp>
        <p:nvSpPr>
          <p:cNvPr id="153" name="Google Shape;153;p28"/>
          <p:cNvSpPr txBox="1"/>
          <p:nvPr/>
        </p:nvSpPr>
        <p:spPr>
          <a:xfrm>
            <a:off x="1546475" y="1947425"/>
            <a:ext cx="62775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rPr lang="en" sz="1600">
                <a:solidFill>
                  <a:srgbClr val="4DD0E1"/>
                </a:solidFill>
                <a:highlight>
                  <a:schemeClr val="accent1"/>
                </a:highlight>
                <a:latin typeface="Roboto Mono"/>
                <a:ea typeface="Roboto Mono"/>
                <a:cs typeface="Roboto Mono"/>
                <a:sym typeface="Roboto Mono"/>
              </a:rPr>
              <a:t>var</a:t>
            </a:r>
            <a:r>
              <a:rPr lang="en" sz="1600">
                <a:solidFill>
                  <a:srgbClr val="ECEFF1"/>
                </a:solidFill>
                <a:highlight>
                  <a:schemeClr val="accent1"/>
                </a:highlight>
                <a:latin typeface="Roboto Mono"/>
                <a:ea typeface="Roboto Mono"/>
                <a:cs typeface="Roboto Mono"/>
                <a:sym typeface="Roboto Mono"/>
              </a:rPr>
              <a:t> myLatlng = </a:t>
            </a:r>
            <a:r>
              <a:rPr lang="en" sz="1600">
                <a:solidFill>
                  <a:srgbClr val="4DD0E1"/>
                </a:solidFill>
                <a:highlight>
                  <a:schemeClr val="accent1"/>
                </a:highlight>
                <a:latin typeface="Roboto Mono"/>
                <a:ea typeface="Roboto Mono"/>
                <a:cs typeface="Roboto Mono"/>
                <a:sym typeface="Roboto Mono"/>
              </a:rPr>
              <a:t>new</a:t>
            </a:r>
            <a:r>
              <a:rPr lang="en" sz="1600">
                <a:solidFill>
                  <a:srgbClr val="ECEFF1"/>
                </a:solidFill>
                <a:highlight>
                  <a:schemeClr val="accent1"/>
                </a:highlight>
                <a:latin typeface="Roboto Mono"/>
                <a:ea typeface="Roboto Mono"/>
                <a:cs typeface="Roboto Mono"/>
                <a:sym typeface="Roboto Mono"/>
              </a:rPr>
              <a:t> google.maps.</a:t>
            </a:r>
            <a:r>
              <a:rPr lang="en" sz="1600">
                <a:solidFill>
                  <a:srgbClr val="CE93D8"/>
                </a:solidFill>
                <a:highlight>
                  <a:schemeClr val="accent1"/>
                </a:highlight>
                <a:latin typeface="Roboto Mono"/>
                <a:ea typeface="Roboto Mono"/>
                <a:cs typeface="Roboto Mono"/>
                <a:sym typeface="Roboto Mono"/>
              </a:rPr>
              <a:t>LatLng</a:t>
            </a:r>
            <a:r>
              <a:rPr lang="en" sz="1600">
                <a:solidFill>
                  <a:srgbClr val="ECEFF1"/>
                </a:solidFill>
                <a:highlight>
                  <a:schemeClr val="accent1"/>
                </a:highlight>
                <a:latin typeface="Roboto Mono"/>
                <a:ea typeface="Roboto Mono"/>
                <a:cs typeface="Roboto Mono"/>
                <a:sym typeface="Roboto Mono"/>
              </a:rPr>
              <a:t>(-</a:t>
            </a:r>
            <a:r>
              <a:rPr lang="en" sz="1600">
                <a:solidFill>
                  <a:srgbClr val="FBC02D"/>
                </a:solidFill>
                <a:highlight>
                  <a:schemeClr val="accent1"/>
                </a:highlight>
                <a:latin typeface="Roboto Mono"/>
                <a:ea typeface="Roboto Mono"/>
                <a:cs typeface="Roboto Mono"/>
                <a:sym typeface="Roboto Mono"/>
              </a:rPr>
              <a:t>34.397</a:t>
            </a:r>
            <a:r>
              <a:rPr lang="en" sz="1600">
                <a:solidFill>
                  <a:srgbClr val="ECEFF1"/>
                </a:solidFill>
                <a:highlight>
                  <a:schemeClr val="accent1"/>
                </a:highlight>
                <a:latin typeface="Roboto Mono"/>
                <a:ea typeface="Roboto Mono"/>
                <a:cs typeface="Roboto Mono"/>
                <a:sym typeface="Roboto Mono"/>
              </a:rPr>
              <a:t>, </a:t>
            </a:r>
            <a:r>
              <a:rPr lang="en" sz="1600">
                <a:solidFill>
                  <a:srgbClr val="FBC02D"/>
                </a:solidFill>
                <a:highlight>
                  <a:schemeClr val="accent1"/>
                </a:highlight>
                <a:latin typeface="Roboto Mono"/>
                <a:ea typeface="Roboto Mono"/>
                <a:cs typeface="Roboto Mono"/>
                <a:sym typeface="Roboto Mono"/>
              </a:rPr>
              <a:t>150.644</a:t>
            </a:r>
            <a:r>
              <a:rPr lang="en" sz="1600">
                <a:solidFill>
                  <a:srgbClr val="ECEFF1"/>
                </a:solidFill>
                <a:highlight>
                  <a:schemeClr val="accent1"/>
                </a:highlight>
                <a:latin typeface="Roboto Mono"/>
                <a:ea typeface="Roboto Mono"/>
                <a:cs typeface="Roboto Mono"/>
                <a:sym typeface="Roboto Mono"/>
              </a:rPr>
              <a:t>);</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4DD0E1"/>
                </a:solidFill>
                <a:highlight>
                  <a:schemeClr val="accent1"/>
                </a:highlight>
                <a:latin typeface="Roboto Mono"/>
                <a:ea typeface="Roboto Mono"/>
                <a:cs typeface="Roboto Mono"/>
                <a:sym typeface="Roboto Mono"/>
              </a:rPr>
              <a:t>var</a:t>
            </a:r>
            <a:r>
              <a:rPr lang="en" sz="1600">
                <a:solidFill>
                  <a:srgbClr val="ECEFF1"/>
                </a:solidFill>
                <a:highlight>
                  <a:schemeClr val="accent1"/>
                </a:highlight>
                <a:latin typeface="Roboto Mono"/>
                <a:ea typeface="Roboto Mono"/>
                <a:cs typeface="Roboto Mono"/>
                <a:sym typeface="Roboto Mono"/>
              </a:rPr>
              <a:t> mapOptions = {</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ECEFF1"/>
                </a:solidFill>
                <a:highlight>
                  <a:schemeClr val="accent1"/>
                </a:highlight>
                <a:latin typeface="Roboto Mono"/>
                <a:ea typeface="Roboto Mono"/>
                <a:cs typeface="Roboto Mono"/>
                <a:sym typeface="Roboto Mono"/>
              </a:rPr>
              <a:t>  zoom: </a:t>
            </a:r>
            <a:r>
              <a:rPr lang="en" sz="1600">
                <a:solidFill>
                  <a:srgbClr val="FBC02D"/>
                </a:solidFill>
                <a:highlight>
                  <a:schemeClr val="accent1"/>
                </a:highlight>
                <a:latin typeface="Roboto Mono"/>
                <a:ea typeface="Roboto Mono"/>
                <a:cs typeface="Roboto Mono"/>
                <a:sym typeface="Roboto Mono"/>
              </a:rPr>
              <a:t>8</a:t>
            </a:r>
            <a:r>
              <a:rPr lang="en" sz="1600">
                <a:solidFill>
                  <a:srgbClr val="ECEFF1"/>
                </a:solidFill>
                <a:highlight>
                  <a:schemeClr val="accent1"/>
                </a:highlight>
                <a:latin typeface="Roboto Mono"/>
                <a:ea typeface="Roboto Mono"/>
                <a:cs typeface="Roboto Mono"/>
                <a:sym typeface="Roboto Mono"/>
              </a:rPr>
              <a:t>,</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ECEFF1"/>
                </a:solidFill>
                <a:highlight>
                  <a:schemeClr val="accent1"/>
                </a:highlight>
                <a:latin typeface="Roboto Mono"/>
                <a:ea typeface="Roboto Mono"/>
                <a:cs typeface="Roboto Mono"/>
                <a:sym typeface="Roboto Mono"/>
              </a:rPr>
              <a:t>  center: myLatlng,</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ECEFF1"/>
                </a:solidFill>
                <a:highlight>
                  <a:schemeClr val="accent1"/>
                </a:highlight>
                <a:latin typeface="Roboto Mono"/>
                <a:ea typeface="Roboto Mono"/>
                <a:cs typeface="Roboto Mono"/>
                <a:sym typeface="Roboto Mono"/>
              </a:rPr>
              <a:t>  mapTypeId: </a:t>
            </a:r>
            <a:r>
              <a:rPr lang="en" sz="1600">
                <a:solidFill>
                  <a:srgbClr val="9CCC65"/>
                </a:solidFill>
                <a:highlight>
                  <a:schemeClr val="accent1"/>
                </a:highlight>
                <a:latin typeface="Roboto Mono"/>
                <a:ea typeface="Roboto Mono"/>
                <a:cs typeface="Roboto Mono"/>
                <a:sym typeface="Roboto Mono"/>
              </a:rPr>
              <a:t>'satellite'</a:t>
            </a:r>
            <a:endParaRPr sz="1600">
              <a:solidFill>
                <a:srgbClr val="9CCC65"/>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ECEFF1"/>
                </a:solidFill>
                <a:highlight>
                  <a:schemeClr val="accent1"/>
                </a:highlight>
                <a:latin typeface="Roboto Mono"/>
                <a:ea typeface="Roboto Mono"/>
                <a:cs typeface="Roboto Mono"/>
                <a:sym typeface="Roboto Mono"/>
              </a:rPr>
              <a:t>};</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4DD0E1"/>
                </a:solidFill>
                <a:highlight>
                  <a:schemeClr val="accent1"/>
                </a:highlight>
                <a:latin typeface="Roboto Mono"/>
                <a:ea typeface="Roboto Mono"/>
                <a:cs typeface="Roboto Mono"/>
                <a:sym typeface="Roboto Mono"/>
              </a:rPr>
              <a:t>var</a:t>
            </a:r>
            <a:r>
              <a:rPr lang="en" sz="1600">
                <a:solidFill>
                  <a:srgbClr val="ECEFF1"/>
                </a:solidFill>
                <a:highlight>
                  <a:schemeClr val="accent1"/>
                </a:highlight>
                <a:latin typeface="Roboto Mono"/>
                <a:ea typeface="Roboto Mono"/>
                <a:cs typeface="Roboto Mono"/>
                <a:sym typeface="Roboto Mono"/>
              </a:rPr>
              <a:t> map = </a:t>
            </a:r>
            <a:r>
              <a:rPr lang="en" sz="1600">
                <a:solidFill>
                  <a:srgbClr val="4DD0E1"/>
                </a:solidFill>
                <a:highlight>
                  <a:schemeClr val="accent1"/>
                </a:highlight>
                <a:latin typeface="Roboto Mono"/>
                <a:ea typeface="Roboto Mono"/>
                <a:cs typeface="Roboto Mono"/>
                <a:sym typeface="Roboto Mono"/>
              </a:rPr>
              <a:t>new</a:t>
            </a:r>
            <a:r>
              <a:rPr lang="en" sz="1600">
                <a:solidFill>
                  <a:srgbClr val="ECEFF1"/>
                </a:solidFill>
                <a:highlight>
                  <a:schemeClr val="accent1"/>
                </a:highlight>
                <a:latin typeface="Roboto Mono"/>
                <a:ea typeface="Roboto Mono"/>
                <a:cs typeface="Roboto Mono"/>
                <a:sym typeface="Roboto Mono"/>
              </a:rPr>
              <a:t> google.maps.</a:t>
            </a:r>
            <a:r>
              <a:rPr lang="en" sz="1600">
                <a:solidFill>
                  <a:srgbClr val="CE93D8"/>
                </a:solidFill>
                <a:highlight>
                  <a:schemeClr val="accent1"/>
                </a:highlight>
                <a:latin typeface="Roboto Mono"/>
                <a:ea typeface="Roboto Mono"/>
                <a:cs typeface="Roboto Mono"/>
                <a:sym typeface="Roboto Mono"/>
              </a:rPr>
              <a:t>Map</a:t>
            </a:r>
            <a:r>
              <a:rPr lang="en" sz="1600">
                <a:solidFill>
                  <a:srgbClr val="ECEFF1"/>
                </a:solidFill>
                <a:highlight>
                  <a:schemeClr val="accent1"/>
                </a:highlight>
                <a:latin typeface="Roboto Mono"/>
                <a:ea typeface="Roboto Mono"/>
                <a:cs typeface="Roboto Mono"/>
                <a:sym typeface="Roboto Mono"/>
              </a:rPr>
              <a:t>(document.getElementById(</a:t>
            </a:r>
            <a:r>
              <a:rPr lang="en" sz="1600">
                <a:solidFill>
                  <a:srgbClr val="9CCC65"/>
                </a:solidFill>
                <a:highlight>
                  <a:schemeClr val="accent1"/>
                </a:highlight>
                <a:latin typeface="Roboto Mono"/>
                <a:ea typeface="Roboto Mono"/>
                <a:cs typeface="Roboto Mono"/>
                <a:sym typeface="Roboto Mono"/>
              </a:rPr>
              <a:t>'map'</a:t>
            </a:r>
            <a:r>
              <a:rPr lang="en" sz="1600">
                <a:solidFill>
                  <a:srgbClr val="ECEFF1"/>
                </a:solidFill>
                <a:highlight>
                  <a:schemeClr val="accent1"/>
                </a:highlight>
                <a:latin typeface="Roboto Mono"/>
                <a:ea typeface="Roboto Mono"/>
                <a:cs typeface="Roboto Mono"/>
                <a:sym typeface="Roboto Mono"/>
              </a:rPr>
              <a:t>),</a:t>
            </a:r>
            <a:endParaRPr sz="1600">
              <a:solidFill>
                <a:srgbClr val="ECEFF1"/>
              </a:solidFill>
              <a:highlight>
                <a:schemeClr val="accent1"/>
              </a:highlight>
              <a:latin typeface="Roboto Mono"/>
              <a:ea typeface="Roboto Mono"/>
              <a:cs typeface="Roboto Mono"/>
              <a:sym typeface="Roboto Mono"/>
            </a:endParaRPr>
          </a:p>
          <a:p>
            <a:pPr indent="0" lvl="0" marL="0" rtl="0" algn="l">
              <a:spcBef>
                <a:spcPts val="0"/>
              </a:spcBef>
              <a:spcAft>
                <a:spcPts val="0"/>
              </a:spcAft>
              <a:buNone/>
            </a:pPr>
            <a:r>
              <a:rPr lang="en" sz="1600">
                <a:solidFill>
                  <a:srgbClr val="ECEFF1"/>
                </a:solidFill>
                <a:highlight>
                  <a:schemeClr val="accent1"/>
                </a:highlight>
                <a:latin typeface="Roboto Mono"/>
                <a:ea typeface="Roboto Mono"/>
                <a:cs typeface="Roboto Mono"/>
                <a:sym typeface="Roboto Mono"/>
              </a:rPr>
              <a:t>    mapOptions);</a:t>
            </a:r>
            <a:endParaRPr sz="1600">
              <a:solidFill>
                <a:srgbClr val="ECEFF1"/>
              </a:solidFill>
              <a:highlight>
                <a:schemeClr val="accent1"/>
              </a:highlight>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469675" y="802500"/>
            <a:ext cx="58716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Review of google maps and api usage - any questions?</a:t>
            </a:r>
            <a:endParaRPr/>
          </a:p>
        </p:txBody>
      </p:sp>
      <p:pic>
        <p:nvPicPr>
          <p:cNvPr id="159" name="Google Shape;159;p29"/>
          <p:cNvPicPr preferRelativeResize="0"/>
          <p:nvPr/>
        </p:nvPicPr>
        <p:blipFill>
          <a:blip r:embed="rId3">
            <a:alphaModFix/>
          </a:blip>
          <a:stretch>
            <a:fillRect/>
          </a:stretch>
        </p:blipFill>
        <p:spPr>
          <a:xfrm>
            <a:off x="6711350" y="916425"/>
            <a:ext cx="2144675" cy="342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0957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Ubbi Dubbi Javascript</a:t>
            </a:r>
            <a:endParaRPr/>
          </a:p>
        </p:txBody>
      </p:sp>
      <p:pic>
        <p:nvPicPr>
          <p:cNvPr id="63" name="Google Shape;63;p14"/>
          <p:cNvPicPr preferRelativeResize="0"/>
          <p:nvPr/>
        </p:nvPicPr>
        <p:blipFill>
          <a:blip r:embed="rId3">
            <a:alphaModFix/>
          </a:blip>
          <a:stretch>
            <a:fillRect/>
          </a:stretch>
        </p:blipFill>
        <p:spPr>
          <a:xfrm>
            <a:off x="152400" y="1148000"/>
            <a:ext cx="6869800" cy="3859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Ubbi Dubbi HTML</a:t>
            </a:r>
            <a:endParaRPr/>
          </a:p>
        </p:txBody>
      </p:sp>
      <p:pic>
        <p:nvPicPr>
          <p:cNvPr id="69" name="Google Shape;69;p15"/>
          <p:cNvPicPr preferRelativeResize="0"/>
          <p:nvPr/>
        </p:nvPicPr>
        <p:blipFill>
          <a:blip r:embed="rId3">
            <a:alphaModFix/>
          </a:blip>
          <a:stretch>
            <a:fillRect/>
          </a:stretch>
        </p:blipFill>
        <p:spPr>
          <a:xfrm>
            <a:off x="164150" y="1396375"/>
            <a:ext cx="8815700" cy="262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javascript tips</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JavaScript comments can be used to explain JavaScript code, and to make it more readable. JavaScript comments can also be used to prevent execution, when testing alternative code.</a:t>
            </a:r>
            <a:endParaRPr>
              <a:solidFill>
                <a:srgbClr val="000000"/>
              </a:solidFill>
            </a:endParaRPr>
          </a:p>
          <a:p>
            <a:pPr indent="0" lvl="0" marL="0" rtl="0" algn="l">
              <a:spcBef>
                <a:spcPts val="1600"/>
              </a:spcBef>
              <a:spcAft>
                <a:spcPts val="0"/>
              </a:spcAft>
              <a:buNone/>
            </a:pPr>
            <a:r>
              <a:rPr lang="en">
                <a:solidFill>
                  <a:srgbClr val="000000"/>
                </a:solidFill>
              </a:rPr>
              <a:t>Single line comments start with //. Any text between // and the end of the line will be ignored by JavaScript (will not be executed).</a:t>
            </a:r>
            <a:endParaRPr>
              <a:solidFill>
                <a:srgbClr val="000000"/>
              </a:solidFill>
            </a:endParaRPr>
          </a:p>
          <a:p>
            <a:pPr indent="0" lvl="0" marL="0" rtl="0" algn="l">
              <a:spcBef>
                <a:spcPts val="1600"/>
              </a:spcBef>
              <a:spcAft>
                <a:spcPts val="0"/>
              </a:spcAft>
              <a:buNone/>
            </a:pPr>
            <a:r>
              <a:rPr lang="en">
                <a:solidFill>
                  <a:srgbClr val="000000"/>
                </a:solidFill>
              </a:rPr>
              <a:t>Multi-line comments start with /* and end with */. Any text between /* and */ will be ignored by JavaScript.</a:t>
            </a:r>
            <a:endParaRPr>
              <a:solidFill>
                <a:srgbClr val="000000"/>
              </a:solidFill>
            </a:endParaRPr>
          </a:p>
          <a:p>
            <a:pPr indent="0" lvl="0" marL="0" rtl="0" algn="l">
              <a:spcBef>
                <a:spcPts val="1600"/>
              </a:spcBef>
              <a:spcAft>
                <a:spcPts val="0"/>
              </a:spcAft>
              <a:buNone/>
            </a:pPr>
            <a:r>
              <a:rPr lang="en">
                <a:solidFill>
                  <a:srgbClr val="000000"/>
                </a:solidFill>
              </a:rPr>
              <a:t>Why do we need comments in our code?</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62225"/>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examples</a:t>
            </a:r>
            <a:endParaRPr/>
          </a:p>
        </p:txBody>
      </p:sp>
      <p:pic>
        <p:nvPicPr>
          <p:cNvPr id="81" name="Google Shape;81;p17"/>
          <p:cNvPicPr preferRelativeResize="0"/>
          <p:nvPr/>
        </p:nvPicPr>
        <p:blipFill>
          <a:blip r:embed="rId3">
            <a:alphaModFix/>
          </a:blip>
          <a:stretch>
            <a:fillRect/>
          </a:stretch>
        </p:blipFill>
        <p:spPr>
          <a:xfrm>
            <a:off x="152400" y="962175"/>
            <a:ext cx="8183200" cy="2607700"/>
          </a:xfrm>
          <a:prstGeom prst="rect">
            <a:avLst/>
          </a:prstGeom>
          <a:noFill/>
          <a:ln>
            <a:noFill/>
          </a:ln>
        </p:spPr>
      </p:pic>
      <p:pic>
        <p:nvPicPr>
          <p:cNvPr id="82" name="Google Shape;82;p17"/>
          <p:cNvPicPr preferRelativeResize="0"/>
          <p:nvPr/>
        </p:nvPicPr>
        <p:blipFill>
          <a:blip r:embed="rId4">
            <a:alphaModFix/>
          </a:blip>
          <a:stretch>
            <a:fillRect/>
          </a:stretch>
        </p:blipFill>
        <p:spPr>
          <a:xfrm>
            <a:off x="152400" y="3668822"/>
            <a:ext cx="8520600" cy="96107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 Adding strings and numbers</a:t>
            </a:r>
            <a:endParaRPr/>
          </a:p>
        </p:txBody>
      </p:sp>
      <p:sp>
        <p:nvSpPr>
          <p:cNvPr id="88" name="Google Shape;88;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Adding two numbers, will return the sum, but adding a number and a string will return a string.</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What happens when we use alerts to display the following?</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pic>
        <p:nvPicPr>
          <p:cNvPr id="89" name="Google Shape;89;p18"/>
          <p:cNvPicPr preferRelativeResize="0"/>
          <p:nvPr/>
        </p:nvPicPr>
        <p:blipFill>
          <a:blip r:embed="rId3">
            <a:alphaModFix/>
          </a:blip>
          <a:stretch>
            <a:fillRect/>
          </a:stretch>
        </p:blipFill>
        <p:spPr>
          <a:xfrm>
            <a:off x="362819" y="2745475"/>
            <a:ext cx="5302500" cy="218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aPI?</a:t>
            </a:r>
            <a:endParaRPr/>
          </a:p>
        </p:txBody>
      </p:sp>
      <p:sp>
        <p:nvSpPr>
          <p:cNvPr id="95" name="Google Shape;95;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Today, we will be using the publicly available, free Google Maps API in our HTML project.</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Technically, API stands for </a:t>
            </a:r>
            <a:r>
              <a:rPr b="1" lang="en">
                <a:solidFill>
                  <a:srgbClr val="000000"/>
                </a:solidFill>
              </a:rPr>
              <a:t>Application Programming Interface</a:t>
            </a:r>
            <a:r>
              <a:rPr lang="en">
                <a:solidFill>
                  <a:srgbClr val="000000"/>
                </a:solidFill>
                <a:highlight>
                  <a:srgbClr val="FFFFFF"/>
                </a:highlight>
              </a:rPr>
              <a:t>. At some point or another, most large companies have built APIs for their customers, or for internal use.</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But how do you explain API in plain English? And is there a broader meaning than the one used in development and business? First, let’s pull back and look at how the web itself works.</a:t>
            </a:r>
            <a:endParaRPr>
              <a:solidFill>
                <a:srgbClr val="000000"/>
              </a:solidFill>
              <a:highlight>
                <a:srgbClr val="FFFFFF"/>
              </a:highlight>
            </a:endParaRPr>
          </a:p>
          <a:p>
            <a:pPr indent="0" lvl="0" marL="0" rtl="0" algn="l">
              <a:spcBef>
                <a:spcPts val="1600"/>
              </a:spcBef>
              <a:spcAft>
                <a:spcPts val="1600"/>
              </a:spcAft>
              <a:buNone/>
            </a:pPr>
            <a:r>
              <a:t/>
            </a:r>
            <a:endParaRPr>
              <a:solidFill>
                <a:srgbClr val="000000"/>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128425" y="7520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the internet with javascript</a:t>
            </a:r>
            <a:endParaRPr/>
          </a:p>
        </p:txBody>
      </p:sp>
      <p:sp>
        <p:nvSpPr>
          <p:cNvPr id="101" name="Google Shape;101;p20"/>
          <p:cNvSpPr txBox="1"/>
          <p:nvPr>
            <p:ph idx="1" type="body"/>
          </p:nvPr>
        </p:nvSpPr>
        <p:spPr>
          <a:xfrm>
            <a:off x="174250" y="9016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highlight>
                  <a:srgbClr val="FFFFFF"/>
                </a:highlight>
              </a:rPr>
              <a:t>Every page on the internet is stored somewhere on a remote server. A remote server is not so mystical after all — it’s just a part of a remotely located computer that is optimized to process requests.</a:t>
            </a:r>
            <a:endParaRPr>
              <a:solidFill>
                <a:srgbClr val="000000"/>
              </a:solidFill>
              <a:highlight>
                <a:srgbClr val="FFFFFF"/>
              </a:highlight>
            </a:endParaRPr>
          </a:p>
          <a:p>
            <a:pPr indent="0" lvl="0" marL="0" rtl="0" algn="l">
              <a:spcBef>
                <a:spcPts val="1600"/>
              </a:spcBef>
              <a:spcAft>
                <a:spcPts val="0"/>
              </a:spcAft>
              <a:buNone/>
            </a:pPr>
            <a:r>
              <a:rPr lang="en">
                <a:solidFill>
                  <a:srgbClr val="000000"/>
                </a:solidFill>
                <a:highlight>
                  <a:srgbClr val="FFFFFF"/>
                </a:highlight>
              </a:rPr>
              <a:t>When you type </a:t>
            </a:r>
            <a:r>
              <a:rPr lang="en">
                <a:solidFill>
                  <a:schemeClr val="hlink"/>
                </a:solidFill>
                <a:uFill>
                  <a:noFill/>
                </a:uFill>
                <a:hlinkClick r:id="rId3"/>
              </a:rPr>
              <a:t>www.facebook.com</a:t>
            </a:r>
            <a:r>
              <a:rPr lang="en">
                <a:solidFill>
                  <a:srgbClr val="000000"/>
                </a:solidFill>
                <a:highlight>
                  <a:srgbClr val="FFFFFF"/>
                </a:highlight>
              </a:rPr>
              <a:t> into your browser, a request goes out to Facebook’s remote server. Once your browser receives the response, it interprets the code and displays the page.</a:t>
            </a:r>
            <a:endParaRPr>
              <a:solidFill>
                <a:srgbClr val="000000"/>
              </a:solidFill>
              <a:highlight>
                <a:srgbClr val="FFFFFF"/>
              </a:highlight>
            </a:endParaRPr>
          </a:p>
          <a:p>
            <a:pPr indent="0" lvl="0" marL="0" rtl="0" algn="l">
              <a:spcBef>
                <a:spcPts val="1600"/>
              </a:spcBef>
              <a:spcAft>
                <a:spcPts val="1600"/>
              </a:spcAft>
              <a:buNone/>
            </a:pPr>
            <a:r>
              <a:rPr lang="en">
                <a:solidFill>
                  <a:srgbClr val="000000"/>
                </a:solidFill>
                <a:highlight>
                  <a:srgbClr val="FFFFFF"/>
                </a:highlight>
              </a:rPr>
              <a:t>To the browser, also known as the </a:t>
            </a:r>
            <a:r>
              <a:rPr i="1" lang="en">
                <a:solidFill>
                  <a:srgbClr val="000000"/>
                </a:solidFill>
              </a:rPr>
              <a:t>client</a:t>
            </a:r>
            <a:r>
              <a:rPr lang="en">
                <a:solidFill>
                  <a:srgbClr val="000000"/>
                </a:solidFill>
                <a:highlight>
                  <a:srgbClr val="FFFFFF"/>
                </a:highlight>
              </a:rPr>
              <a:t>, Facebook’s server is an API. This means that every time you visit a page on the Web, you interact with some remote server’s API.</a:t>
            </a:r>
            <a:endParaRPr>
              <a:solidFill>
                <a:srgbClr val="000000"/>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06950" y="126600"/>
            <a:ext cx="8930100" cy="160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Ethical question time!</a:t>
            </a:r>
            <a:endParaRPr/>
          </a:p>
          <a:p>
            <a:pPr indent="0" lvl="0" marL="0" rtl="0" algn="ctr">
              <a:spcBef>
                <a:spcPts val="0"/>
              </a:spcBef>
              <a:spcAft>
                <a:spcPts val="0"/>
              </a:spcAft>
              <a:buNone/>
            </a:pPr>
            <a:r>
              <a:rPr lang="en"/>
              <a:t> why is an api not plagiarism?</a:t>
            </a:r>
            <a:endParaRPr/>
          </a:p>
        </p:txBody>
      </p:sp>
      <p:pic>
        <p:nvPicPr>
          <p:cNvPr id="107" name="Google Shape;107;p21"/>
          <p:cNvPicPr preferRelativeResize="0"/>
          <p:nvPr/>
        </p:nvPicPr>
        <p:blipFill>
          <a:blip r:embed="rId3">
            <a:alphaModFix/>
          </a:blip>
          <a:stretch>
            <a:fillRect/>
          </a:stretch>
        </p:blipFill>
        <p:spPr>
          <a:xfrm>
            <a:off x="1292875" y="2079729"/>
            <a:ext cx="6932151" cy="278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