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matic SC"/>
      <p:regular r:id="rId23"/>
      <p:bold r:id="rId24"/>
    </p:embeddedFont>
    <p:embeddedFont>
      <p:font typeface="Source Code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cf954b25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cf954b25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f954b251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f954b251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cf954b251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cf954b251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each step as you are typing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f954b251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f954b251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f954b25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f954b25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cf954b251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cf954b25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cf954b251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cf954b251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cf954b251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cf954b251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cf954b251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cf954b251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f954b25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f954b25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f954b25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f954b25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f954b25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cf954b25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all the parts of this repo. Show them how to fork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slide please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cf954b25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cf954b25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f954b25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cf954b25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cf954b25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cf954b25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cf954b25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cf954b25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HTML file MUST BE NAMED index.html.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Please do this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cf954b25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cf954b25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207125" y="143425"/>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901650"/>
            <a:ext cx="8520600" cy="402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207125" y="143425"/>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3150" y="85225"/>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07125" y="143425"/>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901650"/>
            <a:ext cx="8520600" cy="402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github.com" TargetMode="External"/><Relationship Id="rId4" Type="http://schemas.openxmlformats.org/officeDocument/2006/relationships/hyperlink" Target="https://github.com/prisubs/AppleWatch-D3Visua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help.github.com/articles/adding-a-jekyll-theme-to-your-github-pages-site-with-the-jekyll-theme-chooser" TargetMode="External"/><Relationship Id="rId4" Type="http://schemas.openxmlformats.org/officeDocument/2006/relationships/hyperlink" Target="http://desktop.github.com/" TargetMode="External"/><Relationship Id="rId5" Type="http://schemas.openxmlformats.org/officeDocument/2006/relationships/hyperlink" Target="https://help.github.com/articles/adding-an-existing-project-to-github-using-the-command-lin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1324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github?</a:t>
            </a:r>
            <a:endParaRPr/>
          </a:p>
        </p:txBody>
      </p:sp>
      <p:sp>
        <p:nvSpPr>
          <p:cNvPr id="57" name="Google Shape;57;p13"/>
          <p:cNvSpPr txBox="1"/>
          <p:nvPr>
            <p:ph idx="1" type="body"/>
          </p:nvPr>
        </p:nvSpPr>
        <p:spPr>
          <a:xfrm>
            <a:off x="311700" y="933475"/>
            <a:ext cx="8520600" cy="39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04040"/>
                </a:solidFill>
              </a:rPr>
              <a:t>Git is a version control system, but what does that mean? When developers create something (an app, for example), they make constant changes to the code, releasing new versions up to and after the first official (non-beta) release.</a:t>
            </a:r>
            <a:endParaRPr>
              <a:solidFill>
                <a:srgbClr val="404040"/>
              </a:solidFill>
            </a:endParaRPr>
          </a:p>
          <a:p>
            <a:pPr indent="0" lvl="0" marL="0" rtl="0" algn="l">
              <a:spcBef>
                <a:spcPts val="1800"/>
              </a:spcBef>
              <a:spcAft>
                <a:spcPts val="0"/>
              </a:spcAft>
              <a:buNone/>
            </a:pPr>
            <a:r>
              <a:rPr lang="en">
                <a:solidFill>
                  <a:srgbClr val="404040"/>
                </a:solidFill>
              </a:rPr>
              <a:t>Version control systems keep these revisions straight, storing the modifications in a central repository. This allows developers to easily collaborate, as they can download a new version of the software, make changes, and upload the newest revision. Every developer can see these new changes, download them, and contribute.</a:t>
            </a:r>
            <a:endParaRPr>
              <a:solidFill>
                <a:srgbClr val="404040"/>
              </a:solidFill>
            </a:endParaRPr>
          </a:p>
          <a:p>
            <a:pPr indent="0" lvl="0" marL="0" rtl="0" algn="l">
              <a:spcBef>
                <a:spcPts val="1800"/>
              </a:spcBef>
              <a:spcAft>
                <a:spcPts val="0"/>
              </a:spcAft>
              <a:buNone/>
            </a:pPr>
            <a:r>
              <a:rPr lang="en">
                <a:solidFill>
                  <a:srgbClr val="404040"/>
                </a:solidFill>
              </a:rPr>
              <a:t>In short, GitHub is like Google Drive for coding documents.</a:t>
            </a:r>
            <a:endParaRPr>
              <a:solidFill>
                <a:srgbClr val="404040"/>
              </a:solidFill>
            </a:endParaRPr>
          </a:p>
          <a:p>
            <a:pPr indent="0" lvl="0" marL="0" rtl="0" algn="l">
              <a:spcBef>
                <a:spcPts val="18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207125"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canvas</a:t>
            </a:r>
            <a:endParaRPr/>
          </a:p>
        </p:txBody>
      </p:sp>
      <p:sp>
        <p:nvSpPr>
          <p:cNvPr id="113" name="Google Shape;113;p22"/>
          <p:cNvSpPr txBox="1"/>
          <p:nvPr>
            <p:ph idx="1" type="body"/>
          </p:nvPr>
        </p:nvSpPr>
        <p:spPr>
          <a:xfrm>
            <a:off x="311700" y="3996000"/>
            <a:ext cx="8520600" cy="15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code sets up a canvas with a solid border of one pixel, in black, and a width and height of 200 by 100 pixels.</a:t>
            </a:r>
            <a:endParaRPr/>
          </a:p>
        </p:txBody>
      </p:sp>
      <p:pic>
        <p:nvPicPr>
          <p:cNvPr id="114" name="Google Shape;114;p22"/>
          <p:cNvPicPr preferRelativeResize="0"/>
          <p:nvPr/>
        </p:nvPicPr>
        <p:blipFill>
          <a:blip r:embed="rId3">
            <a:alphaModFix/>
          </a:blip>
          <a:stretch>
            <a:fillRect/>
          </a:stretch>
        </p:blipFill>
        <p:spPr>
          <a:xfrm>
            <a:off x="807699" y="850274"/>
            <a:ext cx="7319471" cy="291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javascript to draw on canvas</a:t>
            </a:r>
            <a:endParaRPr/>
          </a:p>
        </p:txBody>
      </p:sp>
      <p:pic>
        <p:nvPicPr>
          <p:cNvPr id="120" name="Google Shape;120;p23"/>
          <p:cNvPicPr preferRelativeResize="0"/>
          <p:nvPr/>
        </p:nvPicPr>
        <p:blipFill>
          <a:blip r:embed="rId3">
            <a:alphaModFix/>
          </a:blip>
          <a:stretch>
            <a:fillRect/>
          </a:stretch>
        </p:blipFill>
        <p:spPr>
          <a:xfrm>
            <a:off x="1301250" y="1059825"/>
            <a:ext cx="6066750" cy="387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Canvas coordinates</a:t>
            </a:r>
            <a:endParaRPr/>
          </a:p>
        </p:txBody>
      </p:sp>
      <p:sp>
        <p:nvSpPr>
          <p:cNvPr id="126" name="Google Shape;126;p24"/>
          <p:cNvSpPr txBox="1"/>
          <p:nvPr>
            <p:ph idx="1" type="body"/>
          </p:nvPr>
        </p:nvSpPr>
        <p:spPr>
          <a:xfrm>
            <a:off x="207125" y="1056000"/>
            <a:ext cx="8625300" cy="38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HTML canvas is a two-dimensional grid. The upper-left corner of the canvas has the coordinates (0,0).</a:t>
            </a:r>
            <a:endParaRPr>
              <a:solidFill>
                <a:srgbClr val="000000"/>
              </a:solidFill>
            </a:endParaRPr>
          </a:p>
          <a:p>
            <a:pPr indent="0" lvl="0" marL="0" rtl="0" algn="l">
              <a:spcBef>
                <a:spcPts val="1600"/>
              </a:spcBef>
              <a:spcAft>
                <a:spcPts val="0"/>
              </a:spcAft>
              <a:buNone/>
            </a:pPr>
            <a:r>
              <a:rPr lang="en">
                <a:solidFill>
                  <a:srgbClr val="000000"/>
                </a:solidFill>
              </a:rPr>
              <a:t>In the previous example, you saw this method used: fillRect(0,0,150,75). This means: Start at the upper-left corner (0,0) and draw a 150x75 pixels rectangle.</a:t>
            </a:r>
            <a:endParaRPr>
              <a:solidFill>
                <a:srgbClr val="000000"/>
              </a:solidFill>
            </a:endParaRPr>
          </a:p>
          <a:p>
            <a:pPr indent="0" lvl="0" marL="0" rtl="0" algn="l">
              <a:spcBef>
                <a:spcPts val="1600"/>
              </a:spcBef>
              <a:spcAft>
                <a:spcPts val="0"/>
              </a:spcAft>
              <a:buNone/>
            </a:pPr>
            <a:r>
              <a:rPr lang="en">
                <a:solidFill>
                  <a:srgbClr val="000000"/>
                </a:solidFill>
              </a:rPr>
              <a:t>To draw a straight line on a canvas, use the following methods: moveTo(</a:t>
            </a:r>
            <a:r>
              <a:rPr i="1" lang="en">
                <a:solidFill>
                  <a:srgbClr val="000000"/>
                </a:solidFill>
              </a:rPr>
              <a:t>x,y</a:t>
            </a:r>
            <a:r>
              <a:rPr lang="en">
                <a:solidFill>
                  <a:srgbClr val="000000"/>
                </a:solidFill>
              </a:rPr>
              <a:t>) - defines the starting point of the linelineTo(</a:t>
            </a:r>
            <a:r>
              <a:rPr i="1" lang="en">
                <a:solidFill>
                  <a:srgbClr val="000000"/>
                </a:solidFill>
              </a:rPr>
              <a:t>x,y</a:t>
            </a:r>
            <a:r>
              <a:rPr lang="en">
                <a:solidFill>
                  <a:srgbClr val="000000"/>
                </a:solidFill>
              </a:rPr>
              <a:t>) - defines the ending point of the line</a:t>
            </a:r>
            <a:endParaRPr>
              <a:solidFill>
                <a:srgbClr val="000000"/>
              </a:solidFill>
            </a:endParaRPr>
          </a:p>
          <a:p>
            <a:pPr indent="0" lvl="0" marL="0" rtl="0" algn="l">
              <a:spcBef>
                <a:spcPts val="1600"/>
              </a:spcBef>
              <a:spcAft>
                <a:spcPts val="0"/>
              </a:spcAft>
              <a:buNone/>
            </a:pPr>
            <a:r>
              <a:rPr lang="en">
                <a:solidFill>
                  <a:srgbClr val="000000"/>
                </a:solidFill>
              </a:rPr>
              <a:t>To actually draw the line, you must use one of the "ink" methods, like stroke().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sz="1150">
              <a:solidFill>
                <a:srgbClr val="000000"/>
              </a:solidFill>
              <a:latin typeface="Verdana"/>
              <a:ea typeface="Verdana"/>
              <a:cs typeface="Verdana"/>
              <a:sym typeface="Verdana"/>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Drawing circles</a:t>
            </a:r>
            <a:endParaRPr/>
          </a:p>
        </p:txBody>
      </p:sp>
      <p:sp>
        <p:nvSpPr>
          <p:cNvPr id="132" name="Google Shape;132;p25"/>
          <p:cNvSpPr txBox="1"/>
          <p:nvPr>
            <p:ph idx="1" type="body"/>
          </p:nvPr>
        </p:nvSpPr>
        <p:spPr>
          <a:xfrm>
            <a:off x="207125" y="1056000"/>
            <a:ext cx="8625300" cy="38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To draw a circle on a canvas, use the following methods:</a:t>
            </a:r>
            <a:endParaRPr sz="1600">
              <a:solidFill>
                <a:srgbClr val="000000"/>
              </a:solidFill>
            </a:endParaRPr>
          </a:p>
          <a:p>
            <a:pPr indent="-330200" lvl="0" marL="457200" rtl="0" algn="l">
              <a:spcBef>
                <a:spcPts val="1600"/>
              </a:spcBef>
              <a:spcAft>
                <a:spcPts val="0"/>
              </a:spcAft>
              <a:buClr>
                <a:srgbClr val="000000"/>
              </a:buClr>
              <a:buSzPts val="1600"/>
              <a:buFont typeface="Source Code Pro"/>
              <a:buChar char="●"/>
            </a:pPr>
            <a:r>
              <a:rPr lang="en" sz="1600">
                <a:solidFill>
                  <a:srgbClr val="000000"/>
                </a:solidFill>
              </a:rPr>
              <a:t>beginPath() - begins a path</a:t>
            </a:r>
            <a:endParaRPr sz="1600">
              <a:solidFill>
                <a:srgbClr val="000000"/>
              </a:solidFill>
            </a:endParaRPr>
          </a:p>
          <a:p>
            <a:pPr indent="-330200" lvl="0" marL="457200" rtl="0" algn="l">
              <a:spcBef>
                <a:spcPts val="0"/>
              </a:spcBef>
              <a:spcAft>
                <a:spcPts val="0"/>
              </a:spcAft>
              <a:buClr>
                <a:srgbClr val="000000"/>
              </a:buClr>
              <a:buSzPts val="1600"/>
              <a:buFont typeface="Source Code Pro"/>
              <a:buChar char="●"/>
            </a:pPr>
            <a:r>
              <a:rPr lang="en" sz="1600">
                <a:solidFill>
                  <a:srgbClr val="000000"/>
                </a:solidFill>
              </a:rPr>
              <a:t>arc(x,y,r,startangle,endangle) - creates an arc/curve. To create a circle with arc(): Set start angle to 0 and end angle to 2*Math.PI. The x and y parameters define the x- and y-coordinates of the center of the circle. The r parameter defines the radius of the circle.</a:t>
            </a:r>
            <a:endParaRPr sz="1600">
              <a:solidFill>
                <a:srgbClr val="000000"/>
              </a:solidFill>
            </a:endParaRPr>
          </a:p>
          <a:p>
            <a:pPr indent="0" lvl="0" marL="0" rtl="0" algn="l">
              <a:spcBef>
                <a:spcPts val="0"/>
              </a:spcBef>
              <a:spcAft>
                <a:spcPts val="1600"/>
              </a:spcAft>
              <a:buNone/>
            </a:pPr>
            <a:r>
              <a:t/>
            </a:r>
            <a:endParaRPr/>
          </a:p>
        </p:txBody>
      </p:sp>
      <p:pic>
        <p:nvPicPr>
          <p:cNvPr id="133" name="Google Shape;133;p25"/>
          <p:cNvPicPr preferRelativeResize="0"/>
          <p:nvPr/>
        </p:nvPicPr>
        <p:blipFill>
          <a:blip r:embed="rId3">
            <a:alphaModFix/>
          </a:blip>
          <a:stretch>
            <a:fillRect/>
          </a:stretch>
        </p:blipFill>
        <p:spPr>
          <a:xfrm>
            <a:off x="1315738" y="3366550"/>
            <a:ext cx="6512526" cy="1637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Canvas gradients</a:t>
            </a:r>
            <a:endParaRPr/>
          </a:p>
        </p:txBody>
      </p:sp>
      <p:sp>
        <p:nvSpPr>
          <p:cNvPr id="139" name="Google Shape;139;p26"/>
          <p:cNvSpPr txBox="1"/>
          <p:nvPr>
            <p:ph idx="1" type="body"/>
          </p:nvPr>
        </p:nvSpPr>
        <p:spPr>
          <a:xfrm>
            <a:off x="207125" y="944425"/>
            <a:ext cx="8625300" cy="39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Gradients can be used to fill rectangles, circles, lines, text, etc. Shapes on the canvas are not limited to solid colors. </a:t>
            </a:r>
            <a:endParaRPr>
              <a:solidFill>
                <a:srgbClr val="000000"/>
              </a:solidFill>
            </a:endParaRPr>
          </a:p>
          <a:p>
            <a:pPr indent="0" lvl="0" marL="0" rtl="0" algn="l">
              <a:spcBef>
                <a:spcPts val="1600"/>
              </a:spcBef>
              <a:spcAft>
                <a:spcPts val="0"/>
              </a:spcAft>
              <a:buNone/>
            </a:pPr>
            <a:r>
              <a:rPr lang="en">
                <a:solidFill>
                  <a:srgbClr val="000000"/>
                </a:solidFill>
              </a:rPr>
              <a:t>Once we have a gradient object, we must add two or more color stops. The addColorStop() method specifies the color stops, and its position along the gradient.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Gradient positions can be anywhere between 0 to 1. To use the gradient, set the fillStyle or strokeStyle property to the gradient, then draw the shape (rectangle, text, or a line).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Both linear gradients and radial (circular) gradients exist.</a:t>
            </a:r>
            <a:endParaRPr>
              <a:solidFill>
                <a:srgbClr val="000000"/>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example - linear gradient</a:t>
            </a:r>
            <a:endParaRPr/>
          </a:p>
        </p:txBody>
      </p:sp>
      <p:pic>
        <p:nvPicPr>
          <p:cNvPr id="145" name="Google Shape;145;p27"/>
          <p:cNvPicPr preferRelativeResize="0"/>
          <p:nvPr/>
        </p:nvPicPr>
        <p:blipFill>
          <a:blip r:embed="rId3">
            <a:alphaModFix/>
          </a:blip>
          <a:stretch>
            <a:fillRect/>
          </a:stretch>
        </p:blipFill>
        <p:spPr>
          <a:xfrm>
            <a:off x="1312731" y="1028331"/>
            <a:ext cx="6309400" cy="391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example - radial gradient</a:t>
            </a:r>
            <a:endParaRPr/>
          </a:p>
        </p:txBody>
      </p:sp>
      <p:pic>
        <p:nvPicPr>
          <p:cNvPr id="151" name="Google Shape;151;p28"/>
          <p:cNvPicPr preferRelativeResize="0"/>
          <p:nvPr/>
        </p:nvPicPr>
        <p:blipFill>
          <a:blip r:embed="rId3">
            <a:alphaModFix/>
          </a:blip>
          <a:stretch>
            <a:fillRect/>
          </a:stretch>
        </p:blipFill>
        <p:spPr>
          <a:xfrm>
            <a:off x="1263575" y="1096825"/>
            <a:ext cx="6709425" cy="374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Drawing canvas text</a:t>
            </a:r>
            <a:endParaRPr/>
          </a:p>
        </p:txBody>
      </p:sp>
      <p:sp>
        <p:nvSpPr>
          <p:cNvPr id="157" name="Google Shape;157;p29"/>
          <p:cNvSpPr txBox="1"/>
          <p:nvPr>
            <p:ph idx="1" type="body"/>
          </p:nvPr>
        </p:nvSpPr>
        <p:spPr>
          <a:xfrm>
            <a:off x="207125" y="944425"/>
            <a:ext cx="8625300" cy="37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 draw text on a canvas, the most important property and methods are:</a:t>
            </a:r>
            <a:endParaRPr>
              <a:solidFill>
                <a:srgbClr val="000000"/>
              </a:solidFill>
            </a:endParaRPr>
          </a:p>
          <a:p>
            <a:pPr indent="-342900" lvl="0" marL="457200" rtl="0" algn="l">
              <a:spcBef>
                <a:spcPts val="1600"/>
              </a:spcBef>
              <a:spcAft>
                <a:spcPts val="0"/>
              </a:spcAft>
              <a:buClr>
                <a:srgbClr val="000000"/>
              </a:buClr>
              <a:buSzPts val="1800"/>
              <a:buFont typeface="Source Code Pro"/>
              <a:buChar char="●"/>
            </a:pPr>
            <a:r>
              <a:rPr lang="en">
                <a:solidFill>
                  <a:srgbClr val="000000"/>
                </a:solidFill>
              </a:rPr>
              <a:t>font - defines the font properties for the text</a:t>
            </a:r>
            <a:endParaRPr>
              <a:solidFill>
                <a:srgbClr val="000000"/>
              </a:solidFill>
            </a:endParaRPr>
          </a:p>
          <a:p>
            <a:pPr indent="-342900" lvl="0" marL="457200" rtl="0" algn="l">
              <a:spcBef>
                <a:spcPts val="0"/>
              </a:spcBef>
              <a:spcAft>
                <a:spcPts val="0"/>
              </a:spcAft>
              <a:buClr>
                <a:srgbClr val="000000"/>
              </a:buClr>
              <a:buSzPts val="1800"/>
              <a:buFont typeface="Source Code Pro"/>
              <a:buChar char="●"/>
            </a:pPr>
            <a:r>
              <a:rPr lang="en">
                <a:solidFill>
                  <a:srgbClr val="000000"/>
                </a:solidFill>
              </a:rPr>
              <a:t>fillText(</a:t>
            </a:r>
            <a:r>
              <a:rPr i="1" lang="en">
                <a:solidFill>
                  <a:srgbClr val="000000"/>
                </a:solidFill>
              </a:rPr>
              <a:t>text,x,y</a:t>
            </a:r>
            <a:r>
              <a:rPr lang="en">
                <a:solidFill>
                  <a:srgbClr val="000000"/>
                </a:solidFill>
              </a:rPr>
              <a:t>) - draws "filled" text on the canvas</a:t>
            </a:r>
            <a:endParaRPr>
              <a:solidFill>
                <a:srgbClr val="000000"/>
              </a:solidFill>
            </a:endParaRPr>
          </a:p>
          <a:p>
            <a:pPr indent="-342900" lvl="0" marL="457200" rtl="0" algn="l">
              <a:spcBef>
                <a:spcPts val="0"/>
              </a:spcBef>
              <a:spcAft>
                <a:spcPts val="0"/>
              </a:spcAft>
              <a:buClr>
                <a:srgbClr val="000000"/>
              </a:buClr>
              <a:buSzPts val="1800"/>
              <a:buFont typeface="Source Code Pro"/>
              <a:buChar char="●"/>
            </a:pPr>
            <a:r>
              <a:rPr lang="en">
                <a:solidFill>
                  <a:srgbClr val="000000"/>
                </a:solidFill>
              </a:rPr>
              <a:t>strokeText(</a:t>
            </a:r>
            <a:r>
              <a:rPr i="1" lang="en">
                <a:solidFill>
                  <a:srgbClr val="000000"/>
                </a:solidFill>
              </a:rPr>
              <a:t>text,x,y</a:t>
            </a:r>
            <a:r>
              <a:rPr lang="en">
                <a:solidFill>
                  <a:srgbClr val="000000"/>
                </a:solidFill>
              </a:rPr>
              <a:t>) - draws text on the canvas (no fill)</a:t>
            </a:r>
            <a:endParaRPr>
              <a:solidFill>
                <a:srgbClr val="000000"/>
              </a:solidFill>
            </a:endParaRPr>
          </a:p>
          <a:p>
            <a:pPr indent="0" lvl="0" marL="0" rtl="0" algn="l">
              <a:spcBef>
                <a:spcPts val="0"/>
              </a:spcBef>
              <a:spcAft>
                <a:spcPts val="1600"/>
              </a:spcAft>
              <a:buNone/>
            </a:pPr>
            <a:r>
              <a:t/>
            </a:r>
            <a:endParaRPr/>
          </a:p>
        </p:txBody>
      </p:sp>
      <p:pic>
        <p:nvPicPr>
          <p:cNvPr id="158" name="Google Shape;158;p29"/>
          <p:cNvPicPr preferRelativeResize="0"/>
          <p:nvPr/>
        </p:nvPicPr>
        <p:blipFill>
          <a:blip r:embed="rId3">
            <a:alphaModFix/>
          </a:blip>
          <a:stretch>
            <a:fillRect/>
          </a:stretch>
        </p:blipFill>
        <p:spPr>
          <a:xfrm>
            <a:off x="1336500" y="3138804"/>
            <a:ext cx="6853501" cy="137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vocabulary - repos and forking</a:t>
            </a:r>
            <a:endParaRPr/>
          </a:p>
        </p:txBody>
      </p:sp>
      <p:sp>
        <p:nvSpPr>
          <p:cNvPr id="63" name="Google Shape;63;p14"/>
          <p:cNvSpPr txBox="1"/>
          <p:nvPr>
            <p:ph idx="1" type="body"/>
          </p:nvPr>
        </p:nvSpPr>
        <p:spPr>
          <a:xfrm>
            <a:off x="389475" y="1228675"/>
            <a:ext cx="8328000" cy="3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04040"/>
                </a:solidFill>
                <a:highlight>
                  <a:srgbClr val="FFFFFF"/>
                </a:highlight>
              </a:rPr>
              <a:t>A repository (usually abbreviated to “repo”) is a location where all the files for a particular project are stored. Each project has its own repo, and you can access it with a unique URL.</a:t>
            </a:r>
            <a:endParaRPr sz="1600">
              <a:solidFill>
                <a:srgbClr val="404040"/>
              </a:solidFill>
              <a:highlight>
                <a:srgbClr val="FFFFFF"/>
              </a:highlight>
            </a:endParaRPr>
          </a:p>
          <a:p>
            <a:pPr indent="0" lvl="0" marL="0" rtl="0" algn="l">
              <a:spcBef>
                <a:spcPts val="1600"/>
              </a:spcBef>
              <a:spcAft>
                <a:spcPts val="1600"/>
              </a:spcAft>
              <a:buNone/>
            </a:pPr>
            <a:r>
              <a:rPr lang="en" sz="1600">
                <a:solidFill>
                  <a:srgbClr val="404040"/>
                </a:solidFill>
                <a:highlight>
                  <a:srgbClr val="FFFFFF"/>
                </a:highlight>
              </a:rPr>
              <a:t>“Forking” is when you create a new project based off of another project that already exists. This is an amazing feature that vastly encourages the further development of programs and other projects. If you find a project on GitHub that you’d like to contribute to, you can fork the repo, make the changes you’d like, and release the revised project as a new repo. If the original repository that you forked to create your new project gets updated, you can easily add those updates to your current fork.</a:t>
            </a:r>
            <a:endParaRPr sz="1600">
              <a:solidFill>
                <a:srgbClr val="40404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vocabulary - pull requests</a:t>
            </a:r>
            <a:endParaRPr/>
          </a:p>
        </p:txBody>
      </p:sp>
      <p:sp>
        <p:nvSpPr>
          <p:cNvPr id="69" name="Google Shape;69;p15"/>
          <p:cNvSpPr txBox="1"/>
          <p:nvPr>
            <p:ph idx="1" type="body"/>
          </p:nvPr>
        </p:nvSpPr>
        <p:spPr>
          <a:xfrm>
            <a:off x="311700" y="901650"/>
            <a:ext cx="8520600" cy="40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04040"/>
                </a:solidFill>
                <a:highlight>
                  <a:srgbClr val="FFFFFF"/>
                </a:highlight>
              </a:rPr>
              <a:t>You’ve forked a repository, made a great revision to the project, and want it to be recognized by the original developers—maybe even included in the official project/repository. You can do so by creating a pull request. The authors of the original repository can see your work, and then choose whether or not to accept it into the official project. </a:t>
            </a:r>
            <a:endParaRPr>
              <a:solidFill>
                <a:srgbClr val="404040"/>
              </a:solidFill>
              <a:highlight>
                <a:srgbClr val="FFFFFF"/>
              </a:highlight>
            </a:endParaRPr>
          </a:p>
          <a:p>
            <a:pPr indent="0" lvl="0" marL="0" rtl="0" algn="l">
              <a:spcBef>
                <a:spcPts val="1600"/>
              </a:spcBef>
              <a:spcAft>
                <a:spcPts val="1600"/>
              </a:spcAft>
              <a:buNone/>
            </a:pPr>
            <a:r>
              <a:rPr lang="en">
                <a:solidFill>
                  <a:srgbClr val="404040"/>
                </a:solidFill>
                <a:highlight>
                  <a:srgbClr val="FFFFFF"/>
                </a:highlight>
              </a:rPr>
              <a:t>Whenever you issue a pull request, GitHub provides a perfect medium for you and the main project’s maintainer to communicate.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866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use github?</a:t>
            </a:r>
            <a:endParaRPr/>
          </a:p>
        </p:txBody>
      </p:sp>
      <p:sp>
        <p:nvSpPr>
          <p:cNvPr id="75" name="Google Shape;75;p16"/>
          <p:cNvSpPr txBox="1"/>
          <p:nvPr>
            <p:ph idx="1" type="body"/>
          </p:nvPr>
        </p:nvSpPr>
        <p:spPr>
          <a:xfrm>
            <a:off x="206200" y="939350"/>
            <a:ext cx="8797800" cy="39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ways to upload and modify code with GitHub that involve using your computer’s terminal (since GitHub is based on Linux), but we are going to use the website version of GitHub instead. Go to </a:t>
            </a:r>
            <a:r>
              <a:rPr lang="en" u="sng">
                <a:solidFill>
                  <a:schemeClr val="hlink"/>
                </a:solidFill>
                <a:hlinkClick r:id="rId3"/>
              </a:rPr>
              <a:t>www.github.com</a:t>
            </a:r>
            <a:r>
              <a:rPr lang="en"/>
              <a:t>.</a:t>
            </a:r>
            <a:endParaRPr/>
          </a:p>
          <a:p>
            <a:pPr indent="0" lvl="0" marL="0" rtl="0" algn="l">
              <a:spcBef>
                <a:spcPts val="1600"/>
              </a:spcBef>
              <a:spcAft>
                <a:spcPts val="0"/>
              </a:spcAft>
              <a:buNone/>
            </a:pPr>
            <a:r>
              <a:rPr lang="en"/>
              <a:t>Once everyone is done creating an account, let’s take a look at a sample repository on GitHub. What are some things you notice? How is the repository organized? Why might this be better than repl.it for storing information?</a:t>
            </a:r>
            <a:endParaRPr/>
          </a:p>
          <a:p>
            <a:pPr indent="0" lvl="0" marL="0" rtl="0" algn="l">
              <a:spcBef>
                <a:spcPts val="1600"/>
              </a:spcBef>
              <a:spcAft>
                <a:spcPts val="1600"/>
              </a:spcAft>
              <a:buNone/>
            </a:pPr>
            <a:r>
              <a:rPr lang="en"/>
              <a:t>The repository we will be looking at is </a:t>
            </a:r>
            <a:r>
              <a:rPr lang="en" u="sng">
                <a:solidFill>
                  <a:schemeClr val="hlink"/>
                </a:solidFill>
                <a:hlinkClick r:id="rId4"/>
              </a:rPr>
              <a:t>here</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981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repository</a:t>
            </a:r>
            <a:endParaRPr/>
          </a:p>
        </p:txBody>
      </p:sp>
      <p:sp>
        <p:nvSpPr>
          <p:cNvPr id="81" name="Google Shape;81;p17"/>
          <p:cNvSpPr txBox="1"/>
          <p:nvPr>
            <p:ph idx="1" type="body"/>
          </p:nvPr>
        </p:nvSpPr>
        <p:spPr>
          <a:xfrm>
            <a:off x="132000" y="1228675"/>
            <a:ext cx="3247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repository of your own using the following settings. </a:t>
            </a:r>
            <a:endParaRPr/>
          </a:p>
          <a:p>
            <a:pPr indent="0" lvl="0" marL="0" rtl="0" algn="l">
              <a:spcBef>
                <a:spcPts val="1600"/>
              </a:spcBef>
              <a:spcAft>
                <a:spcPts val="0"/>
              </a:spcAft>
              <a:buNone/>
            </a:pPr>
            <a:r>
              <a:rPr lang="en"/>
              <a:t>Make sure to select “initialize this repository with a readme”. </a:t>
            </a:r>
            <a:endParaRPr/>
          </a:p>
          <a:p>
            <a:pPr indent="0" lvl="0" marL="0" rtl="0" algn="l">
              <a:spcBef>
                <a:spcPts val="1600"/>
              </a:spcBef>
              <a:spcAft>
                <a:spcPts val="1600"/>
              </a:spcAft>
              <a:buNone/>
            </a:pPr>
            <a:r>
              <a:rPr lang="en"/>
              <a:t>Once created, fill out the readme.md file with information.</a:t>
            </a:r>
            <a:endParaRPr/>
          </a:p>
        </p:txBody>
      </p:sp>
      <p:pic>
        <p:nvPicPr>
          <p:cNvPr id="82" name="Google Shape;82;p17"/>
          <p:cNvPicPr preferRelativeResize="0"/>
          <p:nvPr/>
        </p:nvPicPr>
        <p:blipFill>
          <a:blip r:embed="rId3">
            <a:alphaModFix/>
          </a:blip>
          <a:stretch>
            <a:fillRect/>
          </a:stretch>
        </p:blipFill>
        <p:spPr>
          <a:xfrm>
            <a:off x="3482600" y="1013100"/>
            <a:ext cx="5560701" cy="393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Readme.md - what is this?</a:t>
            </a:r>
            <a:endParaRPr/>
          </a:p>
        </p:txBody>
      </p:sp>
      <p:sp>
        <p:nvSpPr>
          <p:cNvPr id="88" name="Google Shape;88;p18"/>
          <p:cNvSpPr txBox="1"/>
          <p:nvPr>
            <p:ph idx="1" type="body"/>
          </p:nvPr>
        </p:nvSpPr>
        <p:spPr>
          <a:xfrm>
            <a:off x="207125" y="3252000"/>
            <a:ext cx="8625300" cy="167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Click on the readme.md file, then click on the pencil in the top right corner. Then, you will be able to modify the README.md file according to what your own project is all about. </a:t>
            </a:r>
            <a:endParaRPr/>
          </a:p>
        </p:txBody>
      </p:sp>
      <p:pic>
        <p:nvPicPr>
          <p:cNvPr id="89" name="Google Shape;89;p18"/>
          <p:cNvPicPr preferRelativeResize="0"/>
          <p:nvPr/>
        </p:nvPicPr>
        <p:blipFill>
          <a:blip r:embed="rId3">
            <a:alphaModFix/>
          </a:blip>
          <a:stretch>
            <a:fillRect/>
          </a:stretch>
        </p:blipFill>
        <p:spPr>
          <a:xfrm>
            <a:off x="207125" y="1127153"/>
            <a:ext cx="8520599" cy="19321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github pages?</a:t>
            </a:r>
            <a:endParaRPr/>
          </a:p>
        </p:txBody>
      </p:sp>
      <p:sp>
        <p:nvSpPr>
          <p:cNvPr id="95" name="Google Shape;95;p19"/>
          <p:cNvSpPr txBox="1"/>
          <p:nvPr>
            <p:ph idx="1" type="body"/>
          </p:nvPr>
        </p:nvSpPr>
        <p:spPr>
          <a:xfrm>
            <a:off x="207125" y="944425"/>
            <a:ext cx="8625300" cy="3986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GitHub Pages is a static site hosting service designed to host your personal, organization, or project pages directly from a GitHub repository.</a:t>
            </a:r>
            <a:endParaRPr/>
          </a:p>
          <a:p>
            <a:pPr indent="0" lvl="0" marL="0" rtl="0" algn="l">
              <a:spcBef>
                <a:spcPts val="1200"/>
              </a:spcBef>
              <a:spcAft>
                <a:spcPts val="0"/>
              </a:spcAft>
              <a:buNone/>
            </a:pPr>
            <a:r>
              <a:rPr lang="en">
                <a:solidFill>
                  <a:srgbClr val="333333"/>
                </a:solidFill>
              </a:rPr>
              <a:t>You can create and publish GitHub Pages sites online using the </a:t>
            </a:r>
            <a:r>
              <a:rPr lang="en">
                <a:solidFill>
                  <a:srgbClr val="4183C4"/>
                </a:solidFill>
                <a:uFill>
                  <a:noFill/>
                </a:uFill>
                <a:hlinkClick r:id="rId3"/>
              </a:rPr>
              <a:t>Jekyll Theme Chooser</a:t>
            </a:r>
            <a:r>
              <a:rPr lang="en">
                <a:solidFill>
                  <a:srgbClr val="333333"/>
                </a:solidFill>
              </a:rPr>
              <a:t>. Or if you prefer to work locally, you can use </a:t>
            </a:r>
            <a:r>
              <a:rPr lang="en">
                <a:solidFill>
                  <a:srgbClr val="4183C4"/>
                </a:solidFill>
                <a:uFill>
                  <a:noFill/>
                </a:uFill>
                <a:hlinkClick r:id="rId4"/>
              </a:rPr>
              <a:t>GitHub Desktop</a:t>
            </a:r>
            <a:r>
              <a:rPr lang="en">
                <a:solidFill>
                  <a:srgbClr val="333333"/>
                </a:solidFill>
              </a:rPr>
              <a:t> or the </a:t>
            </a:r>
            <a:r>
              <a:rPr lang="en">
                <a:solidFill>
                  <a:srgbClr val="4183C4"/>
                </a:solidFill>
                <a:uFill>
                  <a:noFill/>
                </a:uFill>
                <a:hlinkClick r:id="rId5"/>
              </a:rPr>
              <a:t>command line</a:t>
            </a:r>
            <a:r>
              <a:rPr lang="en">
                <a:solidFill>
                  <a:srgbClr val="333333"/>
                </a:solidFill>
              </a:rPr>
              <a:t>.</a:t>
            </a:r>
            <a:endParaRPr>
              <a:solidFill>
                <a:srgbClr val="333333"/>
              </a:solidFill>
            </a:endParaRPr>
          </a:p>
          <a:p>
            <a:pPr indent="0" lvl="0" marL="0" rtl="0" algn="l">
              <a:spcBef>
                <a:spcPts val="1100"/>
              </a:spcBef>
              <a:spcAft>
                <a:spcPts val="0"/>
              </a:spcAft>
              <a:buNone/>
            </a:pPr>
            <a:r>
              <a:rPr lang="en">
                <a:solidFill>
                  <a:srgbClr val="333333"/>
                </a:solidFill>
              </a:rPr>
              <a:t>GitHub Pages is a static site hosting service and doesn't support server-side code such as, PHP, Ruby, or Python.</a:t>
            </a:r>
            <a:endParaRPr>
              <a:solidFill>
                <a:srgbClr val="333333"/>
              </a:solidFill>
            </a:endParaRPr>
          </a:p>
          <a:p>
            <a:pPr indent="0" lvl="0" marL="0" rtl="0" algn="l">
              <a:spcBef>
                <a:spcPts val="11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a github pages website</a:t>
            </a:r>
            <a:endParaRPr/>
          </a:p>
        </p:txBody>
      </p:sp>
      <p:pic>
        <p:nvPicPr>
          <p:cNvPr id="101" name="Google Shape;101;p20"/>
          <p:cNvPicPr preferRelativeResize="0"/>
          <p:nvPr/>
        </p:nvPicPr>
        <p:blipFill>
          <a:blip r:embed="rId3">
            <a:alphaModFix/>
          </a:blip>
          <a:stretch>
            <a:fillRect/>
          </a:stretch>
        </p:blipFill>
        <p:spPr>
          <a:xfrm>
            <a:off x="207125" y="949225"/>
            <a:ext cx="7029450" cy="393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207125" y="143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&lt;canvas&gt; element</a:t>
            </a:r>
            <a:endParaRPr/>
          </a:p>
        </p:txBody>
      </p:sp>
      <p:sp>
        <p:nvSpPr>
          <p:cNvPr id="107" name="Google Shape;107;p21"/>
          <p:cNvSpPr txBox="1"/>
          <p:nvPr>
            <p:ph idx="1" type="body"/>
          </p:nvPr>
        </p:nvSpPr>
        <p:spPr>
          <a:xfrm>
            <a:off x="207125" y="1128000"/>
            <a:ext cx="8625300" cy="3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HTML &lt;canvas&gt; element is used to draw graphics, on the fly, via scripting (usually JavaScript). The &lt;canvas&gt; element is only a container for graphics. You must use a script to actually draw the graphics. Canvas has several methods for drawing paths, boxes, circles, text, and adding images. The &lt;canvas&gt; element must have an id attribute so it can be referred to by JavaScript. The width and height attribute is necessary to define the size of the canvas.</a:t>
            </a:r>
            <a:endParaRPr>
              <a:solidFill>
                <a:srgbClr val="000000"/>
              </a:solidFill>
            </a:endParaRPr>
          </a:p>
          <a:p>
            <a:pPr indent="0" lvl="0" marL="0" rtl="0" algn="l">
              <a:spcBef>
                <a:spcPts val="1600"/>
              </a:spcBef>
              <a:spcAft>
                <a:spcPts val="0"/>
              </a:spcAft>
              <a:buNone/>
            </a:pPr>
            <a:r>
              <a:rPr b="1" lang="en">
                <a:solidFill>
                  <a:srgbClr val="000000"/>
                </a:solidFill>
              </a:rPr>
              <a:t>Tip:</a:t>
            </a:r>
            <a:r>
              <a:rPr lang="en">
                <a:solidFill>
                  <a:srgbClr val="000000"/>
                </a:solidFill>
              </a:rPr>
              <a:t> You can have multiple &lt;canvas&gt; elements on one HTML page.</a:t>
            </a:r>
            <a:endParaRPr>
              <a:solidFill>
                <a:srgbClr val="000000"/>
              </a:solidFill>
            </a:endParaRPr>
          </a:p>
          <a:p>
            <a:pPr indent="0" lvl="0" marL="152400" marR="152400" rtl="0" algn="l">
              <a:spcBef>
                <a:spcPts val="1600"/>
              </a:spcBef>
              <a:spcAft>
                <a:spcPts val="0"/>
              </a:spcAft>
              <a:buNone/>
            </a:pPr>
            <a:r>
              <a:t/>
            </a:r>
            <a:endParaRPr sz="1150">
              <a:solidFill>
                <a:srgbClr val="000000"/>
              </a:solidFill>
              <a:latin typeface="Verdana"/>
              <a:ea typeface="Verdana"/>
              <a:cs typeface="Verdana"/>
              <a:sym typeface="Verdana"/>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