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Amatic SC"/>
      <p:regular r:id="rId24"/>
      <p:bold r:id="rId25"/>
    </p:embeddedFont>
    <p:embeddedFont>
      <p:font typeface="Source Code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AmaticSC-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regular.fntdata"/><Relationship Id="rId25" Type="http://schemas.openxmlformats.org/officeDocument/2006/relationships/font" Target="fonts/AmaticSC-bold.fntdata"/><Relationship Id="rId27"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3e2918859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3e2918859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3e2918859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e2918859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3e2918859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e2918859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3e2918859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e2918859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e2918859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e2918859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e2918859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e2918859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3e29188595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e29188595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3e2918859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e2918859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3e29188595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e2918859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3e2918859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e2918859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3e2918859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e2918859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3e2918859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e2918859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3e2918859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e2918859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3e2918859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e2918859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1" Type="http://schemas.openxmlformats.org/officeDocument/2006/relationships/hyperlink" Target="https://developer.mozilla.org/en-US/docs/Web/Events/mousedown" TargetMode="External"/><Relationship Id="rId10" Type="http://schemas.openxmlformats.org/officeDocument/2006/relationships/hyperlink" Target="https://developer.mozilla.org/en-US/docs/Web/Events/mousedown" TargetMode="External"/><Relationship Id="rId13" Type="http://schemas.openxmlformats.org/officeDocument/2006/relationships/hyperlink" Target="https://developer.mozilla.org/en-US/docs/Web/Events/mouseenter" TargetMode="External"/><Relationship Id="rId12" Type="http://schemas.openxmlformats.org/officeDocument/2006/relationships/hyperlink" Target="http://www.w3schools.com/jsref/met_document_addeventlistener.asp" TargetMode="External"/><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w3schools.com/jsref/met_document_addeventlistener.asp" TargetMode="External"/><Relationship Id="rId4" Type="http://schemas.openxmlformats.org/officeDocument/2006/relationships/hyperlink" Target="https://developer.mozilla.org/en-US/docs/Web/Events/resize" TargetMode="External"/><Relationship Id="rId9" Type="http://schemas.openxmlformats.org/officeDocument/2006/relationships/hyperlink" Target="http://www.w3schools.com/jsref/met_document_addeventlistener.asp" TargetMode="External"/><Relationship Id="rId5" Type="http://schemas.openxmlformats.org/officeDocument/2006/relationships/hyperlink" Target="https://developer.mozilla.org/en-US/docs/Web/Events/resize" TargetMode="External"/><Relationship Id="rId6" Type="http://schemas.openxmlformats.org/officeDocument/2006/relationships/hyperlink" Target="http://www.w3schools.com/jsref/met_document_addeventlistener.asp" TargetMode="External"/><Relationship Id="rId7" Type="http://schemas.openxmlformats.org/officeDocument/2006/relationships/hyperlink" Target="https://developer.mozilla.org/en-US/docs/Web/Events/mousemove" TargetMode="External"/><Relationship Id="rId8" Type="http://schemas.openxmlformats.org/officeDocument/2006/relationships/hyperlink" Target="https://developer.mozilla.org/en-US/docs/Web/Events/mousemov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www.w3schools.com/jsref/event_clientx.asp" TargetMode="Externa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1" Type="http://schemas.openxmlformats.org/officeDocument/2006/relationships/hyperlink" Target="http://www.w3schools.com/TAgs/canvas_linecap.asp" TargetMode="External"/><Relationship Id="rId10" Type="http://schemas.openxmlformats.org/officeDocument/2006/relationships/hyperlink" Target="http://www.w3schools.com/TAgs/canvas_linecap.asp" TargetMode="External"/><Relationship Id="rId13" Type="http://schemas.openxmlformats.org/officeDocument/2006/relationships/hyperlink" Target="http://www.w3schools.com/tags/canvas_moveto.asp" TargetMode="External"/><Relationship Id="rId12" Type="http://schemas.openxmlformats.org/officeDocument/2006/relationships/hyperlink" Target="http://www.w3schools.com/TAgs/canvas_strokestyle.asp" TargetMode="External"/><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eveloper.mozilla.org/en-US/docs/Web/JavaScript/Closures" TargetMode="External"/><Relationship Id="rId4" Type="http://schemas.openxmlformats.org/officeDocument/2006/relationships/hyperlink" Target="http://www.w3schools.com/js/js_if_else.asp" TargetMode="External"/><Relationship Id="rId9" Type="http://schemas.openxmlformats.org/officeDocument/2006/relationships/hyperlink" Target="http://www.w3schools.com/TAgs/canvas_linewidth.asp" TargetMode="External"/><Relationship Id="rId15" Type="http://schemas.openxmlformats.org/officeDocument/2006/relationships/hyperlink" Target="http://www.w3schools.com/tags/canvas_stroke.asp" TargetMode="External"/><Relationship Id="rId14" Type="http://schemas.openxmlformats.org/officeDocument/2006/relationships/hyperlink" Target="http://www.w3schools.com/tags/canvas_lineto.asp" TargetMode="External"/><Relationship Id="rId5" Type="http://schemas.openxmlformats.org/officeDocument/2006/relationships/hyperlink" Target="http://www.w3schools.com/jsref/prop_text_value.asp" TargetMode="External"/><Relationship Id="rId6" Type="http://schemas.openxmlformats.org/officeDocument/2006/relationships/hyperlink" Target="http://www.w3schools.com/jsref/prop_text_value.asp" TargetMode="External"/><Relationship Id="rId7" Type="http://schemas.openxmlformats.org/officeDocument/2006/relationships/hyperlink" Target="http://www.w3schools.com/TAgs/canvas_beginpath.asp" TargetMode="External"/><Relationship Id="rId8" Type="http://schemas.openxmlformats.org/officeDocument/2006/relationships/hyperlink" Target="http://www.w3schools.com/TAgs/canvas_linewidth.as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w3schools.com/html/html5_canvas.as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w3schools.com/tags/tag_input.asp" TargetMode="External"/><Relationship Id="rId4" Type="http://schemas.openxmlformats.org/officeDocument/2006/relationships/hyperlink" Target="http://www.w3schools.com/html/html5_canvas.as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w3schools.com/jsref/met_document_getelementbyid.asp" TargetMode="External"/><Relationship Id="rId4" Type="http://schemas.openxmlformats.org/officeDocument/2006/relationships/hyperlink" Target="https://developer.mozilla.org/en-US/docs/Web/API/HTMLCanvasElement/getContex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Canvas drawing example - stick man</a:t>
            </a:r>
            <a:endParaRPr/>
          </a:p>
        </p:txBody>
      </p:sp>
      <p:sp>
        <p:nvSpPr>
          <p:cNvPr id="57" name="Google Shape;57;p1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warm up, set up an HTML document with a &lt;canvas&gt; element on your own, and link a javascript file. </a:t>
            </a:r>
            <a:endParaRPr/>
          </a:p>
          <a:p>
            <a:pPr indent="0" lvl="0" marL="0" rtl="0" algn="l">
              <a:spcBef>
                <a:spcPts val="1600"/>
              </a:spcBef>
              <a:spcAft>
                <a:spcPts val="0"/>
              </a:spcAft>
              <a:buNone/>
            </a:pPr>
            <a:r>
              <a:rPr lang="en"/>
              <a:t>Remember to give the canvas element an ID, to reference it.</a:t>
            </a:r>
            <a:endParaRPr/>
          </a:p>
          <a:p>
            <a:pPr indent="0" lvl="0" marL="0" rtl="0" algn="l">
              <a:spcBef>
                <a:spcPts val="1600"/>
              </a:spcBef>
              <a:spcAft>
                <a:spcPts val="1600"/>
              </a:spcAft>
              <a:buNone/>
            </a:pPr>
            <a:r>
              <a:rPr lang="en"/>
              <a:t>Let’s get started with our JavaScript. </a:t>
            </a:r>
            <a:endParaRPr/>
          </a:p>
        </p:txBody>
      </p:sp>
      <p:pic>
        <p:nvPicPr>
          <p:cNvPr id="58" name="Google Shape;58;p13"/>
          <p:cNvPicPr preferRelativeResize="0"/>
          <p:nvPr/>
        </p:nvPicPr>
        <p:blipFill>
          <a:blip r:embed="rId3">
            <a:alphaModFix/>
          </a:blip>
          <a:stretch>
            <a:fillRect/>
          </a:stretch>
        </p:blipFill>
        <p:spPr>
          <a:xfrm>
            <a:off x="506804" y="3286125"/>
            <a:ext cx="8325500" cy="87901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12477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 listeners</a:t>
            </a:r>
            <a:endParaRPr/>
          </a:p>
        </p:txBody>
      </p:sp>
      <p:sp>
        <p:nvSpPr>
          <p:cNvPr id="112" name="Google Shape;112;p22"/>
          <p:cNvSpPr txBox="1"/>
          <p:nvPr>
            <p:ph idx="1" type="body"/>
          </p:nvPr>
        </p:nvSpPr>
        <p:spPr>
          <a:xfrm>
            <a:off x="311700" y="901650"/>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HTML events allow JavaScript to register different event handlers on elements in an HTML document. Events are normally used in combination with functions, and the function will not be executed before the event occurs (such as when a user clicks a button). Our app needs four event listeners. </a:t>
            </a:r>
            <a:endParaRPr sz="1600">
              <a:solidFill>
                <a:srgbClr val="000000"/>
              </a:solidFill>
            </a:endParaRPr>
          </a:p>
          <a:p>
            <a:pPr indent="-330200" lvl="0" marL="457200" rtl="0" algn="l">
              <a:spcBef>
                <a:spcPts val="1600"/>
              </a:spcBef>
              <a:spcAft>
                <a:spcPts val="0"/>
              </a:spcAft>
              <a:buClr>
                <a:srgbClr val="000000"/>
              </a:buClr>
              <a:buSzPts val="1600"/>
              <a:buFont typeface="Source Code Pro"/>
              <a:buChar char="●"/>
            </a:pPr>
            <a:r>
              <a:rPr lang="en" sz="1600">
                <a:solidFill>
                  <a:srgbClr val="000000"/>
                </a:solidFill>
              </a:rPr>
              <a:t>a </a:t>
            </a:r>
            <a:r>
              <a:rPr lang="en" sz="1600" u="sng">
                <a:solidFill>
                  <a:srgbClr val="2F80ED"/>
                </a:solidFill>
                <a:hlinkClick r:id="rId3"/>
              </a:rPr>
              <a:t>window event listener</a:t>
            </a:r>
            <a:r>
              <a:rPr lang="en" sz="1600">
                <a:solidFill>
                  <a:srgbClr val="000000"/>
                </a:solidFill>
              </a:rPr>
              <a:t> to trigger the resize function when window is </a:t>
            </a:r>
            <a:r>
              <a:rPr lang="en" sz="1600" u="sng">
                <a:solidFill>
                  <a:srgbClr val="2F80ED"/>
                </a:solidFill>
                <a:hlinkClick r:id="rId4"/>
              </a:rPr>
              <a:t>resized</a:t>
            </a:r>
            <a:endParaRPr sz="1600" u="sng">
              <a:solidFill>
                <a:srgbClr val="2F80ED"/>
              </a:solidFill>
              <a:hlinkClick r:id="rId5"/>
            </a:endParaRPr>
          </a:p>
          <a:p>
            <a:pPr indent="-330200" lvl="0" marL="457200" rtl="0" algn="l">
              <a:spcBef>
                <a:spcPts val="0"/>
              </a:spcBef>
              <a:spcAft>
                <a:spcPts val="0"/>
              </a:spcAft>
              <a:buClr>
                <a:srgbClr val="000000"/>
              </a:buClr>
              <a:buSzPts val="1600"/>
              <a:buFont typeface="Source Code Pro"/>
              <a:buChar char="●"/>
            </a:pPr>
            <a:r>
              <a:rPr lang="en" sz="1600">
                <a:solidFill>
                  <a:srgbClr val="000000"/>
                </a:solidFill>
              </a:rPr>
              <a:t>a </a:t>
            </a:r>
            <a:r>
              <a:rPr lang="en" sz="1600" u="sng">
                <a:solidFill>
                  <a:srgbClr val="2F80ED"/>
                </a:solidFill>
                <a:hlinkClick r:id="rId6"/>
              </a:rPr>
              <a:t>document event listener</a:t>
            </a:r>
            <a:r>
              <a:rPr lang="en" sz="1600">
                <a:solidFill>
                  <a:srgbClr val="000000"/>
                </a:solidFill>
              </a:rPr>
              <a:t> to trigger the draw() function when mouse is </a:t>
            </a:r>
            <a:r>
              <a:rPr lang="en" sz="1600" u="sng">
                <a:solidFill>
                  <a:srgbClr val="2F80ED"/>
                </a:solidFill>
                <a:hlinkClick r:id="rId7"/>
              </a:rPr>
              <a:t>moved</a:t>
            </a:r>
            <a:endParaRPr sz="1600" u="sng">
              <a:solidFill>
                <a:srgbClr val="2F80ED"/>
              </a:solidFill>
              <a:hlinkClick r:id="rId8"/>
            </a:endParaRPr>
          </a:p>
          <a:p>
            <a:pPr indent="-330200" lvl="0" marL="457200" rtl="0" algn="l">
              <a:spcBef>
                <a:spcPts val="0"/>
              </a:spcBef>
              <a:spcAft>
                <a:spcPts val="0"/>
              </a:spcAft>
              <a:buClr>
                <a:srgbClr val="000000"/>
              </a:buClr>
              <a:buSzPts val="1600"/>
              <a:buFont typeface="Source Code Pro"/>
              <a:buChar char="●"/>
            </a:pPr>
            <a:r>
              <a:rPr lang="en" sz="1600">
                <a:solidFill>
                  <a:srgbClr val="000000"/>
                </a:solidFill>
              </a:rPr>
              <a:t>a </a:t>
            </a:r>
            <a:r>
              <a:rPr lang="en" sz="1600" u="sng">
                <a:solidFill>
                  <a:srgbClr val="2F80ED"/>
                </a:solidFill>
                <a:hlinkClick r:id="rId9"/>
              </a:rPr>
              <a:t>document event listener</a:t>
            </a:r>
            <a:r>
              <a:rPr lang="en" sz="1600">
                <a:solidFill>
                  <a:srgbClr val="000000"/>
                </a:solidFill>
              </a:rPr>
              <a:t> to trigger the setPosition() (user’s mouse current position) function when mouse is </a:t>
            </a:r>
            <a:r>
              <a:rPr lang="en" sz="1600" u="sng">
                <a:solidFill>
                  <a:srgbClr val="2F80ED"/>
                </a:solidFill>
                <a:hlinkClick r:id="rId10"/>
              </a:rPr>
              <a:t>clicked</a:t>
            </a:r>
            <a:endParaRPr sz="1600" u="sng">
              <a:solidFill>
                <a:srgbClr val="2F80ED"/>
              </a:solidFill>
              <a:hlinkClick r:id="rId11"/>
            </a:endParaRPr>
          </a:p>
          <a:p>
            <a:pPr indent="-330200" lvl="0" marL="457200" rtl="0" algn="l">
              <a:spcBef>
                <a:spcPts val="0"/>
              </a:spcBef>
              <a:spcAft>
                <a:spcPts val="0"/>
              </a:spcAft>
              <a:buClr>
                <a:srgbClr val="000000"/>
              </a:buClr>
              <a:buSzPts val="1600"/>
              <a:buFont typeface="Source Code Pro"/>
              <a:buChar char="●"/>
            </a:pPr>
            <a:r>
              <a:rPr lang="en" sz="1600">
                <a:solidFill>
                  <a:srgbClr val="000000"/>
                </a:solidFill>
              </a:rPr>
              <a:t>a </a:t>
            </a:r>
            <a:r>
              <a:rPr lang="en" sz="1600" u="sng">
                <a:solidFill>
                  <a:srgbClr val="2F80ED"/>
                </a:solidFill>
                <a:hlinkClick r:id="rId12"/>
              </a:rPr>
              <a:t>document event listener</a:t>
            </a:r>
            <a:r>
              <a:rPr lang="en" sz="1600">
                <a:solidFill>
                  <a:srgbClr val="000000"/>
                </a:solidFill>
              </a:rPr>
              <a:t> to trigger the setPosition() (user’s mouse current position) function when mouse is moved </a:t>
            </a:r>
            <a:endParaRPr sz="1600" u="sng">
              <a:solidFill>
                <a:srgbClr val="2F80ED"/>
              </a:solidFill>
              <a:hlinkClick r:id="rId13"/>
            </a:endParaRPr>
          </a:p>
          <a:p>
            <a:pPr indent="0" lvl="0" marL="0" rtl="0" algn="l">
              <a:spcBef>
                <a:spcPts val="0"/>
              </a:spcBef>
              <a:spcAft>
                <a:spcPts val="0"/>
              </a:spcAft>
              <a:buNone/>
            </a:pPr>
            <a:r>
              <a:t/>
            </a:r>
            <a:endParaRPr sz="1550">
              <a:solidFill>
                <a:srgbClr val="000000"/>
              </a:solidFill>
              <a:latin typeface="Roboto"/>
              <a:ea typeface="Roboto"/>
              <a:cs typeface="Roboto"/>
              <a:sym typeface="Roboto"/>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190500" y="1006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on events</a:t>
            </a:r>
            <a:endParaRPr/>
          </a:p>
        </p:txBody>
      </p:sp>
      <p:sp>
        <p:nvSpPr>
          <p:cNvPr id="118" name="Google Shape;118;p23"/>
          <p:cNvSpPr txBox="1"/>
          <p:nvPr>
            <p:ph idx="1" type="body"/>
          </p:nvPr>
        </p:nvSpPr>
        <p:spPr>
          <a:xfrm>
            <a:off x="190500" y="901650"/>
            <a:ext cx="86418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HTML events are </a:t>
            </a:r>
            <a:r>
              <a:rPr b="1" lang="en" sz="1600">
                <a:solidFill>
                  <a:srgbClr val="000000"/>
                </a:solidFill>
              </a:rPr>
              <a:t>"things"</a:t>
            </a:r>
            <a:r>
              <a:rPr lang="en" sz="1600">
                <a:solidFill>
                  <a:srgbClr val="000000"/>
                </a:solidFill>
              </a:rPr>
              <a:t> that happen to HTML elements. When JavaScript is used in HTML pages, JavaScript can </a:t>
            </a:r>
            <a:r>
              <a:rPr b="1" lang="en" sz="1600">
                <a:solidFill>
                  <a:srgbClr val="000000"/>
                </a:solidFill>
              </a:rPr>
              <a:t>"react"</a:t>
            </a:r>
            <a:r>
              <a:rPr lang="en" sz="1600">
                <a:solidFill>
                  <a:srgbClr val="000000"/>
                </a:solidFill>
              </a:rPr>
              <a:t> on these events. An HTML event can be something the browser does, or something a user does.</a:t>
            </a:r>
            <a:endParaRPr sz="1600">
              <a:solidFill>
                <a:srgbClr val="000000"/>
              </a:solidFill>
            </a:endParaRPr>
          </a:p>
          <a:p>
            <a:pPr indent="0" lvl="0" marL="0" rtl="0" algn="l">
              <a:spcBef>
                <a:spcPts val="1600"/>
              </a:spcBef>
              <a:spcAft>
                <a:spcPts val="0"/>
              </a:spcAft>
              <a:buNone/>
            </a:pPr>
            <a:r>
              <a:rPr lang="en" sz="1600">
                <a:solidFill>
                  <a:srgbClr val="000000"/>
                </a:solidFill>
              </a:rPr>
              <a:t>Often, when events happen, you may want to do something.</a:t>
            </a:r>
            <a:endParaRPr sz="1600">
              <a:solidFill>
                <a:srgbClr val="000000"/>
              </a:solidFill>
            </a:endParaRPr>
          </a:p>
          <a:p>
            <a:pPr indent="0" lvl="0" marL="0" rtl="0" algn="l">
              <a:spcBef>
                <a:spcPts val="0"/>
              </a:spcBef>
              <a:spcAft>
                <a:spcPts val="0"/>
              </a:spcAft>
              <a:buNone/>
            </a:pPr>
            <a:r>
              <a:rPr lang="en" sz="1600">
                <a:solidFill>
                  <a:srgbClr val="000000"/>
                </a:solidFill>
              </a:rPr>
              <a:t>JavaScript lets you execute code when events are detected. HTML allows event handler attributes, </a:t>
            </a:r>
            <a:r>
              <a:rPr b="1" lang="en" sz="1600">
                <a:solidFill>
                  <a:srgbClr val="000000"/>
                </a:solidFill>
              </a:rPr>
              <a:t>with JavaScript code</a:t>
            </a:r>
            <a:r>
              <a:rPr lang="en" sz="1600">
                <a:solidFill>
                  <a:srgbClr val="000000"/>
                </a:solidFill>
              </a:rPr>
              <a:t>, to be added to HTML elements.</a:t>
            </a:r>
            <a:endParaRPr sz="1600">
              <a:solidFill>
                <a:srgbClr val="000000"/>
              </a:solidFill>
            </a:endParaRPr>
          </a:p>
          <a:p>
            <a:pPr indent="0" lvl="0" marL="0" rtl="0" algn="l">
              <a:spcBef>
                <a:spcPts val="1600"/>
              </a:spcBef>
              <a:spcAft>
                <a:spcPts val="0"/>
              </a:spcAft>
              <a:buNone/>
            </a:pPr>
            <a:r>
              <a:t/>
            </a:r>
            <a:endParaRPr sz="1200">
              <a:solidFill>
                <a:srgbClr val="000000"/>
              </a:solidFill>
              <a:latin typeface="Verdana"/>
              <a:ea typeface="Verdana"/>
              <a:cs typeface="Verdana"/>
              <a:sym typeface="Verdana"/>
            </a:endParaRPr>
          </a:p>
          <a:p>
            <a:pPr indent="0" lvl="0" marL="0" rtl="0" algn="l">
              <a:spcBef>
                <a:spcPts val="1600"/>
              </a:spcBef>
              <a:spcAft>
                <a:spcPts val="1600"/>
              </a:spcAft>
              <a:buNone/>
            </a:pPr>
            <a:r>
              <a:t/>
            </a:r>
            <a:endParaRPr/>
          </a:p>
        </p:txBody>
      </p:sp>
      <p:pic>
        <p:nvPicPr>
          <p:cNvPr id="119" name="Google Shape;119;p23"/>
          <p:cNvPicPr preferRelativeResize="0"/>
          <p:nvPr/>
        </p:nvPicPr>
        <p:blipFill>
          <a:blip r:embed="rId3">
            <a:alphaModFix/>
          </a:blip>
          <a:stretch>
            <a:fillRect/>
          </a:stretch>
        </p:blipFill>
        <p:spPr>
          <a:xfrm>
            <a:off x="679913" y="3409000"/>
            <a:ext cx="7896225" cy="1314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drawing functions</a:t>
            </a:r>
            <a:endParaRPr/>
          </a:p>
        </p:txBody>
      </p:sp>
      <p:sp>
        <p:nvSpPr>
          <p:cNvPr id="125" name="Google Shape;125;p24"/>
          <p:cNvSpPr txBox="1"/>
          <p:nvPr>
            <p:ph idx="1" type="body"/>
          </p:nvPr>
        </p:nvSpPr>
        <p:spPr>
          <a:xfrm>
            <a:off x="311700" y="1093850"/>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000000"/>
                </a:solidFill>
              </a:rPr>
              <a:t>The drawing function of this project depends on the position of the mouse. Since we’ll be moving from one position to another one whenever the mouse is clicked or when the mouse is moved over the canvas, we’ll need to create a setPosition() function that sets variables to the </a:t>
            </a:r>
            <a:r>
              <a:rPr lang="en" sz="1600" u="sng">
                <a:solidFill>
                  <a:srgbClr val="2F80ED"/>
                </a:solidFill>
                <a:hlinkClick r:id="rId3"/>
              </a:rPr>
              <a:t>user’s x &amp; y position</a:t>
            </a:r>
            <a:r>
              <a:rPr lang="en" sz="1600">
                <a:solidFill>
                  <a:srgbClr val="000000"/>
                </a:solidFill>
              </a:rPr>
              <a:t> coordinates. We can then use those variables in our draw function.</a:t>
            </a:r>
            <a:endParaRPr sz="1600"/>
          </a:p>
        </p:txBody>
      </p:sp>
      <p:pic>
        <p:nvPicPr>
          <p:cNvPr id="126" name="Google Shape;126;p24"/>
          <p:cNvPicPr preferRelativeResize="0"/>
          <p:nvPr/>
        </p:nvPicPr>
        <p:blipFill>
          <a:blip r:embed="rId4">
            <a:alphaModFix/>
          </a:blip>
          <a:stretch>
            <a:fillRect/>
          </a:stretch>
        </p:blipFill>
        <p:spPr>
          <a:xfrm>
            <a:off x="1056438" y="3062550"/>
            <a:ext cx="6448425" cy="1943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1247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Finishing it up</a:t>
            </a:r>
            <a:endParaRPr/>
          </a:p>
        </p:txBody>
      </p:sp>
      <p:sp>
        <p:nvSpPr>
          <p:cNvPr id="132" name="Google Shape;132;p25"/>
          <p:cNvSpPr txBox="1"/>
          <p:nvPr>
            <p:ph idx="1" type="body"/>
          </p:nvPr>
        </p:nvSpPr>
        <p:spPr>
          <a:xfrm>
            <a:off x="311700" y="901650"/>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At last, we come to our draw() function. Our function will need a </a:t>
            </a:r>
            <a:r>
              <a:rPr lang="en" sz="1600" u="sng">
                <a:solidFill>
                  <a:srgbClr val="2F80ED"/>
                </a:solidFill>
                <a:hlinkClick r:id="rId3"/>
              </a:rPr>
              <a:t>closure</a:t>
            </a:r>
            <a:r>
              <a:rPr lang="en" sz="1600">
                <a:solidFill>
                  <a:srgbClr val="000000"/>
                </a:solidFill>
              </a:rPr>
              <a:t> followed by the following:</a:t>
            </a:r>
            <a:endParaRPr sz="1600">
              <a:solidFill>
                <a:srgbClr val="000000"/>
              </a:solidFill>
            </a:endParaRPr>
          </a:p>
          <a:p>
            <a:pPr indent="-330200" lvl="0" marL="457200" rtl="0" algn="l">
              <a:spcBef>
                <a:spcPts val="1600"/>
              </a:spcBef>
              <a:spcAft>
                <a:spcPts val="0"/>
              </a:spcAft>
              <a:buClr>
                <a:srgbClr val="000000"/>
              </a:buClr>
              <a:buSzPts val="1600"/>
              <a:buFont typeface="Source Code Pro"/>
              <a:buChar char="●"/>
            </a:pPr>
            <a:r>
              <a:rPr lang="en" sz="1600">
                <a:solidFill>
                  <a:srgbClr val="000000"/>
                </a:solidFill>
              </a:rPr>
              <a:t>in the function, we need to have an </a:t>
            </a:r>
            <a:r>
              <a:rPr lang="en" sz="1600" u="sng">
                <a:solidFill>
                  <a:srgbClr val="2F80ED"/>
                </a:solidFill>
                <a:hlinkClick r:id="rId4"/>
              </a:rPr>
              <a:t>if</a:t>
            </a:r>
            <a:r>
              <a:rPr lang="en" sz="1600">
                <a:solidFill>
                  <a:srgbClr val="000000"/>
                </a:solidFill>
              </a:rPr>
              <a:t> statement to make sure it runs only when mouse is clicked</a:t>
            </a:r>
            <a:endParaRPr sz="1600">
              <a:solidFill>
                <a:srgbClr val="000000"/>
              </a:solidFill>
            </a:endParaRPr>
          </a:p>
          <a:p>
            <a:pPr indent="-330200" lvl="0" marL="457200" rtl="0" algn="l">
              <a:spcBef>
                <a:spcPts val="0"/>
              </a:spcBef>
              <a:spcAft>
                <a:spcPts val="0"/>
              </a:spcAft>
              <a:buClr>
                <a:srgbClr val="000000"/>
              </a:buClr>
              <a:buSzPts val="1600"/>
              <a:buFont typeface="Source Code Pro"/>
              <a:buChar char="●"/>
            </a:pPr>
            <a:r>
              <a:rPr lang="en" sz="1600">
                <a:solidFill>
                  <a:srgbClr val="000000"/>
                </a:solidFill>
              </a:rPr>
              <a:t>set a variable to our </a:t>
            </a:r>
            <a:r>
              <a:rPr lang="en" sz="1600" u="sng">
                <a:solidFill>
                  <a:srgbClr val="2F80ED"/>
                </a:solidFill>
                <a:hlinkClick r:id="rId5"/>
              </a:rPr>
              <a:t>input id’s value</a:t>
            </a:r>
            <a:endParaRPr sz="1600" u="sng">
              <a:solidFill>
                <a:srgbClr val="2F80ED"/>
              </a:solidFill>
              <a:hlinkClick r:id="rId6"/>
            </a:endParaRPr>
          </a:p>
          <a:p>
            <a:pPr indent="-330200" lvl="0" marL="457200" rtl="0" algn="l">
              <a:spcBef>
                <a:spcPts val="0"/>
              </a:spcBef>
              <a:spcAft>
                <a:spcPts val="0"/>
              </a:spcAft>
              <a:buClr>
                <a:srgbClr val="000000"/>
              </a:buClr>
              <a:buSzPts val="1600"/>
              <a:buFont typeface="Source Code Pro"/>
              <a:buChar char="●"/>
            </a:pPr>
            <a:r>
              <a:rPr lang="en" sz="1600">
                <a:solidFill>
                  <a:srgbClr val="000000"/>
                </a:solidFill>
              </a:rPr>
              <a:t>write </a:t>
            </a:r>
            <a:r>
              <a:rPr lang="en" sz="1600" u="sng">
                <a:solidFill>
                  <a:srgbClr val="2F80ED"/>
                </a:solidFill>
                <a:hlinkClick r:id="rId7"/>
              </a:rPr>
              <a:t>ctx.beginPath()</a:t>
            </a:r>
            <a:r>
              <a:rPr lang="en" sz="1600">
                <a:solidFill>
                  <a:srgbClr val="000000"/>
                </a:solidFill>
              </a:rPr>
              <a:t> to start a drawing path</a:t>
            </a:r>
            <a:endParaRPr sz="1600">
              <a:solidFill>
                <a:srgbClr val="000000"/>
              </a:solidFill>
            </a:endParaRPr>
          </a:p>
          <a:p>
            <a:pPr indent="-330200" lvl="0" marL="457200" rtl="0" algn="l">
              <a:spcBef>
                <a:spcPts val="0"/>
              </a:spcBef>
              <a:spcAft>
                <a:spcPts val="0"/>
              </a:spcAft>
              <a:buClr>
                <a:srgbClr val="000000"/>
              </a:buClr>
              <a:buSzPts val="1600"/>
              <a:buFont typeface="Source Code Pro"/>
              <a:buChar char="●"/>
            </a:pPr>
            <a:r>
              <a:rPr lang="en" sz="1600">
                <a:solidFill>
                  <a:srgbClr val="000000"/>
                </a:solidFill>
              </a:rPr>
              <a:t>specify the </a:t>
            </a:r>
            <a:r>
              <a:rPr lang="en" sz="1600" u="sng">
                <a:solidFill>
                  <a:srgbClr val="2F80ED"/>
                </a:solidFill>
                <a:hlinkClick r:id="rId8"/>
              </a:rPr>
              <a:t>line width</a:t>
            </a:r>
            <a:endParaRPr sz="1600" u="sng">
              <a:solidFill>
                <a:srgbClr val="2F80ED"/>
              </a:solidFill>
              <a:hlinkClick r:id="rId9"/>
            </a:endParaRPr>
          </a:p>
          <a:p>
            <a:pPr indent="-330200" lvl="0" marL="457200" rtl="0" algn="l">
              <a:spcBef>
                <a:spcPts val="0"/>
              </a:spcBef>
              <a:spcAft>
                <a:spcPts val="0"/>
              </a:spcAft>
              <a:buClr>
                <a:srgbClr val="000000"/>
              </a:buClr>
              <a:buSzPts val="1600"/>
              <a:buFont typeface="Source Code Pro"/>
              <a:buChar char="●"/>
            </a:pPr>
            <a:r>
              <a:rPr lang="en" sz="1600">
                <a:solidFill>
                  <a:srgbClr val="000000"/>
                </a:solidFill>
              </a:rPr>
              <a:t>specify the </a:t>
            </a:r>
            <a:r>
              <a:rPr lang="en" sz="1600" u="sng">
                <a:solidFill>
                  <a:srgbClr val="2F80ED"/>
                </a:solidFill>
                <a:hlinkClick r:id="rId10"/>
              </a:rPr>
              <a:t>lineCap</a:t>
            </a:r>
            <a:endParaRPr sz="1600" u="sng">
              <a:solidFill>
                <a:srgbClr val="2F80ED"/>
              </a:solidFill>
              <a:hlinkClick r:id="rId11"/>
            </a:endParaRPr>
          </a:p>
          <a:p>
            <a:pPr indent="-330200" lvl="0" marL="457200" rtl="0" algn="l">
              <a:spcBef>
                <a:spcPts val="0"/>
              </a:spcBef>
              <a:spcAft>
                <a:spcPts val="0"/>
              </a:spcAft>
              <a:buClr>
                <a:srgbClr val="000000"/>
              </a:buClr>
              <a:buSzPts val="1600"/>
              <a:buFont typeface="Source Code Pro"/>
              <a:buChar char="●"/>
            </a:pPr>
            <a:r>
              <a:rPr lang="en" sz="1600">
                <a:solidFill>
                  <a:srgbClr val="000000"/>
                </a:solidFill>
              </a:rPr>
              <a:t>specify the </a:t>
            </a:r>
            <a:r>
              <a:rPr lang="en" sz="1600" u="sng">
                <a:solidFill>
                  <a:srgbClr val="2F80ED"/>
                </a:solidFill>
                <a:hlinkClick r:id="rId12"/>
              </a:rPr>
              <a:t>strokeStyle (color of line)</a:t>
            </a:r>
            <a:r>
              <a:rPr lang="en" sz="1600">
                <a:solidFill>
                  <a:srgbClr val="000000"/>
                </a:solidFill>
              </a:rPr>
              <a:t>, which is set to our variable with the input id value</a:t>
            </a:r>
            <a:endParaRPr sz="1600">
              <a:solidFill>
                <a:srgbClr val="000000"/>
              </a:solidFill>
            </a:endParaRPr>
          </a:p>
          <a:p>
            <a:pPr indent="-330200" lvl="0" marL="457200" rtl="0" algn="l">
              <a:spcBef>
                <a:spcPts val="0"/>
              </a:spcBef>
              <a:spcAft>
                <a:spcPts val="0"/>
              </a:spcAft>
              <a:buClr>
                <a:srgbClr val="000000"/>
              </a:buClr>
              <a:buSzPts val="1600"/>
              <a:buFont typeface="Source Code Pro"/>
              <a:buChar char="●"/>
            </a:pPr>
            <a:r>
              <a:rPr lang="en" sz="1600">
                <a:solidFill>
                  <a:srgbClr val="000000"/>
                </a:solidFill>
              </a:rPr>
              <a:t>add the from</a:t>
            </a:r>
            <a:r>
              <a:rPr lang="en" sz="1600" u="sng">
                <a:solidFill>
                  <a:srgbClr val="2F80ED"/>
                </a:solidFill>
                <a:hlinkClick r:id="rId13"/>
              </a:rPr>
              <a:t>(moveTo)</a:t>
            </a:r>
            <a:r>
              <a:rPr lang="en" sz="1600">
                <a:solidFill>
                  <a:srgbClr val="000000"/>
                </a:solidFill>
              </a:rPr>
              <a:t> and to </a:t>
            </a:r>
            <a:r>
              <a:rPr lang="en" sz="1600" u="sng">
                <a:solidFill>
                  <a:srgbClr val="2F80ED"/>
                </a:solidFill>
                <a:hlinkClick r:id="rId14"/>
              </a:rPr>
              <a:t>(lineTo)</a:t>
            </a:r>
            <a:r>
              <a:rPr lang="en" sz="1600">
                <a:solidFill>
                  <a:srgbClr val="000000"/>
                </a:solidFill>
              </a:rPr>
              <a:t>functions for the line based on the position coordinates</a:t>
            </a:r>
            <a:endParaRPr sz="1600">
              <a:solidFill>
                <a:srgbClr val="000000"/>
              </a:solidFill>
            </a:endParaRPr>
          </a:p>
          <a:p>
            <a:pPr indent="-330200" lvl="0" marL="457200" rtl="0" algn="l">
              <a:spcBef>
                <a:spcPts val="0"/>
              </a:spcBef>
              <a:spcAft>
                <a:spcPts val="0"/>
              </a:spcAft>
              <a:buClr>
                <a:srgbClr val="000000"/>
              </a:buClr>
              <a:buSzPts val="1600"/>
              <a:buFont typeface="Source Code Pro"/>
              <a:buChar char="●"/>
            </a:pPr>
            <a:r>
              <a:rPr lang="en" sz="1600">
                <a:solidFill>
                  <a:srgbClr val="000000"/>
                </a:solidFill>
              </a:rPr>
              <a:t>begin the drawing path</a:t>
            </a:r>
            <a:r>
              <a:rPr lang="en" sz="1600" u="sng">
                <a:solidFill>
                  <a:srgbClr val="2F80ED"/>
                </a:solidFill>
                <a:hlinkClick r:id="rId15"/>
              </a:rPr>
              <a:t>(stroke)</a:t>
            </a:r>
            <a:r>
              <a:rPr lang="en" sz="1600">
                <a:solidFill>
                  <a:srgbClr val="000000"/>
                </a:solidFill>
              </a:rPr>
              <a:t> of the line</a:t>
            </a:r>
            <a:endParaRPr sz="1600">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of the javascript</a:t>
            </a:r>
            <a:endParaRPr/>
          </a:p>
        </p:txBody>
      </p:sp>
      <p:sp>
        <p:nvSpPr>
          <p:cNvPr id="138" name="Google Shape;138;p26"/>
          <p:cNvSpPr txBox="1"/>
          <p:nvPr>
            <p:ph idx="1" type="body"/>
          </p:nvPr>
        </p:nvSpPr>
        <p:spPr>
          <a:xfrm>
            <a:off x="311700" y="1228675"/>
            <a:ext cx="3957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Zoom in to read the code. Let’s take a few minutes to double check our work before testing out the drawing app! </a:t>
            </a:r>
            <a:endParaRPr/>
          </a:p>
          <a:p>
            <a:pPr indent="0" lvl="0" marL="0" rtl="0" algn="l">
              <a:spcBef>
                <a:spcPts val="1600"/>
              </a:spcBef>
              <a:spcAft>
                <a:spcPts val="1600"/>
              </a:spcAft>
              <a:buNone/>
            </a:pPr>
            <a:r>
              <a:rPr lang="en"/>
              <a:t>Type any HEX color (the ones we find on Google Color Picker) and you will be able to draw in that color.</a:t>
            </a:r>
            <a:endParaRPr/>
          </a:p>
        </p:txBody>
      </p:sp>
      <p:pic>
        <p:nvPicPr>
          <p:cNvPr id="139" name="Google Shape;139;p26"/>
          <p:cNvPicPr preferRelativeResize="0"/>
          <p:nvPr/>
        </p:nvPicPr>
        <p:blipFill>
          <a:blip r:embed="rId3">
            <a:alphaModFix/>
          </a:blip>
          <a:stretch>
            <a:fillRect/>
          </a:stretch>
        </p:blipFill>
        <p:spPr>
          <a:xfrm>
            <a:off x="4402400" y="114862"/>
            <a:ext cx="4499150" cy="4913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Beginning the shape</a:t>
            </a:r>
            <a:endParaRPr/>
          </a:p>
        </p:txBody>
      </p:sp>
      <p:pic>
        <p:nvPicPr>
          <p:cNvPr id="64" name="Google Shape;64;p14"/>
          <p:cNvPicPr preferRelativeResize="0"/>
          <p:nvPr/>
        </p:nvPicPr>
        <p:blipFill>
          <a:blip r:embed="rId3">
            <a:alphaModFix/>
          </a:blip>
          <a:stretch>
            <a:fillRect/>
          </a:stretch>
        </p:blipFill>
        <p:spPr>
          <a:xfrm>
            <a:off x="311701" y="1319500"/>
            <a:ext cx="8333999" cy="2647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Eyes and body</a:t>
            </a:r>
            <a:endParaRPr/>
          </a:p>
        </p:txBody>
      </p:sp>
      <p:pic>
        <p:nvPicPr>
          <p:cNvPr id="70" name="Google Shape;70;p15"/>
          <p:cNvPicPr preferRelativeResize="0"/>
          <p:nvPr/>
        </p:nvPicPr>
        <p:blipFill>
          <a:blip r:embed="rId3">
            <a:alphaModFix/>
          </a:blip>
          <a:stretch>
            <a:fillRect/>
          </a:stretch>
        </p:blipFill>
        <p:spPr>
          <a:xfrm>
            <a:off x="235325" y="1159850"/>
            <a:ext cx="8520599" cy="353264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799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Arms and legs</a:t>
            </a:r>
            <a:endParaRPr/>
          </a:p>
        </p:txBody>
      </p:sp>
      <p:pic>
        <p:nvPicPr>
          <p:cNvPr id="76" name="Google Shape;76;p16"/>
          <p:cNvPicPr preferRelativeResize="0"/>
          <p:nvPr/>
        </p:nvPicPr>
        <p:blipFill>
          <a:blip r:embed="rId3">
            <a:alphaModFix/>
          </a:blip>
          <a:stretch>
            <a:fillRect/>
          </a:stretch>
        </p:blipFill>
        <p:spPr>
          <a:xfrm>
            <a:off x="1736925" y="967875"/>
            <a:ext cx="5572125" cy="3844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an html drawing app</a:t>
            </a:r>
            <a:endParaRPr/>
          </a:p>
        </p:txBody>
      </p:sp>
      <p:sp>
        <p:nvSpPr>
          <p:cNvPr id="82" name="Google Shape;82;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Our web paint application is based off of HTML5’s </a:t>
            </a:r>
            <a:r>
              <a:rPr lang="en" u="sng">
                <a:solidFill>
                  <a:srgbClr val="2F80ED"/>
                </a:solidFill>
                <a:hlinkClick r:id="rId3"/>
              </a:rPr>
              <a:t>canvas</a:t>
            </a:r>
            <a:r>
              <a:rPr lang="en">
                <a:solidFill>
                  <a:srgbClr val="000000"/>
                </a:solidFill>
              </a:rPr>
              <a:t>. We’ll be making a “whiteboard” that draws whenever you move your mouse while clicked. We’ll also implement an input box where we can specify what hex color we want. </a:t>
            </a:r>
            <a:endParaRPr>
              <a:solidFill>
                <a:srgbClr val="000000"/>
              </a:solidFill>
            </a:endParaRPr>
          </a:p>
          <a:p>
            <a:pPr indent="0" lvl="0" marL="0" rtl="0" algn="l">
              <a:spcBef>
                <a:spcPts val="1600"/>
              </a:spcBef>
              <a:spcAft>
                <a:spcPts val="0"/>
              </a:spcAft>
              <a:buNone/>
            </a:pPr>
            <a:r>
              <a:rPr lang="en">
                <a:solidFill>
                  <a:srgbClr val="000000"/>
                </a:solidFill>
              </a:rPr>
              <a:t>Since our app is basically a plain screen where we can draw, we don’t need to style anything (no CSS file needed). </a:t>
            </a:r>
            <a:endParaRPr>
              <a:solidFill>
                <a:srgbClr val="000000"/>
              </a:solidFill>
            </a:endParaRPr>
          </a:p>
          <a:p>
            <a:pPr indent="0" lvl="0" marL="0" rtl="0" algn="l">
              <a:spcBef>
                <a:spcPts val="1600"/>
              </a:spcBef>
              <a:spcAft>
                <a:spcPts val="0"/>
              </a:spcAft>
              <a:buNone/>
            </a:pPr>
            <a:r>
              <a:rPr lang="en">
                <a:solidFill>
                  <a:srgbClr val="000000"/>
                </a:solidFill>
              </a:rPr>
              <a:t>Therefore, we just need two files. index.html - for our markup, and app.js - for our function(s).</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14717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started with the whiteboard</a:t>
            </a:r>
            <a:endParaRPr/>
          </a:p>
        </p:txBody>
      </p:sp>
      <p:sp>
        <p:nvSpPr>
          <p:cNvPr id="88" name="Google Shape;88;p18"/>
          <p:cNvSpPr txBox="1"/>
          <p:nvPr>
            <p:ph idx="1" type="body"/>
          </p:nvPr>
        </p:nvSpPr>
        <p:spPr>
          <a:xfrm>
            <a:off x="311700" y="1114550"/>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Our html will have all the usual tags (head, meta viewport, title, etc) but we do need to add an </a:t>
            </a:r>
            <a:r>
              <a:rPr lang="en" u="sng">
                <a:solidFill>
                  <a:srgbClr val="2F80ED"/>
                </a:solidFill>
                <a:hlinkClick r:id="rId3"/>
              </a:rPr>
              <a:t>input</a:t>
            </a:r>
            <a:r>
              <a:rPr lang="en">
                <a:solidFill>
                  <a:srgbClr val="000000"/>
                </a:solidFill>
              </a:rPr>
              <a:t> tag to let the user specify a hex color, and a </a:t>
            </a:r>
            <a:r>
              <a:rPr lang="en" u="sng">
                <a:solidFill>
                  <a:srgbClr val="2F80ED"/>
                </a:solidFill>
                <a:hlinkClick r:id="rId4"/>
              </a:rPr>
              <a:t>canvas</a:t>
            </a:r>
            <a:r>
              <a:rPr lang="en">
                <a:solidFill>
                  <a:srgbClr val="000000"/>
                </a:solidFill>
              </a:rPr>
              <a:t> tag for our canvas. </a:t>
            </a:r>
            <a:endParaRPr>
              <a:solidFill>
                <a:srgbClr val="000000"/>
              </a:solidFill>
            </a:endParaRPr>
          </a:p>
          <a:p>
            <a:pPr indent="0" lvl="0" marL="0" rtl="0" algn="l">
              <a:spcBef>
                <a:spcPts val="1600"/>
              </a:spcBef>
              <a:spcAft>
                <a:spcPts val="0"/>
              </a:spcAft>
              <a:buNone/>
            </a:pPr>
            <a:r>
              <a:rPr lang="en">
                <a:solidFill>
                  <a:srgbClr val="000000"/>
                </a:solidFill>
              </a:rPr>
              <a:t>We will also need to set ids for both. The &lt;input&gt; tag specifies an input field where the user can enter data. &lt;input&gt; elements are used within a &lt;form&gt; element to declare input controls that allow users to input data. </a:t>
            </a:r>
            <a:endParaRPr>
              <a:solidFill>
                <a:srgbClr val="000000"/>
              </a:solidFill>
            </a:endParaRPr>
          </a:p>
          <a:p>
            <a:pPr indent="0" lvl="0" marL="0" rtl="0" algn="l">
              <a:spcBef>
                <a:spcPts val="1600"/>
              </a:spcBef>
              <a:spcAft>
                <a:spcPts val="0"/>
              </a:spcAft>
              <a:buNone/>
            </a:pPr>
            <a:r>
              <a:rPr lang="en">
                <a:solidFill>
                  <a:srgbClr val="000000"/>
                </a:solidFill>
              </a:rPr>
              <a:t>An input field can vary in many ways, depending on the type attribute.</a:t>
            </a:r>
            <a:endParaRPr>
              <a:solidFill>
                <a:srgbClr val="000000"/>
              </a:solidFill>
            </a:endParaRPr>
          </a:p>
          <a:p>
            <a:pPr indent="0" lvl="0" marL="0" rtl="0" algn="l">
              <a:spcBef>
                <a:spcPts val="1600"/>
              </a:spcBef>
              <a:spcAft>
                <a:spcPts val="1600"/>
              </a:spcAft>
              <a:buNone/>
            </a:pPr>
            <a:r>
              <a:t/>
            </a:r>
            <a:endParaRPr sz="1550">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14717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Whiteboard setup code</a:t>
            </a:r>
            <a:endParaRPr/>
          </a:p>
        </p:txBody>
      </p:sp>
      <p:pic>
        <p:nvPicPr>
          <p:cNvPr id="94" name="Google Shape;94;p19"/>
          <p:cNvPicPr preferRelativeResize="0"/>
          <p:nvPr/>
        </p:nvPicPr>
        <p:blipFill>
          <a:blip r:embed="rId3">
            <a:alphaModFix/>
          </a:blip>
          <a:stretch>
            <a:fillRect/>
          </a:stretch>
        </p:blipFill>
        <p:spPr>
          <a:xfrm>
            <a:off x="1025350" y="1093850"/>
            <a:ext cx="7479926" cy="3780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687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 setup</a:t>
            </a:r>
            <a:endParaRPr/>
          </a:p>
        </p:txBody>
      </p:sp>
      <p:sp>
        <p:nvSpPr>
          <p:cNvPr id="100" name="Google Shape;100;p20"/>
          <p:cNvSpPr txBox="1"/>
          <p:nvPr>
            <p:ph idx="1" type="body"/>
          </p:nvPr>
        </p:nvSpPr>
        <p:spPr>
          <a:xfrm>
            <a:off x="311700" y="993000"/>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In our app.js file, we need to assign our canvas id, draw, to a </a:t>
            </a:r>
            <a:r>
              <a:rPr lang="en" u="sng">
                <a:solidFill>
                  <a:srgbClr val="2F80ED"/>
                </a:solidFill>
                <a:hlinkClick r:id="rId3"/>
              </a:rPr>
              <a:t>variable</a:t>
            </a:r>
            <a:r>
              <a:rPr lang="en">
                <a:solidFill>
                  <a:srgbClr val="000000"/>
                </a:solidFill>
              </a:rPr>
              <a:t>. Then, we’ll need to set another variable to the </a:t>
            </a:r>
            <a:r>
              <a:rPr lang="en" u="sng">
                <a:solidFill>
                  <a:srgbClr val="2F80ED"/>
                </a:solidFill>
                <a:hlinkClick r:id="rId4"/>
              </a:rPr>
              <a:t>.getContext(’2d’)</a:t>
            </a:r>
            <a:r>
              <a:rPr lang="en">
                <a:solidFill>
                  <a:srgbClr val="000000"/>
                </a:solidFill>
              </a:rPr>
              <a:t> of that canvas variable so we can draw within it. </a:t>
            </a:r>
            <a:endParaRPr>
              <a:solidFill>
                <a:srgbClr val="000000"/>
              </a:solidFill>
            </a:endParaRPr>
          </a:p>
          <a:p>
            <a:pPr indent="0" lvl="0" marL="0" rtl="0" algn="l">
              <a:spcBef>
                <a:spcPts val="1600"/>
              </a:spcBef>
              <a:spcAft>
                <a:spcPts val="0"/>
              </a:spcAft>
              <a:buNone/>
            </a:pPr>
            <a:r>
              <a:rPr lang="en">
                <a:solidFill>
                  <a:srgbClr val="000000"/>
                </a:solidFill>
              </a:rPr>
              <a:t>In addition, we’ll need to write a small resize function so that we can set the canvas’s width and height to the window’s width and height. </a:t>
            </a:r>
            <a:endParaRPr>
              <a:solidFill>
                <a:srgbClr val="000000"/>
              </a:solidFill>
            </a:endParaRPr>
          </a:p>
          <a:p>
            <a:pPr indent="0" lvl="0" marL="0" rtl="0" algn="l">
              <a:spcBef>
                <a:spcPts val="1600"/>
              </a:spcBef>
              <a:spcAft>
                <a:spcPts val="1600"/>
              </a:spcAft>
              <a:buNone/>
            </a:pPr>
            <a:r>
              <a:rPr lang="en">
                <a:solidFill>
                  <a:srgbClr val="000000"/>
                </a:solidFill>
              </a:rPr>
              <a:t>This way the canvas will take over the whole browser window.</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 setup code</a:t>
            </a:r>
            <a:endParaRPr/>
          </a:p>
        </p:txBody>
      </p:sp>
      <p:pic>
        <p:nvPicPr>
          <p:cNvPr id="106" name="Google Shape;106;p21"/>
          <p:cNvPicPr preferRelativeResize="0"/>
          <p:nvPr/>
        </p:nvPicPr>
        <p:blipFill>
          <a:blip r:embed="rId3">
            <a:alphaModFix/>
          </a:blip>
          <a:stretch>
            <a:fillRect/>
          </a:stretch>
        </p:blipFill>
        <p:spPr>
          <a:xfrm>
            <a:off x="744275" y="1166800"/>
            <a:ext cx="7655450" cy="3562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