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Amatic SC"/>
      <p:regular r:id="rId8"/>
      <p:bold r:id="rId9"/>
    </p:embeddedFont>
    <p:embeddedFont>
      <p:font typeface="Source Code Pro"/>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SourceCodePro-bold.fntdata"/><Relationship Id="rId10" Type="http://schemas.openxmlformats.org/officeDocument/2006/relationships/font" Target="fonts/SourceCodePro-regular.fntdata"/><Relationship Id="rId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maticS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e4a378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e4a378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45ec4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45ec4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google.com/chr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introduction</a:t>
            </a:r>
            <a:endParaRPr/>
          </a:p>
        </p:txBody>
      </p:sp>
      <p:sp>
        <p:nvSpPr>
          <p:cNvPr id="57" name="Google Shape;57;p1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A3A3A"/>
              </a:buClr>
              <a:buSzPts val="1600"/>
              <a:buFont typeface="Roboto"/>
              <a:buChar char="●"/>
            </a:pPr>
            <a:r>
              <a:rPr b="1" lang="en" sz="1600">
                <a:solidFill>
                  <a:srgbClr val="3A3A3A"/>
                </a:solidFill>
              </a:rPr>
              <a:t>Cross-browser compatibility</a:t>
            </a:r>
            <a:r>
              <a:rPr lang="en" sz="1600">
                <a:solidFill>
                  <a:srgbClr val="3A3A3A"/>
                </a:solidFill>
              </a:rPr>
              <a:t> is a real and important issue in web development, but we're going to be a little selfish and focus on making sure our game works in exactly one browser: </a:t>
            </a:r>
            <a:r>
              <a:rPr lang="en" sz="1600">
                <a:solidFill>
                  <a:srgbClr val="0085B6"/>
                </a:solidFill>
                <a:uFill>
                  <a:noFill/>
                </a:uFill>
                <a:hlinkClick r:id="rId3"/>
              </a:rPr>
              <a:t>Chrome</a:t>
            </a:r>
            <a:r>
              <a:rPr lang="en" sz="1600">
                <a:solidFill>
                  <a:srgbClr val="3A3A3A"/>
                </a:solidFill>
              </a:rPr>
              <a:t>. </a:t>
            </a:r>
            <a:endParaRPr sz="1600">
              <a:solidFill>
                <a:srgbClr val="3A3A3A"/>
              </a:solidFill>
            </a:endParaRPr>
          </a:p>
          <a:p>
            <a:pPr indent="-330200" lvl="0" marL="457200" rtl="0" algn="l">
              <a:spcBef>
                <a:spcPts val="0"/>
              </a:spcBef>
              <a:spcAft>
                <a:spcPts val="0"/>
              </a:spcAft>
              <a:buClr>
                <a:srgbClr val="3A3A3A"/>
              </a:buClr>
              <a:buSzPts val="1600"/>
              <a:buFont typeface="Roboto"/>
              <a:buChar char="●"/>
            </a:pPr>
            <a:r>
              <a:rPr lang="en" sz="1600">
                <a:solidFill>
                  <a:srgbClr val="3A3A3A"/>
                </a:solidFill>
              </a:rPr>
              <a:t>Make sure you have Chrome, so you can accurately test along with the instructor today.</a:t>
            </a:r>
            <a:endParaRPr sz="1600">
              <a:solidFill>
                <a:srgbClr val="3A3A3A"/>
              </a:solidFill>
            </a:endParaRPr>
          </a:p>
          <a:p>
            <a:pPr indent="-330200" lvl="0" marL="457200" rtl="0" algn="l">
              <a:spcBef>
                <a:spcPts val="0"/>
              </a:spcBef>
              <a:spcAft>
                <a:spcPts val="0"/>
              </a:spcAft>
              <a:buClr>
                <a:srgbClr val="3A3A3A"/>
              </a:buClr>
              <a:buSzPts val="1600"/>
              <a:buFont typeface="Roboto"/>
              <a:buChar char="●"/>
            </a:pPr>
            <a:r>
              <a:rPr b="1" lang="en" sz="1600">
                <a:solidFill>
                  <a:srgbClr val="3A3A3A"/>
                </a:solidFill>
              </a:rPr>
              <a:t>Clean code</a:t>
            </a:r>
            <a:r>
              <a:rPr lang="en" sz="1600">
                <a:solidFill>
                  <a:srgbClr val="3A3A3A"/>
                </a:solidFill>
              </a:rPr>
              <a:t> is more important in HTML5 than in a lot of other platforms, because the underlying programming language (JavaScript) will let you get away with a lot. So, we're going to make sure that you get in the habit of writing decent code... eventually. We'll be a little messy at the start, just to get things rolling and avoid making you scroll through thousands of words on "best practices" before actually getting to </a:t>
            </a:r>
            <a:r>
              <a:rPr i="1" lang="en" sz="1600">
                <a:solidFill>
                  <a:srgbClr val="3A3A3A"/>
                </a:solidFill>
              </a:rPr>
              <a:t>do</a:t>
            </a:r>
            <a:r>
              <a:rPr lang="en" sz="1600">
                <a:solidFill>
                  <a:srgbClr val="3A3A3A"/>
                </a:solidFill>
              </a:rPr>
              <a:t> anything.</a:t>
            </a:r>
            <a:endParaRPr sz="1600">
              <a:solidFill>
                <a:srgbClr val="3A3A3A"/>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api? (Review)</a:t>
            </a:r>
            <a:endParaRPr/>
          </a:p>
        </p:txBody>
      </p:sp>
      <p:sp>
        <p:nvSpPr>
          <p:cNvPr id="63" name="Google Shape;63;p14"/>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API stands for Application Programming Interface, and it lets developers integrate any two parts of an application or any different applications together. It consists of various elements such as functions, protocols, and tools that allow developers to build applications. </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A common goal of all types of APIs is to accelerate the development of applications by providing a part of its functionality out-of-the-box, so developers do not have to implement it themselves. There are APIs for all types of systems, including operating systems, libraries, and the Web.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