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vUtg1KQ8wBCOZs3x5znyed9S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3b756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be3b756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e3b75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8be3b75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e3b756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be3b756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e3b756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be3b756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e3b75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8be3b75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e3b756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be3b756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ec9f05660_0_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g6ec9f05660_0_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g6ec9f0566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36" name="Google Shape;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QY0Kdg83orY" TargetMode="External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69637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Fundamentos da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e3b75623_0_57"/>
          <p:cNvSpPr txBox="1"/>
          <p:nvPr>
            <p:ph type="title"/>
          </p:nvPr>
        </p:nvSpPr>
        <p:spPr>
          <a:xfrm>
            <a:off x="190700" y="328025"/>
            <a:ext cx="4045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Testes e Debug</a:t>
            </a:r>
            <a:endParaRPr/>
          </a:p>
        </p:txBody>
      </p:sp>
      <p:sp>
        <p:nvSpPr>
          <p:cNvPr id="111" name="Google Shape;111;g8be3b75623_0_57"/>
          <p:cNvSpPr txBox="1"/>
          <p:nvPr/>
        </p:nvSpPr>
        <p:spPr>
          <a:xfrm>
            <a:off x="140900" y="1722775"/>
            <a:ext cx="4219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Verificar funcionamento do código;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Técnicas para identificar erros a serem corrigidos;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g8be3b75623_0_57"/>
          <p:cNvSpPr/>
          <p:nvPr/>
        </p:nvSpPr>
        <p:spPr>
          <a:xfrm>
            <a:off x="4585775" y="12400"/>
            <a:ext cx="4558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8be3b7562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75" y="182863"/>
            <a:ext cx="28194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8be3b7562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725" y="3292988"/>
            <a:ext cx="29718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type="title"/>
          </p:nvPr>
        </p:nvSpPr>
        <p:spPr>
          <a:xfrm>
            <a:off x="557225" y="153050"/>
            <a:ext cx="63393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Exercícios:</a:t>
            </a:r>
            <a:endParaRPr sz="3600"/>
          </a:p>
        </p:txBody>
      </p:sp>
      <p:pic>
        <p:nvPicPr>
          <p:cNvPr id="120" name="Google Shape;1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50" y="1300850"/>
            <a:ext cx="4649050" cy="31809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760200" y="1935900"/>
            <a:ext cx="46239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pt-BR" sz="6000"/>
              <a:t>Paradigma</a:t>
            </a:r>
            <a:endParaRPr sz="6000"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0" y="828035"/>
            <a:ext cx="2811625" cy="36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02825" y="297500"/>
            <a:ext cx="7587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pt-BR" sz="3000"/>
              <a:t>Evolução dos Paradigmas</a:t>
            </a:r>
            <a:endParaRPr sz="3000"/>
          </a:p>
        </p:txBody>
      </p:sp>
      <p:sp>
        <p:nvSpPr>
          <p:cNvPr id="132" name="Google Shape;132;p6"/>
          <p:cNvSpPr/>
          <p:nvPr/>
        </p:nvSpPr>
        <p:spPr>
          <a:xfrm>
            <a:off x="198950" y="32845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Linguagem de Montagem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496638" y="32903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Estruturada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2347800" y="32845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Funcional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645500" y="3290338"/>
            <a:ext cx="2192100" cy="525300"/>
          </a:xfrm>
          <a:prstGeom prst="roundRect">
            <a:avLst>
              <a:gd fmla="val 16667" name="adj"/>
            </a:avLst>
          </a:prstGeom>
          <a:solidFill>
            <a:srgbClr val="FF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3270725" y="2497838"/>
            <a:ext cx="135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2347800" y="1972550"/>
            <a:ext cx="1678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LISP, Scheme, Haskell, Clojure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8" name="Google Shape;138;p6"/>
          <p:cNvCxnSpPr/>
          <p:nvPr/>
        </p:nvCxnSpPr>
        <p:spPr>
          <a:xfrm>
            <a:off x="7734000" y="2497838"/>
            <a:ext cx="135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6"/>
          <p:cNvSpPr txBox="1"/>
          <p:nvPr/>
        </p:nvSpPr>
        <p:spPr>
          <a:xfrm>
            <a:off x="6811075" y="1972550"/>
            <a:ext cx="1678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C#, Java, Ruby, Python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5592638" y="2497838"/>
            <a:ext cx="135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4669713" y="1972550"/>
            <a:ext cx="1678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Algol 68, Cobol, Linguagem C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1234100" y="2497838"/>
            <a:ext cx="135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401450" y="2067500"/>
            <a:ext cx="1678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Assembly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266125" y="819200"/>
            <a:ext cx="40452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Programação Estruturada 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700" y="0"/>
            <a:ext cx="457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66175" y="23367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Surgiu no início da década de 60 mediante a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Crise do Software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66175" y="29892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Características: Uso de subrotinas, Laços de repetição, condicionais e estruturas em bloco.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266175" y="37696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Foi a base para a Orientação a Objetos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212650" y="510325"/>
            <a:ext cx="39129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Programação </a:t>
            </a:r>
            <a:r>
              <a:rPr lang="pt-BR" sz="3000"/>
              <a:t>Orientada a Objetos</a:t>
            </a:r>
            <a:endParaRPr sz="3000"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650" y="0"/>
            <a:ext cx="4846800" cy="52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59500" y="20133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Surgiu nos anos 60 atráves da linguagem Simula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59500" y="28279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Alan Kay considerado um dos criadores do termo “Programação Orientada a Objetos”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59500" y="3642525"/>
            <a:ext cx="4219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Objetivos: Facilitar o desenvolvimento de software e representar o mundo real.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🤝 𝗛𝗢𝗦𝗧𝗚𝗔𝗧𝗢𝗥 → https://codft.me/HGQY0Kdg83orY&#10;O Dicionário do Programador é o quadro semanal onde você poderá aprender mais sobre termos, tecnologias ou palavras do maravilhoso mundo da programação!&#10;&#10;Ele é uma ideia antiga, que tomou vida graças a grande ajuda da HostGator Brasil.&#10;&#10;O tema da vez é: Programação Orientada a Objetos - POO&#10;&#10;▸ 𝗛𝗢𝗦𝗧𝗚𝗔𝗧𝗢𝗥&#10;→ Cupom Exclusivo com 50% de desconto: CODIGOFONTE&#10;&#10;☕ 𝗦𝗲𝗷𝗮 𝘂𝗺 𝗺𝗲𝗺𝗯𝗿𝗼 𝗱𝗼 𝗖𝗹𝘂𝗯𝗲 𝗱𝗼𝘀 𝗖𝗗𝗙𝘀&#10;→ https://codft.me/clubecdfs&#10;&#10;🎧 𝗣𝗹𝗮𝘆𝗹𝗶𝘀𝘁𝘀&#10;→ Dicionário do Programador: https://codft.me/dicionarioprogramador&#10;→ Vlog: https://codft.me/vlog&#10;→ Mão no Código: https://codft.me/maonocodigo&#10;→ CDF na Estrada: https://codft.me/cdfnaestrada&#10;→ CAC: https://codft.me/cac&#10;&#10;👕 𝗟𝗼𝗷𝗮 𝗖𝗗𝗙𝗧𝗩&#10;→ https://codft.me/loja&#10;&#10;🔔 𝗦𝗶𝗴𝗮 𝗮𝘀 𝗿𝗲𝗱𝗲𝘀 𝗱𝗼 𝗖𝗗𝗙𝗧𝗩&#10;→ Instagram: https://instagram.com/codigofontetv&#10;→ Grupo Facebook: https://fb.com/groups/cdftv&#10;&#10;👓 𝗦𝗶𝗴𝗮 𝗼𝘀 𝗖𝗗𝗙𝘀&#10;▸ 𝗚𝗮𝗯𝗿𝗶𝗲𝗹 𝗙𝗿𝗼𝗲𝘀&#10;→ https://twitter.com/gabrielfroes&#10;→ https://instagram.com/gabrielroccofroes&#10;&#10;▸ 𝗩𝗮𝗻𝗲𝘀𝘀𝗮 𝗪𝗲𝗯𝗲𝗿&#10;→ https://twitter.com/nessaweberfroes&#10;→ https://instagram.com/vanessaweberfroes&#10;&#10;&#10;➖➖➖➖➖➖➖➖➖➖➖➖➖➖➖➖➖➖➖➖➖➖➖➖&#10;&#10;𝑵ó𝒔 ❤ 𝒓𝒆𝒄𝒆𝒃𝒆𝒓 𝒑𝒓𝒆𝒔𝒆𝒏𝒕𝒆𝒔, 𝒄𝒂𝒓𝒕𝒂𝒔, 𝒃𝒓𝒊𝒏𝒅𝒆𝒔 𝒆 𝒎𝒊𝒎𝒐𝒔.&#10;Caixa Postal: 91735 - Cep: 25620-972&#10;Petrópolis / RJ&#10;&#10;❗ Edição e Áudio: RW Studio&#10;🚫 Um vídeo do site Código Fonte - https://www.codigofonte.com.br&#10;&#10;#POO #DicionarioDoProgramador #CDFTV" id="166" name="Google Shape;166;p10" title="Programação Orientada a Objetos (POO) // Dicionário do Programador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4096442" y="111800"/>
            <a:ext cx="1242000" cy="12189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5430274" y="690751"/>
            <a:ext cx="1242000" cy="121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5909573" y="2039070"/>
            <a:ext cx="1242000" cy="12189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5430274" y="3387390"/>
            <a:ext cx="1242000" cy="12189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096442" y="3812789"/>
            <a:ext cx="1242000" cy="1218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762610" y="3387390"/>
            <a:ext cx="1242000" cy="12189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231675" y="2039070"/>
            <a:ext cx="1242000" cy="1218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2762610" y="690751"/>
            <a:ext cx="1242000" cy="1218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3868781" y="1706080"/>
            <a:ext cx="1645800" cy="16152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543166" y="1098014"/>
            <a:ext cx="1016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5865264" y="2446333"/>
            <a:ext cx="133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5327737" y="3794653"/>
            <a:ext cx="14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4052177" y="4220058"/>
            <a:ext cx="133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2762599" y="3794650"/>
            <a:ext cx="1242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2187564" y="2446333"/>
            <a:ext cx="133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2718339" y="1098008"/>
            <a:ext cx="133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4052177" y="519058"/>
            <a:ext cx="133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3946025" y="2260925"/>
            <a:ext cx="1446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POO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252675" y="1344350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 que é programação?</a:t>
            </a:r>
            <a:endParaRPr/>
          </a:p>
        </p:txBody>
      </p:sp>
      <p:sp>
        <p:nvSpPr>
          <p:cNvPr id="47" name="Google Shape;47;p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descr="Imagem 5"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936" y="1065781"/>
            <a:ext cx="3882146" cy="287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339125" y="1598150"/>
            <a:ext cx="4508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pt-BR" sz="4000"/>
              <a:t>Linguagens de</a:t>
            </a:r>
            <a:r>
              <a:rPr lang="pt-BR" sz="6000"/>
              <a:t> </a:t>
            </a:r>
            <a:r>
              <a:rPr lang="pt-BR" sz="5000"/>
              <a:t>programação</a:t>
            </a:r>
            <a:endParaRPr sz="5000"/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525" y="1394300"/>
            <a:ext cx="4319951" cy="2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825" y="2555725"/>
            <a:ext cx="4905724" cy="21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/>
          <p:nvPr/>
        </p:nvSpPr>
        <p:spPr>
          <a:xfrm>
            <a:off x="5939713" y="1382563"/>
            <a:ext cx="196200" cy="102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10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4">
            <a:alphaModFix/>
          </a:blip>
          <a:srcRect b="0" l="0" r="29807" t="0"/>
          <a:stretch/>
        </p:blipFill>
        <p:spPr>
          <a:xfrm>
            <a:off x="3335200" y="654425"/>
            <a:ext cx="5064975" cy="57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4"/>
          <p:cNvCxnSpPr/>
          <p:nvPr/>
        </p:nvCxnSpPr>
        <p:spPr>
          <a:xfrm rot="10800000">
            <a:off x="1701400" y="1341450"/>
            <a:ext cx="0" cy="24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4"/>
          <p:cNvSpPr txBox="1"/>
          <p:nvPr/>
        </p:nvSpPr>
        <p:spPr>
          <a:xfrm>
            <a:off x="963850" y="726363"/>
            <a:ext cx="1727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Alto Nível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837550" y="3985113"/>
            <a:ext cx="1727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Baixo Nível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e3b75623_0_0"/>
          <p:cNvSpPr txBox="1"/>
          <p:nvPr>
            <p:ph type="title"/>
          </p:nvPr>
        </p:nvSpPr>
        <p:spPr>
          <a:xfrm>
            <a:off x="227900" y="117350"/>
            <a:ext cx="40452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Variáveis e Operadores</a:t>
            </a:r>
            <a:endParaRPr/>
          </a:p>
        </p:txBody>
      </p:sp>
      <p:sp>
        <p:nvSpPr>
          <p:cNvPr id="70" name="Google Shape;70;g8be3b75623_0_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descr="Imagem 5" id="71" name="Google Shape;71;g8be3b7562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936" y="1065781"/>
            <a:ext cx="3882146" cy="287313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8be3b75623_0_0"/>
          <p:cNvSpPr txBox="1"/>
          <p:nvPr/>
        </p:nvSpPr>
        <p:spPr>
          <a:xfrm>
            <a:off x="140900" y="1837425"/>
            <a:ext cx="42192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Tipos de Dados;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Limitações;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Operadores: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Matemáticos (+, -, /, *, módulo)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Comparação;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Atribuição;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Negação;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e3b75623_0_6"/>
          <p:cNvSpPr txBox="1"/>
          <p:nvPr>
            <p:ph type="title"/>
          </p:nvPr>
        </p:nvSpPr>
        <p:spPr>
          <a:xfrm>
            <a:off x="190700" y="328025"/>
            <a:ext cx="40452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Estruturas de Condição</a:t>
            </a:r>
            <a:endParaRPr/>
          </a:p>
        </p:txBody>
      </p:sp>
      <p:sp>
        <p:nvSpPr>
          <p:cNvPr id="78" name="Google Shape;78;g8be3b75623_0_6"/>
          <p:cNvSpPr txBox="1"/>
          <p:nvPr/>
        </p:nvSpPr>
        <p:spPr>
          <a:xfrm>
            <a:off x="140900" y="1837425"/>
            <a:ext cx="42192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if/else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switch/case;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Operadores Lógicos: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Conjunção (E, AND, &amp;&amp;);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Disjunção (OU, OR, ||);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Negação (NOT, !)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g8be3b75623_0_6"/>
          <p:cNvSpPr/>
          <p:nvPr/>
        </p:nvSpPr>
        <p:spPr>
          <a:xfrm>
            <a:off x="4585775" y="12400"/>
            <a:ext cx="4558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8be3b7562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76" y="266413"/>
            <a:ext cx="3320650" cy="46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e3b75623_0_18"/>
          <p:cNvSpPr txBox="1"/>
          <p:nvPr>
            <p:ph type="title"/>
          </p:nvPr>
        </p:nvSpPr>
        <p:spPr>
          <a:xfrm>
            <a:off x="190700" y="451975"/>
            <a:ext cx="40452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Arrays ou Vetores</a:t>
            </a:r>
            <a:endParaRPr/>
          </a:p>
        </p:txBody>
      </p:sp>
      <p:sp>
        <p:nvSpPr>
          <p:cNvPr id="86" name="Google Shape;86;g8be3b75623_0_18"/>
          <p:cNvSpPr txBox="1"/>
          <p:nvPr/>
        </p:nvSpPr>
        <p:spPr>
          <a:xfrm>
            <a:off x="190700" y="1883875"/>
            <a:ext cx="4219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Conjunto de Valores de mesmo tipo;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Possui nome e várias posições que podem ser acessadas através de um índice.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g8be3b75623_0_18"/>
          <p:cNvSpPr/>
          <p:nvPr/>
        </p:nvSpPr>
        <p:spPr>
          <a:xfrm>
            <a:off x="4585775" y="12400"/>
            <a:ext cx="4558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8be3b7562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87" y="917175"/>
            <a:ext cx="4273175" cy="12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8be3b75623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064" y="2941325"/>
            <a:ext cx="3483761" cy="13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e3b75623_0_28"/>
          <p:cNvSpPr txBox="1"/>
          <p:nvPr>
            <p:ph type="title"/>
          </p:nvPr>
        </p:nvSpPr>
        <p:spPr>
          <a:xfrm>
            <a:off x="190700" y="328025"/>
            <a:ext cx="4045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95" name="Google Shape;95;g8be3b75623_0_28"/>
          <p:cNvSpPr txBox="1"/>
          <p:nvPr/>
        </p:nvSpPr>
        <p:spPr>
          <a:xfrm>
            <a:off x="140900" y="1722775"/>
            <a:ext cx="4219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Execução de instruções que se repetem;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For;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Do;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While;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g8be3b75623_0_28"/>
          <p:cNvSpPr/>
          <p:nvPr/>
        </p:nvSpPr>
        <p:spPr>
          <a:xfrm>
            <a:off x="4585775" y="12400"/>
            <a:ext cx="4558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8be3b7562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75" y="676975"/>
            <a:ext cx="4219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e3b75623_0_48"/>
          <p:cNvSpPr txBox="1"/>
          <p:nvPr>
            <p:ph type="title"/>
          </p:nvPr>
        </p:nvSpPr>
        <p:spPr>
          <a:xfrm>
            <a:off x="190700" y="328025"/>
            <a:ext cx="4045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03" name="Google Shape;103;g8be3b75623_0_48"/>
          <p:cNvSpPr txBox="1"/>
          <p:nvPr/>
        </p:nvSpPr>
        <p:spPr>
          <a:xfrm>
            <a:off x="140900" y="1722775"/>
            <a:ext cx="4219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Blocos de código que permitem estruturar o código;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Reutilização de código;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Organizam o código e permitem que um bloco de comandos seja executada em qualquer momento da linha de execução.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g8be3b75623_0_48"/>
          <p:cNvSpPr/>
          <p:nvPr/>
        </p:nvSpPr>
        <p:spPr>
          <a:xfrm>
            <a:off x="4585775" y="12400"/>
            <a:ext cx="4558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8be3b7562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76" y="375110"/>
            <a:ext cx="4045200" cy="446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