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406" r:id="rId20"/>
    <p:sldId id="400" r:id="rId21"/>
    <p:sldId id="401" r:id="rId22"/>
    <p:sldId id="402" r:id="rId23"/>
    <p:sldId id="403" r:id="rId24"/>
    <p:sldId id="404" r:id="rId25"/>
    <p:sldId id="405" r:id="rId26"/>
  </p:sldIdLst>
  <p:sldSz cx="12192000" cy="6858000"/>
  <p:notesSz cx="6858000" cy="9144000"/>
  <p:embeddedFontLs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 Black" panose="020B0A02040204020203" pitchFamily="34" charset="0"/>
      <p:bold r:id="rId37"/>
      <p:boldItalic r:id="rId38"/>
    </p:embeddedFont>
    <p:embeddedFont>
      <p:font typeface="Shruti" panose="020B0604020202020204" charset="0"/>
      <p:regular r:id="rId39"/>
      <p:bold r:id="rId40"/>
    </p:embeddedFont>
    <p:embeddedFont>
      <p:font typeface="Wingdings 3" panose="05040102010807070707" pitchFamily="18" charset="2"/>
      <p:regular r:id="rId41"/>
    </p:embeddedFont>
    <p:embeddedFont>
      <p:font typeface="Open Sans" pitchFamily="2" charset="0"/>
      <p:regular r:id="rId42"/>
      <p:bold r:id="rId43"/>
      <p:italic r:id="rId44"/>
      <p:boldItalic r:id="rId45"/>
    </p:embeddedFont>
    <p:embeddedFont>
      <p:font typeface="Open Sans Semibold" pitchFamily="2" charset="0"/>
      <p:bold r:id="rId46"/>
      <p:boldItalic r:id="rId47"/>
    </p:embeddedFont>
    <p:embeddedFont>
      <p:font typeface="Roboto Condensed Light" panose="02000000000000000000" pitchFamily="2" charset="0"/>
      <p:regular r:id="rId48"/>
      <p: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dAJIh9PQn0nKYTIJr8s1g==" hashData="fnsN6pzL/rYQ10qtySG+aQDTdjatfnpmSiobE6voS/+m5VyqYaywlfklLcEz+DkvZUSYulZKVzt9flzY4ZJmB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34" y="2847860"/>
            <a:ext cx="5121969" cy="15005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Hashing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&amp; File Structure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(Hashing)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Hashing &amp; File Structure (Hashing)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machines have a </a:t>
            </a:r>
            <a:r>
              <a:rPr lang="en-US" b="1" dirty="0">
                <a:solidFill>
                  <a:srgbClr val="C00000"/>
                </a:solidFill>
              </a:rPr>
              <a:t>small number of primitive data types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for which </a:t>
            </a:r>
            <a:r>
              <a:rPr lang="en-US" dirty="0" smtClean="0"/>
              <a:t>there </a:t>
            </a:r>
            <a:r>
              <a:rPr lang="en-US" dirty="0"/>
              <a:t>are arithmetic </a:t>
            </a:r>
            <a:r>
              <a:rPr lang="en-US" dirty="0" smtClean="0"/>
              <a:t>instructions</a:t>
            </a:r>
          </a:p>
          <a:p>
            <a:r>
              <a:rPr lang="en-US" dirty="0"/>
              <a:t>Frequently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used will </a:t>
            </a:r>
            <a:r>
              <a:rPr lang="en-US" b="1" dirty="0">
                <a:solidFill>
                  <a:srgbClr val="C00000"/>
                </a:solidFill>
              </a:rPr>
              <a:t>not fit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easily in to one of these </a:t>
            </a:r>
            <a:r>
              <a:rPr lang="en-US" b="1" dirty="0" smtClean="0">
                <a:solidFill>
                  <a:srgbClr val="C00000"/>
                </a:solidFill>
              </a:rPr>
              <a:t>data types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not possible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discard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portion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does not fit into such an arithmetic data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combine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various </a:t>
            </a:r>
            <a:r>
              <a:rPr lang="en-US" b="1" dirty="0">
                <a:solidFill>
                  <a:srgbClr val="C00000"/>
                </a:solidFill>
              </a:rPr>
              <a:t>parts of the key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 such a way that all parts of the key affect for final result such an operation is termed folding of the </a:t>
            </a:r>
            <a:r>
              <a:rPr lang="en-US" dirty="0" smtClean="0"/>
              <a:t>key</a:t>
            </a:r>
          </a:p>
          <a:p>
            <a:r>
              <a:rPr lang="en-US" dirty="0"/>
              <a:t>That is the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actually </a:t>
            </a:r>
            <a:r>
              <a:rPr lang="en-US" b="1" dirty="0">
                <a:solidFill>
                  <a:srgbClr val="C00000"/>
                </a:solidFill>
              </a:rPr>
              <a:t>partitioned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number of parts, </a:t>
            </a:r>
            <a:r>
              <a:rPr lang="en-US" b="1" dirty="0">
                <a:solidFill>
                  <a:srgbClr val="C00000"/>
                </a:solidFill>
              </a:rPr>
              <a:t>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having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as that of the required </a:t>
            </a:r>
            <a:r>
              <a:rPr lang="en-US" dirty="0" smtClean="0"/>
              <a:t>address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Add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parts, </a:t>
            </a:r>
            <a:r>
              <a:rPr lang="en-US" b="1" dirty="0">
                <a:solidFill>
                  <a:srgbClr val="C00000"/>
                </a:solidFill>
              </a:rPr>
              <a:t>ignoring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final </a:t>
            </a:r>
            <a:r>
              <a:rPr lang="en-US" b="1" dirty="0">
                <a:solidFill>
                  <a:srgbClr val="C00000"/>
                </a:solidFill>
              </a:rPr>
              <a:t>carry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get the </a:t>
            </a:r>
            <a:r>
              <a:rPr lang="en-US" b="1" dirty="0">
                <a:solidFill>
                  <a:srgbClr val="C00000"/>
                </a:solidFill>
              </a:rPr>
              <a:t>required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5220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done in two </a:t>
            </a:r>
            <a:r>
              <a:rPr lang="en-US" dirty="0" smtClean="0"/>
              <a:t>ways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Fold-shifting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Here </a:t>
            </a:r>
            <a:r>
              <a:rPr lang="en-US" b="1" dirty="0">
                <a:solidFill>
                  <a:srgbClr val="C00000"/>
                </a:solidFill>
              </a:rPr>
              <a:t>actual values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each parts </a:t>
            </a:r>
            <a:r>
              <a:rPr lang="en-US" dirty="0"/>
              <a:t>of key are </a:t>
            </a:r>
            <a:r>
              <a:rPr lang="en-US" b="1" dirty="0" smtClean="0">
                <a:solidFill>
                  <a:srgbClr val="C00000"/>
                </a:solidFill>
              </a:rPr>
              <a:t>added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Suppose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: </a:t>
            </a:r>
            <a:r>
              <a:rPr lang="en-US" b="1" dirty="0">
                <a:solidFill>
                  <a:srgbClr val="C00000"/>
                </a:solidFill>
              </a:rPr>
              <a:t>12345678</a:t>
            </a:r>
            <a:r>
              <a:rPr lang="en-US" dirty="0"/>
              <a:t>, and the required address is of two digits,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the key into: </a:t>
            </a:r>
            <a:r>
              <a:rPr lang="en-US" b="1" dirty="0">
                <a:solidFill>
                  <a:srgbClr val="C00000"/>
                </a:solidFill>
              </a:rPr>
              <a:t>12, 34, 56, </a:t>
            </a:r>
            <a:r>
              <a:rPr lang="en-US" b="1" dirty="0" smtClean="0">
                <a:solidFill>
                  <a:srgbClr val="C00000"/>
                </a:solidFill>
              </a:rPr>
              <a:t>78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Add </a:t>
            </a:r>
            <a:r>
              <a:rPr lang="en-US" dirty="0"/>
              <a:t>these, we get 12 + 34 + 56 + 78 : </a:t>
            </a:r>
            <a:r>
              <a:rPr lang="en-US" b="1" dirty="0">
                <a:solidFill>
                  <a:srgbClr val="C00000"/>
                </a:solidFill>
              </a:rPr>
              <a:t>180</a:t>
            </a:r>
            <a:r>
              <a:rPr lang="en-US" dirty="0"/>
              <a:t>, ignore first 1 we get </a:t>
            </a:r>
            <a:r>
              <a:rPr lang="en-US" b="1" dirty="0">
                <a:solidFill>
                  <a:srgbClr val="C00000"/>
                </a:solidFill>
              </a:rPr>
              <a:t>80 as location</a:t>
            </a:r>
          </a:p>
          <a:p>
            <a:pPr>
              <a:buClr>
                <a:srgbClr val="B84742"/>
              </a:buClr>
            </a:pPr>
            <a:r>
              <a:rPr lang="en-US" b="1" dirty="0" smtClean="0">
                <a:solidFill>
                  <a:srgbClr val="C00000"/>
                </a:solidFill>
              </a:rPr>
              <a:t>Fold-boundary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Here the </a:t>
            </a:r>
            <a:r>
              <a:rPr lang="en-US" b="1" dirty="0">
                <a:solidFill>
                  <a:srgbClr val="C00000"/>
                </a:solidFill>
              </a:rPr>
              <a:t>reversed values of outer parts </a:t>
            </a:r>
            <a:r>
              <a:rPr lang="en-US" dirty="0"/>
              <a:t>of key are </a:t>
            </a:r>
            <a:r>
              <a:rPr lang="en-US" dirty="0" smtClean="0"/>
              <a:t>added</a:t>
            </a:r>
            <a:endParaRPr lang="en-US" dirty="0"/>
          </a:p>
          <a:p>
            <a:pPr lvl="1"/>
            <a:r>
              <a:rPr lang="en-US" dirty="0" smtClean="0"/>
              <a:t>Suppose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: </a:t>
            </a:r>
            <a:r>
              <a:rPr lang="en-US" b="1" dirty="0">
                <a:solidFill>
                  <a:srgbClr val="C00000"/>
                </a:solidFill>
              </a:rPr>
              <a:t>12345678</a:t>
            </a:r>
            <a:r>
              <a:rPr lang="en-US" dirty="0"/>
              <a:t>, and the required address is of two digits,</a:t>
            </a:r>
          </a:p>
          <a:p>
            <a:pPr lvl="1"/>
            <a:r>
              <a:rPr lang="en-US" dirty="0" smtClean="0"/>
              <a:t>Beak </a:t>
            </a:r>
            <a:r>
              <a:rPr lang="en-US" dirty="0"/>
              <a:t>the key into: </a:t>
            </a:r>
            <a:r>
              <a:rPr lang="en-US" b="1" dirty="0">
                <a:solidFill>
                  <a:srgbClr val="C00000"/>
                </a:solidFill>
              </a:rPr>
              <a:t>21, 34, 56, </a:t>
            </a:r>
            <a:r>
              <a:rPr lang="en-US" b="1" dirty="0" smtClean="0">
                <a:solidFill>
                  <a:srgbClr val="C00000"/>
                </a:solidFill>
              </a:rPr>
              <a:t>87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Add </a:t>
            </a:r>
            <a:r>
              <a:rPr lang="en-US" dirty="0"/>
              <a:t>these, we get 21 + 34 + 56 + 87 : </a:t>
            </a:r>
            <a:r>
              <a:rPr lang="en-US" b="1" dirty="0">
                <a:solidFill>
                  <a:srgbClr val="C00000"/>
                </a:solidFill>
              </a:rPr>
              <a:t>198</a:t>
            </a:r>
            <a:r>
              <a:rPr lang="en-US" dirty="0"/>
              <a:t>, ignore first 1 we get </a:t>
            </a:r>
            <a:r>
              <a:rPr lang="en-US" b="1" dirty="0">
                <a:solidFill>
                  <a:srgbClr val="C00000"/>
                </a:solidFill>
              </a:rPr>
              <a:t>98 as location</a:t>
            </a:r>
          </a:p>
        </p:txBody>
      </p:sp>
    </p:spTree>
    <p:extLst>
      <p:ext uri="{BB962C8B-B14F-4D97-AF65-F5344CB8AC3E}">
        <p14:creationId xmlns:p14="http://schemas.microsoft.com/office/powerpoint/2010/main" val="5262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hashing function is a </a:t>
            </a:r>
            <a:r>
              <a:rPr lang="en-US" b="1" dirty="0" smtClean="0">
                <a:solidFill>
                  <a:srgbClr val="C00000"/>
                </a:solidFill>
              </a:rPr>
              <a:t>distribution-dependent</a:t>
            </a:r>
          </a:p>
          <a:p>
            <a:r>
              <a:rPr lang="en-US" dirty="0"/>
              <a:t>Here we make a </a:t>
            </a:r>
            <a:r>
              <a:rPr lang="en-US" b="1" dirty="0">
                <a:solidFill>
                  <a:srgbClr val="C00000"/>
                </a:solidFill>
              </a:rPr>
              <a:t>statistical analysis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digits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digits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(of fixed position) which </a:t>
            </a:r>
            <a:r>
              <a:rPr lang="en-US" b="1" dirty="0">
                <a:solidFill>
                  <a:srgbClr val="C00000"/>
                </a:solidFill>
              </a:rPr>
              <a:t>occur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quite </a:t>
            </a:r>
            <a:r>
              <a:rPr lang="en-US" b="1" dirty="0" smtClean="0">
                <a:solidFill>
                  <a:srgbClr val="C00000"/>
                </a:solidFill>
              </a:rPr>
              <a:t>frequently</a:t>
            </a:r>
          </a:p>
          <a:p>
            <a:r>
              <a:rPr lang="en-US" dirty="0"/>
              <a:t>Then reverse or </a:t>
            </a:r>
            <a:r>
              <a:rPr lang="en-US" b="1" dirty="0">
                <a:solidFill>
                  <a:srgbClr val="C00000"/>
                </a:solidFill>
              </a:rPr>
              <a:t>shifts the digits </a:t>
            </a:r>
            <a:r>
              <a:rPr lang="en-US" dirty="0"/>
              <a:t>to get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For example,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key is : </a:t>
            </a:r>
            <a:r>
              <a:rPr lang="en-US" b="1" dirty="0" smtClean="0">
                <a:solidFill>
                  <a:srgbClr val="C00000"/>
                </a:solidFill>
              </a:rPr>
              <a:t>9861234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statistical analysis has revealed the fact that the </a:t>
            </a:r>
            <a:r>
              <a:rPr lang="en-US" b="1" dirty="0">
                <a:solidFill>
                  <a:srgbClr val="C00000"/>
                </a:solidFill>
              </a:rPr>
              <a:t>third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fifth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position digits occur quite frequently,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b="1" dirty="0">
                <a:solidFill>
                  <a:srgbClr val="C00000"/>
                </a:solidFill>
              </a:rPr>
              <a:t>choose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digits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these positions </a:t>
            </a:r>
            <a:r>
              <a:rPr lang="en-US" dirty="0"/>
              <a:t>from the </a:t>
            </a:r>
            <a:r>
              <a:rPr lang="en-US" dirty="0" smtClean="0"/>
              <a:t>key 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we get, </a:t>
            </a:r>
            <a:r>
              <a:rPr lang="en-US" b="1" dirty="0">
                <a:solidFill>
                  <a:srgbClr val="C00000"/>
                </a:solidFill>
              </a:rPr>
              <a:t>62</a:t>
            </a:r>
            <a:r>
              <a:rPr lang="en-US" dirty="0"/>
              <a:t>. </a:t>
            </a:r>
            <a:r>
              <a:rPr lang="en-US" b="1" dirty="0">
                <a:solidFill>
                  <a:srgbClr val="C00000"/>
                </a:solidFill>
              </a:rPr>
              <a:t>Reversing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we get </a:t>
            </a:r>
            <a:r>
              <a:rPr lang="en-US" b="1" dirty="0">
                <a:solidFill>
                  <a:srgbClr val="C00000"/>
                </a:solidFill>
              </a:rPr>
              <a:t>26 as the address</a:t>
            </a:r>
          </a:p>
        </p:txBody>
      </p:sp>
    </p:spTree>
    <p:extLst>
      <p:ext uri="{BB962C8B-B14F-4D97-AF65-F5344CB8AC3E}">
        <p14:creationId xmlns:p14="http://schemas.microsoft.com/office/powerpoint/2010/main" val="8441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Dependent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hashing function </a:t>
            </a:r>
            <a:r>
              <a:rPr lang="en-US" b="1" dirty="0">
                <a:solidFill>
                  <a:srgbClr val="C00000"/>
                </a:solidFill>
              </a:rPr>
              <a:t>we use the length of the key </a:t>
            </a:r>
            <a:r>
              <a:rPr lang="en-US" dirty="0"/>
              <a:t>along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some portion of the key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produce the address, directly.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indirect method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length of the key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along with some portion of the key is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obtain </a:t>
            </a:r>
            <a:r>
              <a:rPr lang="en-US" b="1" dirty="0">
                <a:solidFill>
                  <a:srgbClr val="C00000"/>
                </a:solidFill>
              </a:rPr>
              <a:t>intermediate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2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bit key </a:t>
            </a:r>
            <a:r>
              <a:rPr lang="en-US" dirty="0"/>
              <a:t>value is </a:t>
            </a:r>
            <a:r>
              <a:rPr lang="en-US" b="1" dirty="0">
                <a:solidFill>
                  <a:srgbClr val="C00000"/>
                </a:solidFill>
              </a:rPr>
              <a:t>represented as a polynomial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divisor polynomial </a:t>
            </a:r>
            <a:r>
              <a:rPr lang="en-US" dirty="0"/>
              <a:t>is then </a:t>
            </a:r>
            <a:r>
              <a:rPr lang="en-US" b="1" dirty="0">
                <a:solidFill>
                  <a:srgbClr val="C00000"/>
                </a:solidFill>
              </a:rPr>
              <a:t>constructed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C00000"/>
                </a:solidFill>
              </a:rPr>
              <a:t>address 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required.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modular division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key-polynomial</a:t>
            </a:r>
            <a:r>
              <a:rPr lang="en-US" dirty="0"/>
              <a:t> by </a:t>
            </a:r>
            <a:r>
              <a:rPr lang="en-US" b="1" dirty="0">
                <a:solidFill>
                  <a:srgbClr val="C00000"/>
                </a:solidFill>
              </a:rPr>
              <a:t>divisor polynomial</a:t>
            </a:r>
            <a:r>
              <a:rPr lang="en-US" dirty="0"/>
              <a:t>, to get the address-polynomial.</a:t>
            </a:r>
          </a:p>
          <a:p>
            <a:pPr lvl="1"/>
            <a:r>
              <a:rPr lang="en-US" dirty="0" smtClean="0"/>
              <a:t>Let </a:t>
            </a:r>
            <a:r>
              <a:rPr lang="en-US" b="1" dirty="0">
                <a:solidFill>
                  <a:srgbClr val="C00000"/>
                </a:solidFill>
              </a:rPr>
              <a:t>f(x)</a:t>
            </a:r>
            <a:r>
              <a:rPr lang="en-US" dirty="0"/>
              <a:t> = polynomial of </a:t>
            </a:r>
            <a:r>
              <a:rPr lang="en-US" b="1" dirty="0">
                <a:solidFill>
                  <a:srgbClr val="C00000"/>
                </a:solidFill>
              </a:rPr>
              <a:t>n bit key </a:t>
            </a:r>
            <a:r>
              <a:rPr lang="en-US" dirty="0"/>
              <a:t>= a</a:t>
            </a:r>
            <a:r>
              <a:rPr lang="en-US" b="1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a</a:t>
            </a:r>
            <a:r>
              <a:rPr lang="en-US" b="1" baseline="-25000" dirty="0" smtClean="0"/>
              <a:t>2</a:t>
            </a:r>
            <a:r>
              <a:rPr lang="en-US" dirty="0" smtClean="0"/>
              <a:t>x </a:t>
            </a:r>
            <a:r>
              <a:rPr lang="en-US" dirty="0"/>
              <a:t>+ ……. + </a:t>
            </a:r>
            <a:r>
              <a:rPr lang="en-US" dirty="0" smtClean="0"/>
              <a:t>a</a:t>
            </a:r>
            <a:r>
              <a:rPr lang="en-US" b="1" baseline="-25000" dirty="0" smtClean="0"/>
              <a:t>n</a:t>
            </a:r>
            <a:r>
              <a:rPr lang="en-US" dirty="0" smtClean="0"/>
              <a:t>x</a:t>
            </a:r>
            <a:r>
              <a:rPr lang="en-US" baseline="30000" dirty="0" smtClean="0"/>
              <a:t>n-1</a:t>
            </a:r>
            <a:endParaRPr lang="en-US" baseline="30000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d(x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= </a:t>
            </a:r>
            <a:r>
              <a:rPr lang="en-US" b="1" dirty="0">
                <a:solidFill>
                  <a:srgbClr val="C00000"/>
                </a:solidFill>
              </a:rPr>
              <a:t>divisor polynomial </a:t>
            </a:r>
            <a:r>
              <a:rPr lang="en-US" dirty="0"/>
              <a:t>= </a:t>
            </a:r>
            <a:r>
              <a:rPr lang="en-US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d</a:t>
            </a:r>
            <a:r>
              <a:rPr lang="en-US" b="1" baseline="-25000" dirty="0" smtClean="0"/>
              <a:t>2</a:t>
            </a:r>
            <a:r>
              <a:rPr lang="en-US" dirty="0" smtClean="0"/>
              <a:t>x </a:t>
            </a:r>
            <a:r>
              <a:rPr lang="en-US" dirty="0"/>
              <a:t>+ …. + </a:t>
            </a:r>
            <a:r>
              <a:rPr lang="en-US" dirty="0" smtClean="0"/>
              <a:t>d</a:t>
            </a:r>
            <a:r>
              <a:rPr lang="en-US" b="1" baseline="-25000" dirty="0" smtClean="0"/>
              <a:t>n</a:t>
            </a:r>
            <a:r>
              <a:rPr lang="en-US" dirty="0" smtClean="0"/>
              <a:t>x</a:t>
            </a:r>
            <a:r>
              <a:rPr lang="en-US" baseline="30000" dirty="0" smtClean="0"/>
              <a:t>n-1</a:t>
            </a:r>
            <a:endParaRPr lang="en-US" baseline="30000" dirty="0"/>
          </a:p>
          <a:p>
            <a:pPr lvl="1"/>
            <a:r>
              <a:rPr lang="en-US" dirty="0" smtClean="0"/>
              <a:t>Required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polynomial will be </a:t>
            </a:r>
            <a:r>
              <a:rPr lang="en-US" b="1" dirty="0">
                <a:solidFill>
                  <a:srgbClr val="C00000"/>
                </a:solidFill>
              </a:rPr>
              <a:t>f(x) mod d(x)</a:t>
            </a:r>
          </a:p>
        </p:txBody>
      </p:sp>
    </p:spTree>
    <p:extLst>
      <p:ext uri="{BB962C8B-B14F-4D97-AF65-F5344CB8AC3E}">
        <p14:creationId xmlns:p14="http://schemas.microsoft.com/office/powerpoint/2010/main" val="28163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based on obtaining an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based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 the multiplication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</a:t>
            </a:r>
            <a:r>
              <a:rPr lang="en-US" b="1" dirty="0">
                <a:solidFill>
                  <a:srgbClr val="C00000"/>
                </a:solidFill>
              </a:rPr>
              <a:t>non-negative key</a:t>
            </a:r>
            <a:r>
              <a:rPr lang="en-US" dirty="0"/>
              <a:t>, and a </a:t>
            </a:r>
            <a:r>
              <a:rPr lang="en-US" b="1" dirty="0"/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, (</a:t>
            </a:r>
            <a:r>
              <a:rPr lang="en-US" b="1" dirty="0"/>
              <a:t>0 &lt; c &lt; </a:t>
            </a:r>
            <a:r>
              <a:rPr lang="en-US" b="1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 </a:t>
            </a:r>
            <a:r>
              <a:rPr lang="en-US" b="1" dirty="0">
                <a:solidFill>
                  <a:srgbClr val="C00000"/>
                </a:solidFill>
              </a:rPr>
              <a:t>kc mod 1</a:t>
            </a:r>
            <a:r>
              <a:rPr lang="en-US" dirty="0"/>
              <a:t>, which is a fractional part of </a:t>
            </a:r>
            <a:r>
              <a:rPr lang="en-US" dirty="0" smtClean="0"/>
              <a:t>kc.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Multiply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this fractional part </a:t>
            </a:r>
            <a:r>
              <a:rPr lang="en-US" b="1" dirty="0">
                <a:solidFill>
                  <a:srgbClr val="C00000"/>
                </a:solidFill>
              </a:rPr>
              <a:t>by 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take a floor value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get the </a:t>
            </a:r>
            <a:r>
              <a:rPr lang="en-US" b="1" dirty="0" smtClean="0">
                <a:solidFill>
                  <a:srgbClr val="C00000"/>
                </a:solidFill>
              </a:rPr>
              <a:t>address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1" y="3133169"/>
            <a:ext cx="183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 (kc mod 1)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8213" y="3151098"/>
            <a:ext cx="6206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└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6088" y="3158301"/>
            <a:ext cx="6206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┘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0856" y="3895169"/>
            <a:ext cx="1747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0 &lt; h (k) &lt; m</a:t>
            </a:r>
          </a:p>
        </p:txBody>
      </p:sp>
    </p:spTree>
    <p:extLst>
      <p:ext uri="{BB962C8B-B14F-4D97-AF65-F5344CB8AC3E}">
        <p14:creationId xmlns:p14="http://schemas.microsoft.com/office/powerpoint/2010/main" val="20539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</a:t>
            </a:r>
            <a:r>
              <a:rPr lang="en-US" b="1" dirty="0"/>
              <a:t> </a:t>
            </a:r>
            <a:r>
              <a:rPr lang="en-US" dirty="0"/>
              <a:t>Resolution</a:t>
            </a:r>
            <a:r>
              <a:rPr lang="en-US" b="1" dirty="0"/>
              <a:t> </a:t>
            </a:r>
            <a:r>
              <a:rPr lang="en-US" dirty="0"/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Collision </a:t>
            </a:r>
            <a:r>
              <a:rPr lang="en-IN" dirty="0"/>
              <a:t>resolution is the main problem in hashing.</a:t>
            </a:r>
          </a:p>
          <a:p>
            <a:r>
              <a:rPr lang="en-IN" dirty="0" smtClean="0"/>
              <a:t>If </a:t>
            </a:r>
            <a:r>
              <a:rPr lang="en-IN" dirty="0"/>
              <a:t>the element to be inserted is mapped to the same location, where an element is already inserted then we have a </a:t>
            </a:r>
            <a:r>
              <a:rPr lang="en-IN" b="1" dirty="0">
                <a:solidFill>
                  <a:srgbClr val="C00000"/>
                </a:solidFill>
              </a:rPr>
              <a:t>collision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it must be resolved.</a:t>
            </a:r>
          </a:p>
          <a:p>
            <a:r>
              <a:rPr lang="en-IN" dirty="0" smtClean="0"/>
              <a:t>There </a:t>
            </a:r>
            <a:r>
              <a:rPr lang="en-IN" dirty="0"/>
              <a:t>are several strategies for collision resolution. The most commonly used are :</a:t>
            </a:r>
          </a:p>
          <a:p>
            <a:pPr lvl="1">
              <a:buClr>
                <a:srgbClr val="B84742"/>
              </a:buClr>
            </a:pPr>
            <a:r>
              <a:rPr lang="en-IN" b="1" dirty="0" smtClean="0">
                <a:solidFill>
                  <a:srgbClr val="C00000"/>
                </a:solidFill>
              </a:rPr>
              <a:t>Separate </a:t>
            </a:r>
            <a:r>
              <a:rPr lang="en-IN" b="1" dirty="0">
                <a:solidFill>
                  <a:srgbClr val="C00000"/>
                </a:solidFill>
              </a:rPr>
              <a:t>chaining </a:t>
            </a:r>
            <a:r>
              <a:rPr lang="en-IN" dirty="0"/>
              <a:t>- used with open </a:t>
            </a:r>
            <a:r>
              <a:rPr lang="en-IN" dirty="0" smtClean="0"/>
              <a:t>hashing</a:t>
            </a:r>
          </a:p>
          <a:p>
            <a:pPr lvl="1">
              <a:buClr>
                <a:srgbClr val="B84742"/>
              </a:buClr>
            </a:pPr>
            <a:r>
              <a:rPr lang="en-IN" b="1" dirty="0" smtClean="0">
                <a:solidFill>
                  <a:srgbClr val="C00000"/>
                </a:solidFill>
              </a:rPr>
              <a:t>Open </a:t>
            </a:r>
            <a:r>
              <a:rPr lang="en-IN" b="1" dirty="0">
                <a:solidFill>
                  <a:srgbClr val="C00000"/>
                </a:solidFill>
              </a:rPr>
              <a:t>addressing </a:t>
            </a:r>
            <a:r>
              <a:rPr lang="en-IN" dirty="0"/>
              <a:t>- used with closed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this strategy, a </a:t>
            </a:r>
            <a:r>
              <a:rPr lang="en-IN" b="1" dirty="0">
                <a:solidFill>
                  <a:srgbClr val="C00000"/>
                </a:solidFill>
              </a:rPr>
              <a:t>separate list </a:t>
            </a:r>
            <a:r>
              <a:rPr lang="en-IN" dirty="0"/>
              <a:t>of all elements mapped to the same value is maintained.</a:t>
            </a:r>
          </a:p>
          <a:p>
            <a:r>
              <a:rPr lang="en-IN" dirty="0" smtClean="0"/>
              <a:t>Separate </a:t>
            </a:r>
            <a:r>
              <a:rPr lang="en-IN" dirty="0"/>
              <a:t>chaining is based on </a:t>
            </a:r>
            <a:r>
              <a:rPr lang="en-IN" b="1" dirty="0">
                <a:solidFill>
                  <a:srgbClr val="C00000"/>
                </a:solidFill>
              </a:rPr>
              <a:t>collision avoidance</a:t>
            </a:r>
            <a:r>
              <a:rPr lang="en-IN" dirty="0"/>
              <a:t>.</a:t>
            </a:r>
          </a:p>
          <a:p>
            <a:r>
              <a:rPr lang="en-IN" dirty="0" smtClean="0"/>
              <a:t>If </a:t>
            </a:r>
            <a:r>
              <a:rPr lang="en-IN" dirty="0"/>
              <a:t>memory space is tight, separate chaining should be avoided.</a:t>
            </a:r>
          </a:p>
          <a:p>
            <a:r>
              <a:rPr lang="en-IN" dirty="0" smtClean="0"/>
              <a:t>Additional </a:t>
            </a:r>
            <a:r>
              <a:rPr lang="en-IN" dirty="0"/>
              <a:t>memory space for links is wasted in storing address of linked </a:t>
            </a:r>
            <a:r>
              <a:rPr lang="en-IN" dirty="0" smtClean="0"/>
              <a:t>elements.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Hashing </a:t>
            </a:r>
            <a:r>
              <a:rPr lang="en-IN" b="1" dirty="0">
                <a:solidFill>
                  <a:srgbClr val="C00000"/>
                </a:solidFill>
              </a:rPr>
              <a:t>function </a:t>
            </a:r>
            <a:r>
              <a:rPr lang="en-IN" dirty="0"/>
              <a:t>should </a:t>
            </a:r>
            <a:r>
              <a:rPr lang="en-IN" b="1" dirty="0">
                <a:solidFill>
                  <a:srgbClr val="C00000"/>
                </a:solidFill>
              </a:rPr>
              <a:t>ensure even distribution </a:t>
            </a:r>
            <a:r>
              <a:rPr lang="en-IN" dirty="0"/>
              <a:t>of elements among buckets; otherwise the </a:t>
            </a:r>
            <a:r>
              <a:rPr lang="en-IN" b="1" dirty="0">
                <a:solidFill>
                  <a:srgbClr val="C00000"/>
                </a:solidFill>
              </a:rPr>
              <a:t>timing </a:t>
            </a:r>
            <a:r>
              <a:rPr lang="en-IN" b="1" dirty="0" smtClean="0">
                <a:solidFill>
                  <a:srgbClr val="C00000"/>
                </a:solidFill>
              </a:rPr>
              <a:t>behaviour </a:t>
            </a:r>
            <a:r>
              <a:rPr lang="en-IN" dirty="0"/>
              <a:t>of most operations on hash table </a:t>
            </a:r>
            <a:r>
              <a:rPr lang="en-IN" b="1" dirty="0">
                <a:solidFill>
                  <a:srgbClr val="C00000"/>
                </a:solidFill>
              </a:rPr>
              <a:t>will deteriorate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3910"/>
              </p:ext>
            </p:extLst>
          </p:nvPr>
        </p:nvGraphicFramePr>
        <p:xfrm>
          <a:off x="2028823" y="1211904"/>
          <a:ext cx="1247776" cy="491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113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27603" y="1198457"/>
            <a:ext cx="893824" cy="489600"/>
            <a:chOff x="1676400" y="3942859"/>
            <a:chExt cx="893824" cy="224136"/>
          </a:xfrm>
        </p:grpSpPr>
        <p:sp>
          <p:nvSpPr>
            <p:cNvPr id="7" name="Rectangle 6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10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86400" y="1198457"/>
            <a:ext cx="893824" cy="489600"/>
            <a:chOff x="1676400" y="3942859"/>
            <a:chExt cx="893824" cy="224136"/>
          </a:xfrm>
        </p:grpSpPr>
        <p:sp>
          <p:nvSpPr>
            <p:cNvPr id="48" name="Rectangle 4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50</a:t>
              </a:r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1" name="Straight Arrow Connector 50"/>
          <p:cNvCxnSpPr>
            <a:stCxn id="8" idx="3"/>
            <a:endCxn id="48" idx="1"/>
          </p:cNvCxnSpPr>
          <p:nvPr/>
        </p:nvCxnSpPr>
        <p:spPr>
          <a:xfrm>
            <a:off x="4721427" y="1443256"/>
            <a:ext cx="764973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7" idx="1"/>
          </p:cNvCxnSpPr>
          <p:nvPr/>
        </p:nvCxnSpPr>
        <p:spPr>
          <a:xfrm>
            <a:off x="3267411" y="1443256"/>
            <a:ext cx="560192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931580" y="1243280"/>
            <a:ext cx="428879" cy="45822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827603" y="2180260"/>
            <a:ext cx="893824" cy="489600"/>
            <a:chOff x="1676400" y="3942859"/>
            <a:chExt cx="893824" cy="224136"/>
          </a:xfrm>
        </p:grpSpPr>
        <p:sp>
          <p:nvSpPr>
            <p:cNvPr id="57" name="Rectangle 56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12</a:t>
              </a:r>
              <a:endParaRPr lang="en-US" sz="2000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62" name="Straight Arrow Connector 61"/>
          <p:cNvCxnSpPr>
            <a:stCxn id="58" idx="3"/>
            <a:endCxn id="70" idx="1"/>
          </p:cNvCxnSpPr>
          <p:nvPr/>
        </p:nvCxnSpPr>
        <p:spPr>
          <a:xfrm>
            <a:off x="4721427" y="2425059"/>
            <a:ext cx="796023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7" idx="1"/>
          </p:cNvCxnSpPr>
          <p:nvPr/>
        </p:nvCxnSpPr>
        <p:spPr>
          <a:xfrm>
            <a:off x="3267411" y="2425059"/>
            <a:ext cx="560192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259576" y="2180260"/>
            <a:ext cx="893824" cy="489600"/>
            <a:chOff x="1676400" y="3942859"/>
            <a:chExt cx="893824" cy="224136"/>
          </a:xfrm>
        </p:grpSpPr>
        <p:sp>
          <p:nvSpPr>
            <p:cNvPr id="66" name="Rectangle 65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62</a:t>
              </a:r>
              <a:endParaRPr lang="en-US" sz="2000" b="1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68" name="Straight Connector 67"/>
          <p:cNvCxnSpPr/>
          <p:nvPr/>
        </p:nvCxnSpPr>
        <p:spPr>
          <a:xfrm flipH="1">
            <a:off x="7705663" y="2193708"/>
            <a:ext cx="447739" cy="48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517450" y="2180260"/>
            <a:ext cx="893824" cy="489600"/>
            <a:chOff x="1676400" y="3942859"/>
            <a:chExt cx="893824" cy="224136"/>
          </a:xfrm>
        </p:grpSpPr>
        <p:sp>
          <p:nvSpPr>
            <p:cNvPr id="70" name="Rectangle 69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32</a:t>
              </a:r>
              <a:endParaRPr lang="en-US" sz="20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72" name="Straight Arrow Connector 71"/>
          <p:cNvCxnSpPr>
            <a:stCxn id="71" idx="3"/>
            <a:endCxn id="66" idx="1"/>
          </p:cNvCxnSpPr>
          <p:nvPr/>
        </p:nvCxnSpPr>
        <p:spPr>
          <a:xfrm>
            <a:off x="6411274" y="2425059"/>
            <a:ext cx="84830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827603" y="3168868"/>
            <a:ext cx="893824" cy="489600"/>
            <a:chOff x="1676400" y="3942859"/>
            <a:chExt cx="893824" cy="224136"/>
          </a:xfrm>
        </p:grpSpPr>
        <p:sp>
          <p:nvSpPr>
            <p:cNvPr id="89" name="Rectangle 88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4</a:t>
              </a:r>
              <a:endParaRPr lang="en-US" sz="20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487221" y="3168868"/>
            <a:ext cx="893824" cy="489600"/>
            <a:chOff x="1676400" y="3942859"/>
            <a:chExt cx="893824" cy="224136"/>
          </a:xfrm>
        </p:grpSpPr>
        <p:sp>
          <p:nvSpPr>
            <p:cNvPr id="92" name="Rectangle 91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24</a:t>
              </a:r>
              <a:endParaRPr lang="en-US" sz="2000" b="1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94" name="Straight Arrow Connector 93"/>
          <p:cNvCxnSpPr>
            <a:stCxn id="90" idx="3"/>
            <a:endCxn id="92" idx="1"/>
          </p:cNvCxnSpPr>
          <p:nvPr/>
        </p:nvCxnSpPr>
        <p:spPr>
          <a:xfrm>
            <a:off x="4721427" y="3413667"/>
            <a:ext cx="765794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9" idx="1"/>
          </p:cNvCxnSpPr>
          <p:nvPr/>
        </p:nvCxnSpPr>
        <p:spPr>
          <a:xfrm>
            <a:off x="3267411" y="3413667"/>
            <a:ext cx="560192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950090" y="3168869"/>
            <a:ext cx="417510" cy="48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827603" y="4649869"/>
            <a:ext cx="893824" cy="489600"/>
            <a:chOff x="1676400" y="3942859"/>
            <a:chExt cx="893824" cy="224136"/>
          </a:xfrm>
        </p:grpSpPr>
        <p:sp>
          <p:nvSpPr>
            <p:cNvPr id="98" name="Rectangle 9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7</a:t>
              </a:r>
              <a:endParaRPr lang="en-US" sz="2000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100" name="Straight Arrow Connector 99"/>
          <p:cNvCxnSpPr>
            <a:endCxn id="98" idx="1"/>
          </p:cNvCxnSpPr>
          <p:nvPr/>
        </p:nvCxnSpPr>
        <p:spPr>
          <a:xfrm flipV="1">
            <a:off x="3267411" y="4894670"/>
            <a:ext cx="560192" cy="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273690" y="4662346"/>
            <a:ext cx="447737" cy="4771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827603" y="5615733"/>
            <a:ext cx="893824" cy="489600"/>
            <a:chOff x="1676400" y="3942859"/>
            <a:chExt cx="893824" cy="224136"/>
          </a:xfrm>
        </p:grpSpPr>
        <p:sp>
          <p:nvSpPr>
            <p:cNvPr id="103" name="Rectangle 102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9</a:t>
              </a:r>
              <a:endParaRPr lang="en-US" sz="2000" b="1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485492" y="5615733"/>
            <a:ext cx="893824" cy="489600"/>
            <a:chOff x="1676400" y="3942859"/>
            <a:chExt cx="893824" cy="224136"/>
          </a:xfrm>
        </p:grpSpPr>
        <p:sp>
          <p:nvSpPr>
            <p:cNvPr id="106" name="Rectangle 105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69</a:t>
              </a:r>
              <a:endParaRPr lang="en-US" sz="20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108" name="Straight Arrow Connector 107"/>
          <p:cNvCxnSpPr>
            <a:stCxn id="104" idx="3"/>
            <a:endCxn id="106" idx="1"/>
          </p:cNvCxnSpPr>
          <p:nvPr/>
        </p:nvCxnSpPr>
        <p:spPr>
          <a:xfrm>
            <a:off x="4721427" y="5860532"/>
            <a:ext cx="764065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03" idx="1"/>
          </p:cNvCxnSpPr>
          <p:nvPr/>
        </p:nvCxnSpPr>
        <p:spPr>
          <a:xfrm>
            <a:off x="3267411" y="5860532"/>
            <a:ext cx="560192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931579" y="5602287"/>
            <a:ext cx="447739" cy="48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8791830" y="2878648"/>
            <a:ext cx="2745688" cy="1070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Separate Chaining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Hash Table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Separate </a:t>
            </a:r>
            <a:r>
              <a:rPr lang="en-US" dirty="0"/>
              <a:t>chaining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2" y="815789"/>
            <a:ext cx="11900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Example : The integers given below are to be </a:t>
            </a:r>
            <a:r>
              <a:rPr lang="en-IN" sz="2400" b="1" dirty="0">
                <a:solidFill>
                  <a:srgbClr val="C00000"/>
                </a:solidFill>
              </a:rPr>
              <a:t>inserted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C00000"/>
                </a:solidFill>
              </a:rPr>
              <a:t>hash table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C00000"/>
                </a:solidFill>
              </a:rPr>
              <a:t>5 locations </a:t>
            </a:r>
            <a:r>
              <a:rPr lang="en-IN" sz="2400" dirty="0" smtClean="0"/>
              <a:t>using chaining </a:t>
            </a:r>
            <a:r>
              <a:rPr lang="en-IN" sz="2400" dirty="0"/>
              <a:t>to resolve collisions</a:t>
            </a:r>
            <a:r>
              <a:rPr lang="en-IN" sz="2400" dirty="0" smtClean="0"/>
              <a:t>. Construct </a:t>
            </a:r>
            <a:r>
              <a:rPr lang="en-IN" sz="2400" dirty="0"/>
              <a:t>hash table and use simplest hash function. </a:t>
            </a:r>
          </a:p>
          <a:p>
            <a:pPr algn="ctr"/>
            <a:r>
              <a:rPr lang="en-IN" sz="2400" dirty="0"/>
              <a:t>1, 2, 3, 4, 5, 10, 21, 22, 33, 34, 15, 32, 31, 48, 49, 50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577" y="2093513"/>
            <a:ext cx="11927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4471" y="2102032"/>
            <a:ext cx="11900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element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C00000"/>
                </a:solidFill>
              </a:rPr>
              <a:t>mapped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to a location in the hash table using the mapping </a:t>
            </a:r>
            <a:r>
              <a:rPr lang="en-IN" sz="2400" b="1" dirty="0"/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key % 10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577" y="2587855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61104"/>
              </p:ext>
            </p:extLst>
          </p:nvPr>
        </p:nvGraphicFramePr>
        <p:xfrm>
          <a:off x="134471" y="3058038"/>
          <a:ext cx="5181600" cy="2418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Hash Table Location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Mapped </a:t>
                      </a:r>
                      <a:r>
                        <a:rPr lang="en-US" sz="1800" dirty="0" smtClean="0">
                          <a:effectLst/>
                        </a:rPr>
                        <a:t>elements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47989" y="37393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3116" y="41666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37513" y="45821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37513" y="50173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6991" y="3340261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10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25271" y="373937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21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25271" y="416667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22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25271" y="457082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33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25271" y="50133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34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47343" y="334026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15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82471" y="4171139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32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82471" y="3743839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31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82471" y="457082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48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82471" y="50285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49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604543" y="333743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, 50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37513" y="33402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5</a:t>
            </a:r>
            <a:endParaRPr lang="en-US" sz="24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66488"/>
              </p:ext>
            </p:extLst>
          </p:nvPr>
        </p:nvGraphicFramePr>
        <p:xfrm>
          <a:off x="5523451" y="2826529"/>
          <a:ext cx="1247776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330693" y="2871353"/>
            <a:ext cx="893824" cy="504000"/>
            <a:chOff x="1676400" y="3942859"/>
            <a:chExt cx="893824" cy="224136"/>
          </a:xfrm>
        </p:grpSpPr>
        <p:sp>
          <p:nvSpPr>
            <p:cNvPr id="29" name="Rectangle 28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5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1" name="Straight Arrow Connector 30"/>
          <p:cNvCxnSpPr>
            <a:stCxn id="30" idx="3"/>
            <a:endCxn id="38" idx="1"/>
          </p:cNvCxnSpPr>
          <p:nvPr/>
        </p:nvCxnSpPr>
        <p:spPr>
          <a:xfrm>
            <a:off x="8224517" y="3123352"/>
            <a:ext cx="34175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1"/>
          </p:cNvCxnSpPr>
          <p:nvPr/>
        </p:nvCxnSpPr>
        <p:spPr>
          <a:xfrm flipV="1">
            <a:off x="6771227" y="3123354"/>
            <a:ext cx="559466" cy="100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1119951" y="2871353"/>
            <a:ext cx="893824" cy="504000"/>
            <a:chOff x="1676400" y="3942859"/>
            <a:chExt cx="893824" cy="224136"/>
          </a:xfrm>
        </p:grpSpPr>
        <p:sp>
          <p:nvSpPr>
            <p:cNvPr id="34" name="Rectangle 33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15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11566038" y="2871351"/>
            <a:ext cx="447738" cy="504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566269" y="2871353"/>
            <a:ext cx="893824" cy="504000"/>
            <a:chOff x="1676400" y="3942859"/>
            <a:chExt cx="893824" cy="224136"/>
          </a:xfrm>
        </p:grpSpPr>
        <p:sp>
          <p:nvSpPr>
            <p:cNvPr id="38" name="Rectangle 3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10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0" name="Straight Arrow Connector 39"/>
          <p:cNvCxnSpPr>
            <a:stCxn id="39" idx="3"/>
            <a:endCxn id="42" idx="1"/>
          </p:cNvCxnSpPr>
          <p:nvPr/>
        </p:nvCxnSpPr>
        <p:spPr>
          <a:xfrm>
            <a:off x="9460093" y="3123352"/>
            <a:ext cx="4126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872760" y="2871353"/>
            <a:ext cx="893824" cy="504000"/>
            <a:chOff x="1676400" y="3942859"/>
            <a:chExt cx="893824" cy="224136"/>
          </a:xfrm>
        </p:grpSpPr>
        <p:sp>
          <p:nvSpPr>
            <p:cNvPr id="42" name="Rectangle 41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50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4" name="Straight Arrow Connector 43"/>
          <p:cNvCxnSpPr>
            <a:stCxn id="43" idx="3"/>
            <a:endCxn id="34" idx="1"/>
          </p:cNvCxnSpPr>
          <p:nvPr/>
        </p:nvCxnSpPr>
        <p:spPr>
          <a:xfrm>
            <a:off x="10766584" y="3123352"/>
            <a:ext cx="3533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330693" y="3494400"/>
            <a:ext cx="893824" cy="504000"/>
            <a:chOff x="1676400" y="3942859"/>
            <a:chExt cx="893824" cy="224136"/>
          </a:xfrm>
        </p:grpSpPr>
        <p:sp>
          <p:nvSpPr>
            <p:cNvPr id="46" name="Rectangle 45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Arrow Connector 47"/>
          <p:cNvCxnSpPr>
            <a:stCxn id="47" idx="3"/>
            <a:endCxn id="55" idx="1"/>
          </p:cNvCxnSpPr>
          <p:nvPr/>
        </p:nvCxnSpPr>
        <p:spPr>
          <a:xfrm>
            <a:off x="8224517" y="3746399"/>
            <a:ext cx="34175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6" idx="1"/>
          </p:cNvCxnSpPr>
          <p:nvPr/>
        </p:nvCxnSpPr>
        <p:spPr>
          <a:xfrm>
            <a:off x="6731395" y="3746399"/>
            <a:ext cx="599298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9872760" y="3494400"/>
            <a:ext cx="893824" cy="504000"/>
            <a:chOff x="1676400" y="3942859"/>
            <a:chExt cx="893824" cy="224136"/>
          </a:xfrm>
        </p:grpSpPr>
        <p:sp>
          <p:nvSpPr>
            <p:cNvPr id="51" name="Rectangle 50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31</a:t>
              </a:r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10343204" y="3540294"/>
            <a:ext cx="423381" cy="4581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566269" y="3494400"/>
            <a:ext cx="893824" cy="504000"/>
            <a:chOff x="1676400" y="3942859"/>
            <a:chExt cx="893824" cy="224136"/>
          </a:xfrm>
        </p:grpSpPr>
        <p:sp>
          <p:nvSpPr>
            <p:cNvPr id="55" name="Rectangle 54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21</a:t>
              </a:r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Straight Arrow Connector 56"/>
          <p:cNvCxnSpPr>
            <a:stCxn id="56" idx="3"/>
            <a:endCxn id="51" idx="1"/>
          </p:cNvCxnSpPr>
          <p:nvPr/>
        </p:nvCxnSpPr>
        <p:spPr>
          <a:xfrm>
            <a:off x="9460093" y="3746399"/>
            <a:ext cx="4126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330693" y="4130894"/>
            <a:ext cx="893824" cy="504000"/>
            <a:chOff x="1676400" y="3942859"/>
            <a:chExt cx="893824" cy="224136"/>
          </a:xfrm>
        </p:grpSpPr>
        <p:sp>
          <p:nvSpPr>
            <p:cNvPr id="59" name="Rectangle 58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2</a:t>
              </a:r>
              <a:endParaRPr lang="en-US" sz="20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61" name="Straight Arrow Connector 60"/>
          <p:cNvCxnSpPr>
            <a:stCxn id="60" idx="3"/>
            <a:endCxn id="68" idx="1"/>
          </p:cNvCxnSpPr>
          <p:nvPr/>
        </p:nvCxnSpPr>
        <p:spPr>
          <a:xfrm>
            <a:off x="8224517" y="4382893"/>
            <a:ext cx="34175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7" idx="3"/>
            <a:endCxn id="59" idx="1"/>
          </p:cNvCxnSpPr>
          <p:nvPr/>
        </p:nvCxnSpPr>
        <p:spPr>
          <a:xfrm flipV="1">
            <a:off x="6771227" y="4382895"/>
            <a:ext cx="559466" cy="573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9872760" y="4130894"/>
            <a:ext cx="893824" cy="504000"/>
            <a:chOff x="1676400" y="3942859"/>
            <a:chExt cx="893824" cy="224136"/>
          </a:xfrm>
        </p:grpSpPr>
        <p:sp>
          <p:nvSpPr>
            <p:cNvPr id="64" name="Rectangle 63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32</a:t>
              </a:r>
              <a:endParaRPr lang="en-US" sz="2000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H="1">
            <a:off x="10356623" y="4146024"/>
            <a:ext cx="409961" cy="50050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566269" y="4130894"/>
            <a:ext cx="893824" cy="504000"/>
            <a:chOff x="1676400" y="3942859"/>
            <a:chExt cx="893824" cy="224136"/>
          </a:xfrm>
        </p:grpSpPr>
        <p:sp>
          <p:nvSpPr>
            <p:cNvPr id="68" name="Rectangle 6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22</a:t>
              </a:r>
              <a:endParaRPr lang="en-US" sz="20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70" name="Straight Arrow Connector 69"/>
          <p:cNvCxnSpPr>
            <a:stCxn id="69" idx="3"/>
            <a:endCxn id="64" idx="1"/>
          </p:cNvCxnSpPr>
          <p:nvPr/>
        </p:nvCxnSpPr>
        <p:spPr>
          <a:xfrm>
            <a:off x="9460093" y="4382893"/>
            <a:ext cx="4126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330693" y="4749626"/>
            <a:ext cx="893824" cy="504000"/>
            <a:chOff x="1676400" y="3942859"/>
            <a:chExt cx="893824" cy="224136"/>
          </a:xfrm>
        </p:grpSpPr>
        <p:sp>
          <p:nvSpPr>
            <p:cNvPr id="72" name="Rectangle 71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</a:t>
              </a:r>
              <a:endParaRPr lang="en-US" sz="20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74" name="Straight Arrow Connector 73"/>
          <p:cNvCxnSpPr>
            <a:stCxn id="73" idx="3"/>
            <a:endCxn id="81" idx="1"/>
          </p:cNvCxnSpPr>
          <p:nvPr/>
        </p:nvCxnSpPr>
        <p:spPr>
          <a:xfrm>
            <a:off x="8224517" y="5001625"/>
            <a:ext cx="34175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2" idx="1"/>
          </p:cNvCxnSpPr>
          <p:nvPr/>
        </p:nvCxnSpPr>
        <p:spPr>
          <a:xfrm>
            <a:off x="6758289" y="5001625"/>
            <a:ext cx="572404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872760" y="4749626"/>
            <a:ext cx="893824" cy="504000"/>
            <a:chOff x="1676400" y="3942859"/>
            <a:chExt cx="893824" cy="224136"/>
          </a:xfrm>
        </p:grpSpPr>
        <p:sp>
          <p:nvSpPr>
            <p:cNvPr id="77" name="Rectangle 76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48</a:t>
              </a:r>
              <a:endParaRPr lang="en-US" sz="2000" b="1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356623" y="4749624"/>
            <a:ext cx="409961" cy="504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8566269" y="4749626"/>
            <a:ext cx="893824" cy="504000"/>
            <a:chOff x="1676400" y="3942859"/>
            <a:chExt cx="893824" cy="224136"/>
          </a:xfrm>
        </p:grpSpPr>
        <p:sp>
          <p:nvSpPr>
            <p:cNvPr id="81" name="Rectangle 80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33</a:t>
              </a:r>
              <a:endParaRPr lang="en-US" sz="20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83" name="Straight Arrow Connector 82"/>
          <p:cNvCxnSpPr>
            <a:stCxn id="82" idx="3"/>
            <a:endCxn id="77" idx="1"/>
          </p:cNvCxnSpPr>
          <p:nvPr/>
        </p:nvCxnSpPr>
        <p:spPr>
          <a:xfrm>
            <a:off x="9460093" y="5001625"/>
            <a:ext cx="4126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7330693" y="5372506"/>
            <a:ext cx="893824" cy="504000"/>
            <a:chOff x="1676400" y="3942859"/>
            <a:chExt cx="893824" cy="224136"/>
          </a:xfrm>
        </p:grpSpPr>
        <p:sp>
          <p:nvSpPr>
            <p:cNvPr id="85" name="Rectangle 84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4</a:t>
              </a:r>
              <a:endParaRPr lang="en-US" sz="2000" b="1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87" name="Straight Arrow Connector 86"/>
          <p:cNvCxnSpPr>
            <a:stCxn id="86" idx="3"/>
            <a:endCxn id="94" idx="1"/>
          </p:cNvCxnSpPr>
          <p:nvPr/>
        </p:nvCxnSpPr>
        <p:spPr>
          <a:xfrm>
            <a:off x="8224517" y="5624505"/>
            <a:ext cx="341752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1"/>
          </p:cNvCxnSpPr>
          <p:nvPr/>
        </p:nvCxnSpPr>
        <p:spPr>
          <a:xfrm>
            <a:off x="6758289" y="5624505"/>
            <a:ext cx="572404" cy="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872760" y="5372506"/>
            <a:ext cx="893824" cy="504000"/>
            <a:chOff x="1676400" y="3942859"/>
            <a:chExt cx="893824" cy="224136"/>
          </a:xfrm>
        </p:grpSpPr>
        <p:sp>
          <p:nvSpPr>
            <p:cNvPr id="90" name="Rectangle 89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49</a:t>
              </a:r>
              <a:endParaRPr lang="en-US" sz="20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10356624" y="5405565"/>
            <a:ext cx="409960" cy="4463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8566269" y="5372506"/>
            <a:ext cx="893824" cy="504000"/>
            <a:chOff x="1676400" y="3942859"/>
            <a:chExt cx="893824" cy="224136"/>
          </a:xfrm>
        </p:grpSpPr>
        <p:sp>
          <p:nvSpPr>
            <p:cNvPr id="94" name="Rectangle 93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34</a:t>
              </a:r>
              <a:endParaRPr lang="en-US" sz="2000" b="1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96" name="Straight Arrow Connector 95"/>
          <p:cNvCxnSpPr>
            <a:stCxn id="95" idx="3"/>
            <a:endCxn id="90" idx="1"/>
          </p:cNvCxnSpPr>
          <p:nvPr/>
        </p:nvCxnSpPr>
        <p:spPr>
          <a:xfrm>
            <a:off x="9460093" y="5624505"/>
            <a:ext cx="412667" cy="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20585" y="6164942"/>
            <a:ext cx="438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689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Sequential search</a:t>
            </a:r>
            <a:r>
              <a:rPr lang="en-US" dirty="0"/>
              <a:t> requires, on the average </a:t>
            </a:r>
            <a:r>
              <a:rPr lang="en-US" b="1" dirty="0">
                <a:solidFill>
                  <a:srgbClr val="C00000"/>
                </a:solidFill>
              </a:rPr>
              <a:t>O(n) comparisons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locate an </a:t>
            </a:r>
            <a:r>
              <a:rPr lang="en-US" b="1" dirty="0" smtClean="0">
                <a:solidFill>
                  <a:srgbClr val="C00000"/>
                </a:solidFill>
              </a:rPr>
              <a:t>element</a:t>
            </a:r>
            <a:r>
              <a:rPr lang="en-US" dirty="0" smtClean="0"/>
              <a:t>, so many </a:t>
            </a:r>
            <a:r>
              <a:rPr lang="en-US" dirty="0"/>
              <a:t>comparisons are not desirable for a large database of </a:t>
            </a:r>
            <a:r>
              <a:rPr lang="en-US" dirty="0" smtClean="0"/>
              <a:t>elements.</a:t>
            </a:r>
          </a:p>
          <a:p>
            <a:pPr>
              <a:buClr>
                <a:srgbClr val="B84742"/>
              </a:buClr>
            </a:pPr>
            <a:r>
              <a:rPr lang="en-US" b="1" dirty="0" smtClean="0">
                <a:solidFill>
                  <a:srgbClr val="C00000"/>
                </a:solidFill>
              </a:rPr>
              <a:t>Binary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requires much fewer comparisons on the average </a:t>
            </a:r>
            <a:r>
              <a:rPr lang="en-US" b="1" dirty="0">
                <a:solidFill>
                  <a:srgbClr val="C00000"/>
                </a:solidFill>
              </a:rPr>
              <a:t>O (log n)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there is an additional requirement that 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data should be sorted</a:t>
            </a:r>
            <a:r>
              <a:rPr lang="en-US" dirty="0"/>
              <a:t>. Even with best sorting algorithm, sorting of elements require </a:t>
            </a:r>
            <a:r>
              <a:rPr lang="en-US" dirty="0" smtClean="0"/>
              <a:t>O(n </a:t>
            </a:r>
            <a:r>
              <a:rPr lang="en-US" dirty="0"/>
              <a:t>log n) </a:t>
            </a:r>
            <a:r>
              <a:rPr lang="en-US" dirty="0" smtClean="0"/>
              <a:t>comparisons.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rgbClr val="C00000"/>
                </a:solidFill>
              </a:rPr>
              <a:t>another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widely used </a:t>
            </a:r>
            <a:r>
              <a:rPr lang="en-US" b="1" dirty="0">
                <a:solidFill>
                  <a:srgbClr val="C00000"/>
                </a:solidFill>
              </a:rPr>
              <a:t>technique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storing of data </a:t>
            </a:r>
            <a:r>
              <a:rPr lang="en-US" dirty="0"/>
              <a:t>called </a:t>
            </a:r>
            <a:r>
              <a:rPr lang="en-US" b="1" dirty="0">
                <a:solidFill>
                  <a:srgbClr val="C00000"/>
                </a:solidFill>
              </a:rPr>
              <a:t>hashing</a:t>
            </a:r>
            <a:r>
              <a:rPr lang="en-US" dirty="0"/>
              <a:t>. It does away with the requirement of keeping data sorted (as in binary search) and its best case timing complexity is of constant order O</a:t>
            </a:r>
            <a:r>
              <a:rPr lang="en-US" dirty="0" smtClean="0"/>
              <a:t>(1). </a:t>
            </a:r>
            <a:r>
              <a:rPr lang="en-US" dirty="0"/>
              <a:t>In its worst case, hashing algorithm starts behaving like linear </a:t>
            </a:r>
            <a:r>
              <a:rPr lang="en-US" dirty="0" smtClean="0"/>
              <a:t>search.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Best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timing </a:t>
            </a:r>
            <a:r>
              <a:rPr lang="en-US" b="1" dirty="0">
                <a:solidFill>
                  <a:srgbClr val="C00000"/>
                </a:solidFill>
              </a:rPr>
              <a:t>behavior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searching using hashing = </a:t>
            </a:r>
            <a:r>
              <a:rPr lang="en-US" b="1" dirty="0" smtClean="0">
                <a:solidFill>
                  <a:srgbClr val="C00000"/>
                </a:solidFill>
              </a:rPr>
              <a:t>O(1)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Worst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timing Behavior of searching using hashing = </a:t>
            </a:r>
            <a:r>
              <a:rPr lang="en-US" b="1" dirty="0">
                <a:solidFill>
                  <a:srgbClr val="C0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37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Separate chaining requires additional memory space for pointers. </a:t>
            </a:r>
            <a:endParaRPr lang="en-IN" dirty="0" smtClean="0"/>
          </a:p>
          <a:p>
            <a:r>
              <a:rPr lang="en-IN" dirty="0" smtClean="0"/>
              <a:t>Open </a:t>
            </a:r>
            <a:r>
              <a:rPr lang="en-IN" dirty="0"/>
              <a:t>addressing hashing is an alternate method of handling collision.</a:t>
            </a:r>
          </a:p>
          <a:p>
            <a:r>
              <a:rPr lang="en-IN" dirty="0" smtClean="0"/>
              <a:t>In </a:t>
            </a:r>
            <a:r>
              <a:rPr lang="en-IN" b="1" dirty="0">
                <a:solidFill>
                  <a:srgbClr val="C00000"/>
                </a:solidFill>
              </a:rPr>
              <a:t>open addressing</a:t>
            </a:r>
            <a:r>
              <a:rPr lang="en-IN" dirty="0"/>
              <a:t>, if a </a:t>
            </a:r>
            <a:r>
              <a:rPr lang="en-IN" b="1" dirty="0">
                <a:solidFill>
                  <a:srgbClr val="C00000"/>
                </a:solidFill>
              </a:rPr>
              <a:t>collision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occurs, </a:t>
            </a:r>
            <a:r>
              <a:rPr lang="en-IN" b="1" dirty="0">
                <a:solidFill>
                  <a:srgbClr val="C00000"/>
                </a:solidFill>
              </a:rPr>
              <a:t>alternate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cells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are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tried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until an empty cell is found.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Linear </a:t>
            </a:r>
            <a:r>
              <a:rPr lang="en-IN" dirty="0"/>
              <a:t>probing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Quadratic </a:t>
            </a:r>
            <a:r>
              <a:rPr lang="en-IN" dirty="0"/>
              <a:t>probing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 smtClean="0"/>
              <a:t>Double </a:t>
            </a:r>
            <a:r>
              <a:rPr lang="en-IN" dirty="0"/>
              <a:t>hashing.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69316"/>
            <a:ext cx="11929641" cy="172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IN" sz="2100" dirty="0"/>
              <a:t>In </a:t>
            </a:r>
            <a:r>
              <a:rPr lang="en-IN" sz="2100" b="1" dirty="0">
                <a:solidFill>
                  <a:srgbClr val="C00000"/>
                </a:solidFill>
              </a:rPr>
              <a:t>linear probing</a:t>
            </a:r>
            <a:r>
              <a:rPr lang="en-IN" sz="2100" dirty="0"/>
              <a:t>, whenever there is a </a:t>
            </a:r>
            <a:r>
              <a:rPr lang="en-IN" sz="2100" b="1" dirty="0">
                <a:solidFill>
                  <a:srgbClr val="C00000"/>
                </a:solidFill>
              </a:rPr>
              <a:t>collision</a:t>
            </a:r>
            <a:r>
              <a:rPr lang="en-IN" sz="2100" dirty="0"/>
              <a:t>, </a:t>
            </a:r>
            <a:r>
              <a:rPr lang="en-IN" sz="2100" b="1" dirty="0">
                <a:solidFill>
                  <a:srgbClr val="C00000"/>
                </a:solidFill>
              </a:rPr>
              <a:t>cells are searched sequentially </a:t>
            </a:r>
            <a:r>
              <a:rPr lang="en-IN" sz="2100" dirty="0"/>
              <a:t>(with wraparound) </a:t>
            </a:r>
            <a:r>
              <a:rPr lang="en-IN" sz="2100" b="1" dirty="0">
                <a:solidFill>
                  <a:srgbClr val="C00000"/>
                </a:solidFill>
              </a:rPr>
              <a:t>for an empty cell</a:t>
            </a:r>
            <a:r>
              <a:rPr lang="en-IN" sz="2100" dirty="0"/>
              <a:t>. </a:t>
            </a:r>
          </a:p>
          <a:p>
            <a:pPr>
              <a:spcBef>
                <a:spcPts val="600"/>
              </a:spcBef>
            </a:pPr>
            <a:r>
              <a:rPr lang="en-IN" sz="2100" dirty="0"/>
              <a:t>Fig. shows the result of inserting keys </a:t>
            </a:r>
            <a:r>
              <a:rPr lang="en-IN" sz="2100" b="1" dirty="0">
                <a:solidFill>
                  <a:srgbClr val="C00000"/>
                </a:solidFill>
              </a:rPr>
              <a:t>{5,18,55,78,35,15} </a:t>
            </a:r>
            <a:r>
              <a:rPr lang="en-IN" sz="2100" dirty="0"/>
              <a:t>using the hash function (f(key)= </a:t>
            </a:r>
            <a:r>
              <a:rPr lang="en-IN" sz="2100" b="1" dirty="0">
                <a:solidFill>
                  <a:srgbClr val="C00000"/>
                </a:solidFill>
              </a:rPr>
              <a:t>key%10</a:t>
            </a:r>
            <a:r>
              <a:rPr lang="en-IN" sz="2100" dirty="0"/>
              <a:t>) and linear probing strategy.</a:t>
            </a:r>
            <a:endParaRPr lang="en-US" sz="2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98923"/>
              </p:ext>
            </p:extLst>
          </p:nvPr>
        </p:nvGraphicFramePr>
        <p:xfrm>
          <a:off x="951405" y="2366383"/>
          <a:ext cx="8458199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559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Empty</a:t>
                      </a:r>
                    </a:p>
                    <a:p>
                      <a:pPr algn="ctr"/>
                      <a:r>
                        <a:rPr lang="en-US" sz="1400" b="1" dirty="0" smtClean="0"/>
                        <a:t>Table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18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78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After 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9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9905" y="46907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9404" y="46907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500" y="578525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5554" y="46862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5500" y="578074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18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07679" y="504021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1029" y="46930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0975" y="5799067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18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23154" y="5046960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55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14858" y="6179707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78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94129" y="46911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34075" y="579719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18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36254" y="5045087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55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27958" y="6177834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78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27958" y="5413848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55454" y="46978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95400" y="580389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18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97579" y="5051785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55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89283" y="618453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78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577708" y="542054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35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523112" y="2845899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</a:t>
            </a:r>
            <a:r>
              <a:rPr lang="en-IN" dirty="0"/>
              <a:t>probing </a:t>
            </a:r>
            <a:r>
              <a:rPr lang="en-IN" b="1" dirty="0">
                <a:solidFill>
                  <a:srgbClr val="C00000"/>
                </a:solidFill>
              </a:rPr>
              <a:t>is easy to implement </a:t>
            </a:r>
            <a:r>
              <a:rPr lang="en-IN" dirty="0"/>
              <a:t>but it suffers from "</a:t>
            </a:r>
            <a:r>
              <a:rPr lang="en-IN" b="1" dirty="0">
                <a:solidFill>
                  <a:srgbClr val="C00000"/>
                </a:solidFill>
              </a:rPr>
              <a:t>primary clustering</a:t>
            </a:r>
            <a:r>
              <a:rPr lang="en-IN" dirty="0"/>
              <a:t>"</a:t>
            </a:r>
          </a:p>
          <a:p>
            <a:r>
              <a:rPr lang="en-IN" dirty="0" smtClean="0"/>
              <a:t>When </a:t>
            </a:r>
            <a:r>
              <a:rPr lang="en-IN" dirty="0"/>
              <a:t>many </a:t>
            </a:r>
            <a:r>
              <a:rPr lang="en-IN" b="1" dirty="0">
                <a:solidFill>
                  <a:srgbClr val="C00000"/>
                </a:solidFill>
              </a:rPr>
              <a:t>keys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mapped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the </a:t>
            </a:r>
            <a:r>
              <a:rPr lang="en-IN" b="1" dirty="0">
                <a:solidFill>
                  <a:srgbClr val="C00000"/>
                </a:solidFill>
              </a:rPr>
              <a:t>same location </a:t>
            </a:r>
            <a:r>
              <a:rPr lang="en-IN" dirty="0"/>
              <a:t>(clustering), linear probing </a:t>
            </a:r>
            <a:r>
              <a:rPr lang="en-IN" b="1" dirty="0">
                <a:solidFill>
                  <a:srgbClr val="C00000"/>
                </a:solidFill>
              </a:rPr>
              <a:t>will not distribute </a:t>
            </a:r>
            <a:r>
              <a:rPr lang="en-IN" dirty="0"/>
              <a:t>these keys </a:t>
            </a:r>
            <a:r>
              <a:rPr lang="en-IN" b="1" dirty="0">
                <a:solidFill>
                  <a:srgbClr val="C00000"/>
                </a:solidFill>
              </a:rPr>
              <a:t>evenly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the hash table.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b="1" dirty="0">
                <a:solidFill>
                  <a:srgbClr val="C00000"/>
                </a:solidFill>
              </a:rPr>
              <a:t>keys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will be </a:t>
            </a:r>
            <a:r>
              <a:rPr lang="en-IN" b="1" dirty="0">
                <a:solidFill>
                  <a:srgbClr val="C00000"/>
                </a:solidFill>
              </a:rPr>
              <a:t>stored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smtClean="0">
                <a:solidFill>
                  <a:srgbClr val="C00000"/>
                </a:solidFill>
              </a:rPr>
              <a:t>neighbourhood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of the location where they are mapped.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will </a:t>
            </a:r>
            <a:r>
              <a:rPr lang="en-IN" b="1" dirty="0">
                <a:solidFill>
                  <a:srgbClr val="C00000"/>
                </a:solidFill>
              </a:rPr>
              <a:t>lead to clustering </a:t>
            </a:r>
            <a:r>
              <a:rPr lang="en-IN" dirty="0"/>
              <a:t>of keys around the point of collision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way of </a:t>
            </a:r>
            <a:r>
              <a:rPr lang="en-IN" b="1" dirty="0">
                <a:solidFill>
                  <a:srgbClr val="C00000"/>
                </a:solidFill>
              </a:rPr>
              <a:t>reducing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"</a:t>
            </a:r>
            <a:r>
              <a:rPr lang="en-IN" b="1" dirty="0">
                <a:solidFill>
                  <a:srgbClr val="C00000"/>
                </a:solidFill>
              </a:rPr>
              <a:t>primary clustering</a:t>
            </a:r>
            <a:r>
              <a:rPr lang="en-IN" dirty="0"/>
              <a:t>" is to use quadratic probing to resolve collision.</a:t>
            </a:r>
          </a:p>
          <a:p>
            <a:r>
              <a:rPr lang="en-IN" dirty="0" smtClean="0"/>
              <a:t>Suppose </a:t>
            </a:r>
            <a:r>
              <a:rPr lang="en-IN" dirty="0"/>
              <a:t>the "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/>
              <a:t>" is mapped to the location </a:t>
            </a:r>
            <a:r>
              <a:rPr lang="en-IN" b="1" dirty="0">
                <a:solidFill>
                  <a:srgbClr val="C00000"/>
                </a:solidFill>
              </a:rPr>
              <a:t>j</a:t>
            </a:r>
            <a:r>
              <a:rPr lang="en-IN" dirty="0"/>
              <a:t> and the cell </a:t>
            </a:r>
            <a:r>
              <a:rPr lang="en-IN" b="1" dirty="0">
                <a:solidFill>
                  <a:srgbClr val="C00000"/>
                </a:solidFill>
              </a:rPr>
              <a:t>j</a:t>
            </a:r>
            <a:r>
              <a:rPr lang="en-IN" dirty="0"/>
              <a:t> is already </a:t>
            </a:r>
            <a:r>
              <a:rPr lang="en-IN" b="1" dirty="0">
                <a:solidFill>
                  <a:srgbClr val="C00000"/>
                </a:solidFill>
              </a:rPr>
              <a:t>occupied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quadratic probing, the </a:t>
            </a:r>
            <a:r>
              <a:rPr lang="en-IN" b="1" dirty="0">
                <a:solidFill>
                  <a:srgbClr val="C00000"/>
                </a:solidFill>
              </a:rPr>
              <a:t>location j, (j+1), (j+4), (j+9), </a:t>
            </a:r>
            <a:r>
              <a:rPr lang="en-IN" dirty="0"/>
              <a:t>...  are examined to find the first empty cell where the key is to be inserted.</a:t>
            </a:r>
          </a:p>
          <a:p>
            <a:r>
              <a:rPr lang="en-IN" dirty="0" smtClean="0"/>
              <a:t>This </a:t>
            </a:r>
            <a:r>
              <a:rPr lang="en-IN" dirty="0"/>
              <a:t>table </a:t>
            </a:r>
            <a:r>
              <a:rPr lang="en-IN" b="1" dirty="0">
                <a:solidFill>
                  <a:srgbClr val="C00000"/>
                </a:solidFill>
              </a:rPr>
              <a:t>reduces primary clustering</a:t>
            </a:r>
            <a:r>
              <a:rPr lang="en-IN" dirty="0"/>
              <a:t>.</a:t>
            </a:r>
          </a:p>
          <a:p>
            <a:r>
              <a:rPr lang="en-IN" dirty="0" smtClean="0"/>
              <a:t>It </a:t>
            </a:r>
            <a:r>
              <a:rPr lang="en-IN" b="1" dirty="0">
                <a:solidFill>
                  <a:srgbClr val="C00000"/>
                </a:solidFill>
              </a:rPr>
              <a:t>does not ensure </a:t>
            </a:r>
            <a:r>
              <a:rPr lang="en-IN" dirty="0"/>
              <a:t>that all cells in the table will be examined to </a:t>
            </a:r>
            <a:r>
              <a:rPr lang="en-IN" b="1" dirty="0">
                <a:solidFill>
                  <a:srgbClr val="C00000"/>
                </a:solidFill>
              </a:rPr>
              <a:t>find an empty cell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it may be </a:t>
            </a:r>
            <a:r>
              <a:rPr lang="en-IN" b="1" dirty="0">
                <a:solidFill>
                  <a:srgbClr val="C00000"/>
                </a:solidFill>
              </a:rPr>
              <a:t>possible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will </a:t>
            </a:r>
            <a:r>
              <a:rPr lang="en-IN" b="1" dirty="0">
                <a:solidFill>
                  <a:srgbClr val="C00000"/>
                </a:solidFill>
              </a:rPr>
              <a:t>not be inserted </a:t>
            </a:r>
            <a:r>
              <a:rPr lang="en-IN" dirty="0"/>
              <a:t>even </a:t>
            </a:r>
            <a:r>
              <a:rPr lang="en-IN" b="1" dirty="0">
                <a:solidFill>
                  <a:srgbClr val="C00000"/>
                </a:solidFill>
              </a:rPr>
              <a:t>if there is an empty cell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method requires </a:t>
            </a:r>
            <a:r>
              <a:rPr lang="en-IN" b="1" dirty="0">
                <a:solidFill>
                  <a:srgbClr val="C00000"/>
                </a:solidFill>
              </a:rPr>
              <a:t>two hashing functions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f1 (key) and f2 (key).</a:t>
            </a:r>
          </a:p>
          <a:p>
            <a:r>
              <a:rPr lang="en-IN" dirty="0" smtClean="0"/>
              <a:t>Problem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clustering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can </a:t>
            </a:r>
            <a:r>
              <a:rPr lang="en-IN" b="1" dirty="0">
                <a:solidFill>
                  <a:srgbClr val="C00000"/>
                </a:solidFill>
              </a:rPr>
              <a:t>easily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be </a:t>
            </a:r>
            <a:r>
              <a:rPr lang="en-IN" b="1" dirty="0">
                <a:solidFill>
                  <a:srgbClr val="C00000"/>
                </a:solidFill>
              </a:rPr>
              <a:t>handled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through double hashing.</a:t>
            </a:r>
          </a:p>
          <a:p>
            <a:r>
              <a:rPr lang="en-IN" dirty="0" smtClean="0"/>
              <a:t>Function </a:t>
            </a:r>
            <a:r>
              <a:rPr lang="en-IN" b="1" dirty="0">
                <a:solidFill>
                  <a:srgbClr val="C00000"/>
                </a:solidFill>
              </a:rPr>
              <a:t>f1 (key)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known as </a:t>
            </a:r>
            <a:r>
              <a:rPr lang="en-IN" b="1" dirty="0">
                <a:solidFill>
                  <a:srgbClr val="C00000"/>
                </a:solidFill>
              </a:rPr>
              <a:t>primary hash function</a:t>
            </a:r>
            <a:r>
              <a:rPr lang="en-IN" dirty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case the address obtained by f1 (key) is already occupied by a key, the function f2 (key) is evaluated.</a:t>
            </a:r>
          </a:p>
          <a:p>
            <a:r>
              <a:rPr lang="en-IN" dirty="0" smtClean="0"/>
              <a:t>The </a:t>
            </a:r>
            <a:r>
              <a:rPr lang="en-IN" dirty="0"/>
              <a:t>second function </a:t>
            </a:r>
            <a:r>
              <a:rPr lang="en-IN" b="1" dirty="0">
                <a:solidFill>
                  <a:srgbClr val="C00000"/>
                </a:solidFill>
              </a:rPr>
              <a:t>f2 (key) is used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compute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increment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added to the address obtained by the first hash function f1 (key) in case of collision.</a:t>
            </a:r>
          </a:p>
          <a:p>
            <a:r>
              <a:rPr lang="en-IN" dirty="0" smtClean="0"/>
              <a:t>The </a:t>
            </a:r>
            <a:r>
              <a:rPr lang="en-IN" dirty="0"/>
              <a:t>search for an empty location is made successively at the addresses </a:t>
            </a:r>
            <a:endParaRPr lang="en-IN" dirty="0" smtClean="0"/>
          </a:p>
          <a:p>
            <a:pPr lvl="1"/>
            <a:r>
              <a:rPr lang="en-IN" dirty="0" smtClean="0"/>
              <a:t>f1(key</a:t>
            </a:r>
            <a:r>
              <a:rPr lang="en-IN" dirty="0"/>
              <a:t>) + f2(key</a:t>
            </a:r>
            <a:r>
              <a:rPr lang="en-IN" dirty="0" smtClean="0"/>
              <a:t>),</a:t>
            </a:r>
          </a:p>
          <a:p>
            <a:pPr lvl="1"/>
            <a:r>
              <a:rPr lang="en-IN" dirty="0" smtClean="0"/>
              <a:t>f1(key</a:t>
            </a:r>
            <a:r>
              <a:rPr lang="en-IN" dirty="0"/>
              <a:t>) + </a:t>
            </a:r>
            <a:r>
              <a:rPr lang="en-IN" dirty="0" smtClean="0"/>
              <a:t>2 * f2(key</a:t>
            </a:r>
            <a:r>
              <a:rPr lang="en-IN" dirty="0"/>
              <a:t>), </a:t>
            </a:r>
            <a:endParaRPr lang="en-IN" dirty="0" smtClean="0"/>
          </a:p>
          <a:p>
            <a:pPr lvl="1"/>
            <a:r>
              <a:rPr lang="en-IN" dirty="0" smtClean="0"/>
              <a:t>f1 </a:t>
            </a:r>
            <a:r>
              <a:rPr lang="en-IN" dirty="0"/>
              <a:t>(key) + </a:t>
            </a:r>
            <a:r>
              <a:rPr lang="en-IN" dirty="0" smtClean="0"/>
              <a:t>3 * f2(key</a:t>
            </a:r>
            <a:r>
              <a:rPr lang="en-IN" dirty="0"/>
              <a:t>),...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3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hashing, </a:t>
            </a:r>
            <a:r>
              <a:rPr lang="en-US" b="1" dirty="0">
                <a:solidFill>
                  <a:srgbClr val="C00000"/>
                </a:solidFill>
              </a:rPr>
              <a:t>the record </a:t>
            </a:r>
            <a:r>
              <a:rPr lang="en-US" dirty="0"/>
              <a:t>for a key value "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", is </a:t>
            </a:r>
            <a:r>
              <a:rPr lang="en-US" b="1" dirty="0">
                <a:solidFill>
                  <a:srgbClr val="C00000"/>
                </a:solidFill>
              </a:rPr>
              <a:t>directly referred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calculating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key value.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or location of an element or </a:t>
            </a:r>
            <a:r>
              <a:rPr lang="en-US" dirty="0" smtClean="0"/>
              <a:t>record </a:t>
            </a:r>
            <a:r>
              <a:rPr lang="en-US" dirty="0"/>
              <a:t>x, is </a:t>
            </a:r>
            <a:r>
              <a:rPr lang="en-US" b="1" dirty="0">
                <a:solidFill>
                  <a:srgbClr val="C00000"/>
                </a:solidFill>
              </a:rPr>
              <a:t>obtained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computing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arithmetic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f.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f(key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gives the address of x in the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0569"/>
              </p:ext>
            </p:extLst>
          </p:nvPr>
        </p:nvGraphicFramePr>
        <p:xfrm>
          <a:off x="6616337" y="3712030"/>
          <a:ext cx="2667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1186"/>
              </p:ext>
            </p:extLst>
          </p:nvPr>
        </p:nvGraphicFramePr>
        <p:xfrm>
          <a:off x="807509" y="3788230"/>
          <a:ext cx="23798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49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25938" y="3178631"/>
            <a:ext cx="156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Hash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8386" y="3326566"/>
            <a:ext cx="107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Record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7337" y="4702631"/>
            <a:ext cx="176599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f()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Address</a:t>
            </a:r>
          </a:p>
        </p:txBody>
      </p:sp>
      <p:sp>
        <p:nvSpPr>
          <p:cNvPr id="10" name="Freeform 9"/>
          <p:cNvSpPr/>
          <p:nvPr/>
        </p:nvSpPr>
        <p:spPr>
          <a:xfrm>
            <a:off x="1128800" y="4170367"/>
            <a:ext cx="1937982" cy="805218"/>
          </a:xfrm>
          <a:custGeom>
            <a:avLst/>
            <a:gdLst>
              <a:gd name="connsiteX0" fmla="*/ 0 w 1937982"/>
              <a:gd name="connsiteY0" fmla="*/ 0 h 805218"/>
              <a:gd name="connsiteX1" fmla="*/ 0 w 1937982"/>
              <a:gd name="connsiteY1" fmla="*/ 0 h 805218"/>
              <a:gd name="connsiteX2" fmla="*/ 0 w 1937982"/>
              <a:gd name="connsiteY2" fmla="*/ 805218 h 805218"/>
              <a:gd name="connsiteX3" fmla="*/ 1937982 w 1937982"/>
              <a:gd name="connsiteY3" fmla="*/ 805218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2" h="805218">
                <a:moveTo>
                  <a:pt x="0" y="0"/>
                </a:moveTo>
                <a:lnTo>
                  <a:pt x="0" y="0"/>
                </a:lnTo>
                <a:lnTo>
                  <a:pt x="0" y="805218"/>
                </a:lnTo>
                <a:lnTo>
                  <a:pt x="1937982" y="805218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991117" y="4961938"/>
            <a:ext cx="1569493" cy="791571"/>
          </a:xfrm>
          <a:custGeom>
            <a:avLst/>
            <a:gdLst>
              <a:gd name="connsiteX0" fmla="*/ 0 w 1569493"/>
              <a:gd name="connsiteY0" fmla="*/ 0 h 791571"/>
              <a:gd name="connsiteX1" fmla="*/ 996287 w 1569493"/>
              <a:gd name="connsiteY1" fmla="*/ 0 h 791571"/>
              <a:gd name="connsiteX2" fmla="*/ 996287 w 1569493"/>
              <a:gd name="connsiteY2" fmla="*/ 791571 h 791571"/>
              <a:gd name="connsiteX3" fmla="*/ 1569493 w 1569493"/>
              <a:gd name="connsiteY3" fmla="*/ 791571 h 79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493" h="791571">
                <a:moveTo>
                  <a:pt x="0" y="0"/>
                </a:moveTo>
                <a:lnTo>
                  <a:pt x="996287" y="0"/>
                </a:lnTo>
                <a:lnTo>
                  <a:pt x="996287" y="791571"/>
                </a:lnTo>
                <a:lnTo>
                  <a:pt x="1569493" y="791571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10069" y="5998031"/>
            <a:ext cx="431566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Mapping of Record in hash table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different forms of hashing.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Open </a:t>
            </a:r>
            <a:r>
              <a:rPr lang="en-US" b="1" dirty="0">
                <a:solidFill>
                  <a:srgbClr val="C00000"/>
                </a:solidFill>
              </a:rPr>
              <a:t>hashing or external hashing</a:t>
            </a:r>
          </a:p>
          <a:p>
            <a:pPr lvl="1"/>
            <a:r>
              <a:rPr lang="en-US" dirty="0"/>
              <a:t>Open or external hashing, allows records to be stored in unlimited space (could be a hard disk).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places no limitation on the size of the tables.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Close </a:t>
            </a:r>
            <a:r>
              <a:rPr lang="en-US" b="1" dirty="0">
                <a:solidFill>
                  <a:srgbClr val="C00000"/>
                </a:solidFill>
              </a:rPr>
              <a:t>hashing or internal hashing</a:t>
            </a:r>
          </a:p>
          <a:p>
            <a:pPr lvl="1"/>
            <a:r>
              <a:rPr lang="en-US" dirty="0"/>
              <a:t>Closed or internal hashing, uses a fixed space for storage and thus limits the size of hash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is that the </a:t>
            </a:r>
            <a:r>
              <a:rPr lang="en-US" b="1" dirty="0">
                <a:solidFill>
                  <a:srgbClr val="C00000"/>
                </a:solidFill>
              </a:rPr>
              <a:t>records [elements]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partitioned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B classes</a:t>
            </a:r>
            <a:r>
              <a:rPr lang="en-US" dirty="0"/>
              <a:t>, numbered 0,1,2 … </a:t>
            </a:r>
            <a:r>
              <a:rPr lang="en-US" dirty="0" smtClean="0"/>
              <a:t>B-1</a:t>
            </a:r>
          </a:p>
          <a:p>
            <a:r>
              <a:rPr lang="en-US" dirty="0"/>
              <a:t>A Hashing function </a:t>
            </a:r>
            <a:r>
              <a:rPr lang="en-US" b="1" dirty="0">
                <a:solidFill>
                  <a:srgbClr val="C00000"/>
                </a:solidFill>
              </a:rPr>
              <a:t>f(x)</a:t>
            </a:r>
            <a:r>
              <a:rPr lang="en-US" dirty="0"/>
              <a:t> maps a record with </a:t>
            </a:r>
            <a:r>
              <a:rPr lang="en-US" b="1" dirty="0">
                <a:solidFill>
                  <a:srgbClr val="C00000"/>
                </a:solidFill>
              </a:rPr>
              <a:t>key x</a:t>
            </a:r>
            <a:r>
              <a:rPr lang="en-US" dirty="0" smtClean="0"/>
              <a:t> </a:t>
            </a:r>
            <a:r>
              <a:rPr lang="en-US" dirty="0"/>
              <a:t>to an integer value between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 and </a:t>
            </a:r>
            <a:r>
              <a:rPr lang="en-US" b="1" dirty="0" smtClean="0">
                <a:solidFill>
                  <a:srgbClr val="C00000"/>
                </a:solidFill>
              </a:rPr>
              <a:t>B-1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bucket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bucket 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the </a:t>
            </a:r>
            <a:r>
              <a:rPr lang="en-US" b="1" dirty="0">
                <a:solidFill>
                  <a:srgbClr val="C00000"/>
                </a:solidFill>
              </a:rPr>
              <a:t>head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linked list </a:t>
            </a:r>
            <a:r>
              <a:rPr lang="en-US" dirty="0"/>
              <a:t>of records mapped to that </a:t>
            </a:r>
            <a:r>
              <a:rPr lang="en-US" dirty="0" smtClean="0"/>
              <a:t>bucket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66526"/>
              </p:ext>
            </p:extLst>
          </p:nvPr>
        </p:nvGraphicFramePr>
        <p:xfrm>
          <a:off x="2057400" y="3884408"/>
          <a:ext cx="838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6653" y="3053926"/>
            <a:ext cx="1119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Bucket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Table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0400" y="3956307"/>
            <a:ext cx="893824" cy="224136"/>
            <a:chOff x="1676400" y="3942859"/>
            <a:chExt cx="893824" cy="224136"/>
          </a:xfrm>
        </p:grpSpPr>
        <p:sp>
          <p:nvSpPr>
            <p:cNvPr id="6" name="Rectangle 5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9152" y="3956306"/>
            <a:ext cx="893824" cy="224136"/>
            <a:chOff x="1676400" y="3942859"/>
            <a:chExt cx="893824" cy="224136"/>
          </a:xfrm>
        </p:grpSpPr>
        <p:sp>
          <p:nvSpPr>
            <p:cNvPr id="10" name="Rectangle 9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3956306"/>
            <a:ext cx="893824" cy="224136"/>
            <a:chOff x="1676400" y="3942859"/>
            <a:chExt cx="893824" cy="224136"/>
          </a:xfrm>
        </p:grpSpPr>
        <p:sp>
          <p:nvSpPr>
            <p:cNvPr id="13" name="Rectangle 12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>
            <a:endCxn id="6" idx="1"/>
          </p:cNvCxnSpPr>
          <p:nvPr/>
        </p:nvCxnSpPr>
        <p:spPr>
          <a:xfrm>
            <a:off x="2895600" y="4068374"/>
            <a:ext cx="304800" cy="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0" idx="1"/>
          </p:cNvCxnSpPr>
          <p:nvPr/>
        </p:nvCxnSpPr>
        <p:spPr>
          <a:xfrm>
            <a:off x="4094224" y="4068375"/>
            <a:ext cx="464928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3" idx="1"/>
          </p:cNvCxnSpPr>
          <p:nvPr/>
        </p:nvCxnSpPr>
        <p:spPr>
          <a:xfrm>
            <a:off x="5452976" y="4068375"/>
            <a:ext cx="643024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</p:cNvCxnSpPr>
          <p:nvPr/>
        </p:nvCxnSpPr>
        <p:spPr>
          <a:xfrm flipV="1">
            <a:off x="6989824" y="4068374"/>
            <a:ext cx="477776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00400" y="4323212"/>
            <a:ext cx="893824" cy="224136"/>
            <a:chOff x="1676400" y="3942859"/>
            <a:chExt cx="893824" cy="224136"/>
          </a:xfrm>
        </p:grpSpPr>
        <p:sp>
          <p:nvSpPr>
            <p:cNvPr id="42" name="Rectangle 41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59152" y="4323211"/>
            <a:ext cx="893824" cy="224136"/>
            <a:chOff x="1676400" y="3942859"/>
            <a:chExt cx="893824" cy="224136"/>
          </a:xfrm>
        </p:grpSpPr>
        <p:sp>
          <p:nvSpPr>
            <p:cNvPr id="45" name="Rectangle 44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6000" y="4323211"/>
            <a:ext cx="893824" cy="224136"/>
            <a:chOff x="1676400" y="3942859"/>
            <a:chExt cx="893824" cy="224136"/>
          </a:xfrm>
        </p:grpSpPr>
        <p:sp>
          <p:nvSpPr>
            <p:cNvPr id="48" name="Rectangle 4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/>
          <p:cNvCxnSpPr>
            <a:endCxn id="42" idx="1"/>
          </p:cNvCxnSpPr>
          <p:nvPr/>
        </p:nvCxnSpPr>
        <p:spPr>
          <a:xfrm>
            <a:off x="2895600" y="4435279"/>
            <a:ext cx="304800" cy="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5" idx="1"/>
          </p:cNvCxnSpPr>
          <p:nvPr/>
        </p:nvCxnSpPr>
        <p:spPr>
          <a:xfrm>
            <a:off x="4094224" y="4435280"/>
            <a:ext cx="464928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8" idx="1"/>
          </p:cNvCxnSpPr>
          <p:nvPr/>
        </p:nvCxnSpPr>
        <p:spPr>
          <a:xfrm>
            <a:off x="5452976" y="4435280"/>
            <a:ext cx="643024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</p:cNvCxnSpPr>
          <p:nvPr/>
        </p:nvCxnSpPr>
        <p:spPr>
          <a:xfrm flipV="1">
            <a:off x="6989824" y="4435279"/>
            <a:ext cx="477776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00400" y="5790062"/>
            <a:ext cx="893824" cy="224136"/>
            <a:chOff x="1676400" y="3942859"/>
            <a:chExt cx="893824" cy="224136"/>
          </a:xfrm>
        </p:grpSpPr>
        <p:sp>
          <p:nvSpPr>
            <p:cNvPr id="55" name="Rectangle 54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59152" y="5790061"/>
            <a:ext cx="893824" cy="224136"/>
            <a:chOff x="1676400" y="3942859"/>
            <a:chExt cx="893824" cy="224136"/>
          </a:xfrm>
        </p:grpSpPr>
        <p:sp>
          <p:nvSpPr>
            <p:cNvPr id="58" name="Rectangle 57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96000" y="5790061"/>
            <a:ext cx="893824" cy="224136"/>
            <a:chOff x="1676400" y="3942859"/>
            <a:chExt cx="893824" cy="224136"/>
          </a:xfrm>
        </p:grpSpPr>
        <p:sp>
          <p:nvSpPr>
            <p:cNvPr id="61" name="Rectangle 60"/>
            <p:cNvSpPr/>
            <p:nvPr/>
          </p:nvSpPr>
          <p:spPr>
            <a:xfrm>
              <a:off x="1676400" y="3942860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22487" y="3942859"/>
              <a:ext cx="447737" cy="2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>
            <a:endCxn id="55" idx="1"/>
          </p:cNvCxnSpPr>
          <p:nvPr/>
        </p:nvCxnSpPr>
        <p:spPr>
          <a:xfrm>
            <a:off x="2895600" y="5902129"/>
            <a:ext cx="304800" cy="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  <a:endCxn id="58" idx="1"/>
          </p:cNvCxnSpPr>
          <p:nvPr/>
        </p:nvCxnSpPr>
        <p:spPr>
          <a:xfrm>
            <a:off x="4094224" y="5902130"/>
            <a:ext cx="464928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3"/>
            <a:endCxn id="61" idx="1"/>
          </p:cNvCxnSpPr>
          <p:nvPr/>
        </p:nvCxnSpPr>
        <p:spPr>
          <a:xfrm>
            <a:off x="5452976" y="5902130"/>
            <a:ext cx="643024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</p:cNvCxnSpPr>
          <p:nvPr/>
        </p:nvCxnSpPr>
        <p:spPr>
          <a:xfrm flipV="1">
            <a:off x="6989824" y="5902129"/>
            <a:ext cx="477776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4516" y="4930236"/>
            <a:ext cx="169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 of Elements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83642" y="4547346"/>
            <a:ext cx="250741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open hashing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organization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Hashing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402785" cy="5590565"/>
          </a:xfrm>
        </p:spPr>
        <p:txBody>
          <a:bodyPr/>
          <a:lstStyle/>
          <a:p>
            <a:r>
              <a:rPr lang="en-US" dirty="0"/>
              <a:t>A closed hash table </a:t>
            </a:r>
            <a:r>
              <a:rPr lang="en-US" b="1" dirty="0">
                <a:solidFill>
                  <a:srgbClr val="C00000"/>
                </a:solidFill>
              </a:rPr>
              <a:t>keeps the elements in the bucket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itself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Only </a:t>
            </a:r>
            <a:r>
              <a:rPr lang="en-US" b="1" dirty="0">
                <a:solidFill>
                  <a:srgbClr val="C00000"/>
                </a:solidFill>
              </a:rPr>
              <a:t>one element can be put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 smtClean="0"/>
              <a:t>bucket.</a:t>
            </a:r>
          </a:p>
          <a:p>
            <a:r>
              <a:rPr lang="en-US" dirty="0"/>
              <a:t>If we </a:t>
            </a:r>
            <a:r>
              <a:rPr lang="en-US" b="1" dirty="0">
                <a:solidFill>
                  <a:srgbClr val="C00000"/>
                </a:solidFill>
              </a:rPr>
              <a:t>try to place an element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 smtClean="0"/>
              <a:t>bucket and </a:t>
            </a:r>
            <a:r>
              <a:rPr lang="en-US" dirty="0"/>
              <a:t>find </a:t>
            </a:r>
            <a:r>
              <a:rPr lang="en-US" b="1" dirty="0">
                <a:solidFill>
                  <a:srgbClr val="C00000"/>
                </a:solidFill>
              </a:rPr>
              <a:t>it already holds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 element, then we say that a </a:t>
            </a:r>
            <a:r>
              <a:rPr lang="en-US" b="1" dirty="0">
                <a:solidFill>
                  <a:srgbClr val="C00000"/>
                </a:solidFill>
              </a:rPr>
              <a:t>collision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has </a:t>
            </a:r>
            <a:r>
              <a:rPr lang="en-US" b="1" dirty="0" smtClean="0">
                <a:solidFill>
                  <a:srgbClr val="C00000"/>
                </a:solidFill>
              </a:rPr>
              <a:t>occurred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case of collision</a:t>
            </a:r>
            <a:r>
              <a:rPr lang="en-US" dirty="0"/>
              <a:t>, the element should be </a:t>
            </a:r>
            <a:r>
              <a:rPr lang="en-US" b="1" dirty="0">
                <a:solidFill>
                  <a:srgbClr val="C00000"/>
                </a:solidFill>
              </a:rPr>
              <a:t>rehashed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alternate empty location </a:t>
            </a:r>
            <a:r>
              <a:rPr lang="en-US" dirty="0" smtClean="0"/>
              <a:t>within </a:t>
            </a:r>
            <a:r>
              <a:rPr lang="en-US" dirty="0"/>
              <a:t>the bucket </a:t>
            </a:r>
            <a:r>
              <a:rPr lang="en-US" dirty="0" smtClean="0"/>
              <a:t>table.</a:t>
            </a:r>
          </a:p>
          <a:p>
            <a:r>
              <a:rPr lang="en-US" dirty="0"/>
              <a:t>In closed hashing, collision handling is a very important issue.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96621"/>
              </p:ext>
            </p:extLst>
          </p:nvPr>
        </p:nvGraphicFramePr>
        <p:xfrm>
          <a:off x="10430434" y="1109831"/>
          <a:ext cx="838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35789"/>
              </p:ext>
            </p:extLst>
          </p:nvPr>
        </p:nvGraphicFramePr>
        <p:xfrm>
          <a:off x="9973234" y="1109831"/>
          <a:ext cx="381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69315"/>
            <a:ext cx="11929641" cy="5806297"/>
          </a:xfrm>
        </p:spPr>
        <p:txBody>
          <a:bodyPr/>
          <a:lstStyle/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Characteristics of a Good Hash Function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A good hash function avoids collisions.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hash function tends to spread keys evenly in the array. </a:t>
            </a:r>
          </a:p>
          <a:p>
            <a:pPr lvl="1">
              <a:buClr>
                <a:srgbClr val="B84742"/>
              </a:buClr>
            </a:pPr>
            <a:r>
              <a:rPr lang="en-US" dirty="0" smtClean="0"/>
              <a:t>A </a:t>
            </a:r>
            <a:r>
              <a:rPr lang="en-US" dirty="0"/>
              <a:t>good hash function is easy to compute</a:t>
            </a:r>
            <a:r>
              <a:rPr lang="en-US" dirty="0" smtClean="0"/>
              <a:t>.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Different hashing </a:t>
            </a:r>
            <a:r>
              <a:rPr lang="en-US" b="1" dirty="0" smtClean="0">
                <a:solidFill>
                  <a:srgbClr val="C00000"/>
                </a:solidFill>
              </a:rPr>
              <a:t>functions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Division-Method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 smtClean="0"/>
              <a:t>Midsquare</a:t>
            </a:r>
            <a:r>
              <a:rPr lang="en-US" dirty="0" smtClean="0"/>
              <a:t> </a:t>
            </a:r>
            <a:r>
              <a:rPr lang="en-US" dirty="0"/>
              <a:t>Methods 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Folding </a:t>
            </a:r>
            <a:r>
              <a:rPr lang="en-US" dirty="0"/>
              <a:t>Method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Digit </a:t>
            </a:r>
            <a:r>
              <a:rPr lang="en-US" dirty="0"/>
              <a:t>Analysis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Length </a:t>
            </a:r>
            <a:r>
              <a:rPr lang="en-US" dirty="0"/>
              <a:t>Dependent Method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Algebraic </a:t>
            </a:r>
            <a:r>
              <a:rPr lang="en-US" dirty="0"/>
              <a:t>Coding 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smtClean="0"/>
              <a:t>Multiplicative </a:t>
            </a:r>
            <a:r>
              <a:rPr lang="en-US" dirty="0"/>
              <a:t>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Division-Method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we use </a:t>
            </a:r>
            <a:r>
              <a:rPr lang="en-US" b="1" dirty="0">
                <a:solidFill>
                  <a:srgbClr val="C00000"/>
                </a:solidFill>
              </a:rPr>
              <a:t>modular arithmetic system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key value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some integer </a:t>
            </a:r>
            <a:r>
              <a:rPr lang="en-US" dirty="0"/>
              <a:t>divisor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(may be table size</a:t>
            </a:r>
            <a:r>
              <a:rPr lang="en-US" dirty="0" smtClean="0"/>
              <a:t>).</a:t>
            </a:r>
          </a:p>
          <a:p>
            <a:r>
              <a:rPr lang="en-US" dirty="0"/>
              <a:t>It gives us the location value, where the element can be placed</a:t>
            </a:r>
            <a:r>
              <a:rPr lang="en-US" dirty="0" smtClean="0"/>
              <a:t>.</a:t>
            </a:r>
          </a:p>
          <a:p>
            <a:r>
              <a:rPr lang="en-US" dirty="0"/>
              <a:t>We can write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L </a:t>
            </a:r>
            <a:r>
              <a:rPr lang="en-US" b="1" dirty="0">
                <a:solidFill>
                  <a:srgbClr val="C00000"/>
                </a:solidFill>
              </a:rPr>
              <a:t>= (K mod m) +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 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/>
              <a:t>location in table/file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/>
              <a:t>key value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/>
              <a:t>table size/number of slots in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Suppose,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k </a:t>
            </a:r>
            <a:r>
              <a:rPr lang="en-US" b="1" dirty="0">
                <a:solidFill>
                  <a:srgbClr val="C00000"/>
                </a:solidFill>
              </a:rPr>
              <a:t>= 23, m = 10 </a:t>
            </a:r>
            <a:r>
              <a:rPr lang="en-US" dirty="0"/>
              <a:t>then </a:t>
            </a:r>
          </a:p>
          <a:p>
            <a:pPr lvl="1"/>
            <a:r>
              <a:rPr lang="en-US" dirty="0"/>
              <a:t>L = (23 mod 10) + 1= 3 + </a:t>
            </a:r>
            <a:r>
              <a:rPr lang="en-US" dirty="0" smtClean="0"/>
              <a:t>1=4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key whose </a:t>
            </a:r>
            <a:r>
              <a:rPr lang="en-US" b="1" dirty="0">
                <a:solidFill>
                  <a:srgbClr val="C00000"/>
                </a:solidFill>
              </a:rPr>
              <a:t>value is 23 </a:t>
            </a:r>
            <a:r>
              <a:rPr lang="en-US" dirty="0"/>
              <a:t>is placed in </a:t>
            </a:r>
            <a:r>
              <a:rPr lang="en-US" b="1" dirty="0" smtClean="0">
                <a:solidFill>
                  <a:srgbClr val="C00000"/>
                </a:solidFill>
              </a:rPr>
              <a:t>4</a:t>
            </a:r>
            <a:r>
              <a:rPr lang="en-US" b="1" baseline="30000" dirty="0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location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3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Midsquare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we </a:t>
            </a:r>
            <a:r>
              <a:rPr lang="en-US" b="1" dirty="0">
                <a:solidFill>
                  <a:srgbClr val="C00000"/>
                </a:solidFill>
              </a:rPr>
              <a:t>square the value of a key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take the </a:t>
            </a:r>
            <a:r>
              <a:rPr lang="en-US" b="1" dirty="0">
                <a:solidFill>
                  <a:srgbClr val="C00000"/>
                </a:solidFill>
              </a:rPr>
              <a:t>number of digits required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form an address, from the </a:t>
            </a:r>
            <a:r>
              <a:rPr lang="en-US" b="1" dirty="0">
                <a:solidFill>
                  <a:srgbClr val="C00000"/>
                </a:solidFill>
              </a:rPr>
              <a:t>middle position </a:t>
            </a:r>
            <a:r>
              <a:rPr lang="en-US" dirty="0"/>
              <a:t>of squared value</a:t>
            </a:r>
            <a:r>
              <a:rPr lang="en-US" dirty="0" smtClean="0"/>
              <a:t>.</a:t>
            </a:r>
          </a:p>
          <a:p>
            <a:r>
              <a:rPr lang="en-US" dirty="0"/>
              <a:t>Suppose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 value is </a:t>
            </a:r>
            <a:r>
              <a:rPr lang="en-US" b="1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Its </a:t>
            </a:r>
            <a:r>
              <a:rPr lang="en-US" b="1" dirty="0">
                <a:solidFill>
                  <a:srgbClr val="C00000"/>
                </a:solidFill>
              </a:rPr>
              <a:t>square is </a:t>
            </a:r>
            <a:r>
              <a:rPr lang="en-US" b="1" dirty="0" smtClean="0">
                <a:solidFill>
                  <a:srgbClr val="C00000"/>
                </a:solidFill>
              </a:rPr>
              <a:t>256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Now </a:t>
            </a:r>
            <a:r>
              <a:rPr lang="en-US" dirty="0"/>
              <a:t>if we want </a:t>
            </a:r>
            <a:r>
              <a:rPr lang="en-US" b="1" dirty="0">
                <a:solidFill>
                  <a:srgbClr val="C00000"/>
                </a:solidFill>
              </a:rPr>
              <a:t>address of two </a:t>
            </a:r>
            <a:r>
              <a:rPr lang="en-US" b="1" dirty="0" smtClean="0">
                <a:solidFill>
                  <a:srgbClr val="C00000"/>
                </a:solidFill>
              </a:rPr>
              <a:t>digits</a:t>
            </a:r>
          </a:p>
          <a:p>
            <a:pPr lvl="1"/>
            <a:r>
              <a:rPr lang="en-US" dirty="0" smtClean="0"/>
              <a:t>We select </a:t>
            </a:r>
            <a:r>
              <a:rPr lang="en-US" dirty="0"/>
              <a:t>the address as </a:t>
            </a:r>
            <a:r>
              <a:rPr lang="en-US" b="1" dirty="0">
                <a:solidFill>
                  <a:srgbClr val="C00000"/>
                </a:solidFill>
              </a:rPr>
              <a:t>56</a:t>
            </a:r>
            <a:r>
              <a:rPr lang="en-US" dirty="0"/>
              <a:t> (i.e. two digits starting from middle of 256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10833</TotalTime>
  <Words>2099</Words>
  <Application>Microsoft Office PowerPoint</Application>
  <PresentationFormat>Widescreen</PresentationFormat>
  <Paragraphs>299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Roboto Condensed</vt:lpstr>
      <vt:lpstr>Calibri</vt:lpstr>
      <vt:lpstr>Segoe UI Black</vt:lpstr>
      <vt:lpstr>Shruti</vt:lpstr>
      <vt:lpstr>Times New Roman</vt:lpstr>
      <vt:lpstr>Wingdings 3</vt:lpstr>
      <vt:lpstr>Open Sans</vt:lpstr>
      <vt:lpstr>Wingdings</vt:lpstr>
      <vt:lpstr>Open Sans Semibold</vt:lpstr>
      <vt:lpstr>Roboto Condensed Light</vt:lpstr>
      <vt:lpstr>Arial</vt:lpstr>
      <vt:lpstr>Office Theme</vt:lpstr>
      <vt:lpstr>Unit-4  Hashing &amp; File Structure (Hashing)</vt:lpstr>
      <vt:lpstr>What is Hashing?</vt:lpstr>
      <vt:lpstr>What is Hashing?</vt:lpstr>
      <vt:lpstr>Hash Table Data Structure</vt:lpstr>
      <vt:lpstr>Open Hashing Data Structure</vt:lpstr>
      <vt:lpstr>Close Hashing Data Structure</vt:lpstr>
      <vt:lpstr>Hashing Functions</vt:lpstr>
      <vt:lpstr>Division-Method</vt:lpstr>
      <vt:lpstr>Midsquare Methods</vt:lpstr>
      <vt:lpstr>Folding Method</vt:lpstr>
      <vt:lpstr>Folding Method</vt:lpstr>
      <vt:lpstr>Digit Analysis</vt:lpstr>
      <vt:lpstr>Length Dependent Method</vt:lpstr>
      <vt:lpstr>Algebraic Coding </vt:lpstr>
      <vt:lpstr>Multiplicative Hashing</vt:lpstr>
      <vt:lpstr>Collision Resolution Strategies</vt:lpstr>
      <vt:lpstr>Separate chaining</vt:lpstr>
      <vt:lpstr>Separate chaining</vt:lpstr>
      <vt:lpstr>Example - Separate chaining</vt:lpstr>
      <vt:lpstr>Open Addressing</vt:lpstr>
      <vt:lpstr>Linear Probing</vt:lpstr>
      <vt:lpstr>Linear Probing</vt:lpstr>
      <vt:lpstr>Quadratic probing</vt:lpstr>
      <vt:lpstr>Double Hashing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- Data Structure</dc:title>
  <dc:creator>ADMIN</dc:creator>
  <cp:keywords>Hashing, Data Structure, Darshan University, Rajkot, Dr. Pradyumansinh Jadeja</cp:keywords>
  <cp:lastModifiedBy>Microsoft account</cp:lastModifiedBy>
  <cp:revision>886</cp:revision>
  <dcterms:created xsi:type="dcterms:W3CDTF">2020-05-01T05:09:15Z</dcterms:created>
  <dcterms:modified xsi:type="dcterms:W3CDTF">2022-09-30T07:49:12Z</dcterms:modified>
</cp:coreProperties>
</file>